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54"/>
  </p:notesMasterIdLst>
  <p:handoutMasterIdLst>
    <p:handoutMasterId r:id="rId55"/>
  </p:handoutMasterIdLst>
  <p:sldIdLst>
    <p:sldId id="256" r:id="rId2"/>
    <p:sldId id="286" r:id="rId3"/>
    <p:sldId id="287" r:id="rId4"/>
    <p:sldId id="289" r:id="rId5"/>
    <p:sldId id="288" r:id="rId6"/>
    <p:sldId id="258" r:id="rId7"/>
    <p:sldId id="290" r:id="rId8"/>
    <p:sldId id="294" r:id="rId9"/>
    <p:sldId id="260" r:id="rId10"/>
    <p:sldId id="291" r:id="rId11"/>
    <p:sldId id="292" r:id="rId12"/>
    <p:sldId id="293" r:id="rId13"/>
    <p:sldId id="261" r:id="rId14"/>
    <p:sldId id="295" r:id="rId15"/>
    <p:sldId id="263" r:id="rId16"/>
    <p:sldId id="264" r:id="rId17"/>
    <p:sldId id="296" r:id="rId18"/>
    <p:sldId id="297" r:id="rId19"/>
    <p:sldId id="262" r:id="rId20"/>
    <p:sldId id="299" r:id="rId21"/>
    <p:sldId id="300" r:id="rId22"/>
    <p:sldId id="301" r:id="rId23"/>
    <p:sldId id="318" r:id="rId24"/>
    <p:sldId id="319" r:id="rId25"/>
    <p:sldId id="320" r:id="rId26"/>
    <p:sldId id="321" r:id="rId27"/>
    <p:sldId id="266" r:id="rId28"/>
    <p:sldId id="302" r:id="rId29"/>
    <p:sldId id="303" r:id="rId30"/>
    <p:sldId id="304" r:id="rId31"/>
    <p:sldId id="305" r:id="rId32"/>
    <p:sldId id="306" r:id="rId33"/>
    <p:sldId id="307" r:id="rId34"/>
    <p:sldId id="313" r:id="rId35"/>
    <p:sldId id="277" r:id="rId36"/>
    <p:sldId id="314" r:id="rId37"/>
    <p:sldId id="268" r:id="rId38"/>
    <p:sldId id="269" r:id="rId39"/>
    <p:sldId id="308" r:id="rId40"/>
    <p:sldId id="315" r:id="rId41"/>
    <p:sldId id="316" r:id="rId42"/>
    <p:sldId id="271" r:id="rId43"/>
    <p:sldId id="275" r:id="rId44"/>
    <p:sldId id="276" r:id="rId45"/>
    <p:sldId id="309" r:id="rId46"/>
    <p:sldId id="310" r:id="rId47"/>
    <p:sldId id="311" r:id="rId48"/>
    <p:sldId id="312" r:id="rId49"/>
    <p:sldId id="280" r:id="rId50"/>
    <p:sldId id="282" r:id="rId51"/>
    <p:sldId id="283" r:id="rId52"/>
    <p:sldId id="317" r:id="rId53"/>
  </p:sldIdLst>
  <p:sldSz cx="9144000" cy="6858000" type="letter"/>
  <p:notesSz cx="69977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FC02"/>
    <a:srgbClr val="FBBA03"/>
    <a:srgbClr val="0332B7"/>
    <a:srgbClr val="000000"/>
    <a:srgbClr val="FF6666"/>
    <a:srgbClr val="CC3333"/>
    <a:srgbClr val="CC9966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789" autoAdjust="0"/>
    <p:restoredTop sz="96533" autoAdjust="0"/>
  </p:normalViewPr>
  <p:slideViewPr>
    <p:cSldViewPr>
      <p:cViewPr varScale="1">
        <p:scale>
          <a:sx n="86" d="100"/>
          <a:sy n="86" d="100"/>
        </p:scale>
        <p:origin x="-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722" y="-210"/>
      </p:cViewPr>
      <p:guideLst>
        <p:guide orient="horz" pos="2896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2225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3038" y="22225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algn="r"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8763000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3038" y="8763000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900" i="1"/>
            </a:lvl1pPr>
          </a:lstStyle>
          <a:p>
            <a:pPr>
              <a:defRPr/>
            </a:pPr>
            <a:fld id="{5D842B50-2395-AF47-9853-6C85347CE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10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2225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3038" y="22225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algn="r"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8763000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3038" y="8763000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fld id="{7DAEA246-AA45-9741-BAF0-58C69264C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122613" y="8761413"/>
            <a:ext cx="7524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622" tIns="44310" rIns="88622" bIns="44310">
            <a:spAutoFit/>
          </a:bodyPr>
          <a:lstStyle/>
          <a:p>
            <a:pPr algn="ctr" defTabSz="876300">
              <a:lnSpc>
                <a:spcPct val="90000"/>
              </a:lnSpc>
            </a:pPr>
            <a:r>
              <a:rPr lang="en-US" sz="1200"/>
              <a:t>Page </a:t>
            </a:r>
            <a:fld id="{C7046C59-8902-C545-AA0A-0F8828FEF2D6}" type="slidenum">
              <a:rPr lang="en-US" sz="1200"/>
              <a:pPr algn="ctr" defTabSz="876300">
                <a:lnSpc>
                  <a:spcPct val="90000"/>
                </a:lnSpc>
              </a:pPr>
              <a:t>‹#›</a:t>
            </a:fld>
            <a:endParaRPr lang="en-US" sz="1200"/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57325" y="882650"/>
            <a:ext cx="4083050" cy="3062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67213"/>
            <a:ext cx="51308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0" tIns="45740" rIns="92910" bIns="4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665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DF7928-D1E0-C947-A399-519A47F33460}" type="slidenum">
              <a:rPr lang="en-US" sz="900">
                <a:latin typeface="Times New Roman" charset="0"/>
              </a:rPr>
              <a:pPr/>
              <a:t>1</a:t>
            </a:fld>
            <a:endParaRPr lang="en-US" sz="9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4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93738" y="1219200"/>
            <a:ext cx="76517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8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153400" y="0"/>
            <a:ext cx="9906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56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1295400" cy="476250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9/3/14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81750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6381750"/>
            <a:ext cx="1066800" cy="476250"/>
          </a:xfrm>
        </p:spPr>
        <p:txBody>
          <a:bodyPr/>
          <a:lstStyle>
            <a:lvl1pPr>
              <a:defRPr>
                <a:solidFill>
                  <a:srgbClr val="FBBA03"/>
                </a:solidFill>
              </a:defRPr>
            </a:lvl1pPr>
          </a:lstStyle>
          <a:p>
            <a:pPr>
              <a:defRPr/>
            </a:pPr>
            <a:fld id="{05CF57E6-57DB-4E49-BFE1-65C6AAA70004}" type="slidenum">
              <a:rPr lang="en-US"/>
              <a:pPr>
                <a:defRPr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938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FE72-0B9D-1A4F-A842-F00C4E8F7C72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95450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4121-BA6C-AD43-82C2-DF1F24FE5D9C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555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733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3733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3FF5-B387-3C46-9528-A4DAEFDDAA2C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97213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38600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DE28-9F3A-8740-A959-B54BC5F77339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00279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F822-60CA-A14C-842C-369E58A037BB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67083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1FA0-C480-6843-BD2D-6F0C14B57B49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9503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19240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197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5171-0207-EE4C-95BF-097AF0A57BE6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81346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733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066800"/>
            <a:ext cx="3733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771900"/>
            <a:ext cx="3733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2EAA-4308-6D4B-B317-3B7A4B81A0EA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3916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142999"/>
            <a:ext cx="7391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65C81-C980-EF45-BF17-2B49AE30DF4D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83689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FF9900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114FFB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UCB CS162 Fa14 L2</a:t>
            </a:r>
            <a:endParaRPr lang="en-US" dirty="0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99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D5790EB-F35A-0640-B4F7-A0244B6CFC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696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62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93738" y="914400"/>
            <a:ext cx="76517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 descr="fron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2" r:id="rId3"/>
    <p:sldLayoutId id="2147483993" r:id="rId4"/>
    <p:sldLayoutId id="2147483994" r:id="rId5"/>
    <p:sldLayoutId id="2147483995" r:id="rId6"/>
    <p:sldLayoutId id="2147483999" r:id="rId7"/>
    <p:sldLayoutId id="2147484000" r:id="rId8"/>
    <p:sldLayoutId id="2147483997" r:id="rId9"/>
    <p:sldLayoutId id="2147483998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cs162-xx@cory.eecs.berkeley.ed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Introduction to the Process 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276600"/>
            <a:ext cx="8610600" cy="1752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David E. Culler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CS162 – Operating Systems and Systems Programming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Lecture 2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Sept 3,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5638800"/>
            <a:ext cx="2514600" cy="646331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Reading: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A&amp;D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CH2.1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-7</a:t>
            </a:r>
            <a:endParaRPr lang="en-US" dirty="0" smtClean="0"/>
          </a:p>
          <a:p>
            <a:r>
              <a:rPr lang="en-US" dirty="0" smtClean="0"/>
              <a:t>HW: 0 out, due 9/8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7848600" cy="457200"/>
          </a:xfrm>
        </p:spPr>
        <p:txBody>
          <a:bodyPr/>
          <a:lstStyle/>
          <a:p>
            <a:r>
              <a:rPr lang="en-US" dirty="0" smtClean="0"/>
              <a:t>What’s in the code segment? Data?</a:t>
            </a:r>
          </a:p>
          <a:p>
            <a:r>
              <a:rPr lang="en-US" dirty="0" smtClean="0"/>
              <a:t>What’s in the stack segment?</a:t>
            </a:r>
          </a:p>
          <a:p>
            <a:pPr lvl="1"/>
            <a:r>
              <a:rPr lang="en-US" dirty="0" smtClean="0"/>
              <a:t>How is it allocated? How big is it?</a:t>
            </a:r>
          </a:p>
          <a:p>
            <a:r>
              <a:rPr lang="en-US" dirty="0" smtClean="0"/>
              <a:t>What’s in the heap segment?</a:t>
            </a:r>
          </a:p>
          <a:p>
            <a:pPr lvl="1"/>
            <a:r>
              <a:rPr lang="en-US" dirty="0" smtClean="0"/>
              <a:t>How is it allocated?  How big?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10</a:t>
            </a:fld>
            <a:endParaRPr lang="en-US" b="0"/>
          </a:p>
        </p:txBody>
      </p:sp>
      <p:sp>
        <p:nvSpPr>
          <p:cNvPr id="7" name="Rectangle 6"/>
          <p:cNvSpPr/>
          <p:nvPr/>
        </p:nvSpPr>
        <p:spPr bwMode="auto">
          <a:xfrm>
            <a:off x="3124200" y="1219200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066800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3810000"/>
            <a:ext cx="10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0xFFF…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200400" y="1371600"/>
            <a:ext cx="1628564" cy="685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2272" y="1371600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200400" y="2057400"/>
            <a:ext cx="1628564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2133600"/>
            <a:ext cx="13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Data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2590800"/>
            <a:ext cx="1628564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26670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200400" y="3505200"/>
            <a:ext cx="1628564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581400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724400" y="33528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724400" y="25908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2503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thread is executing on a processor when it is resident in the processor registers.</a:t>
            </a:r>
          </a:p>
          <a:p>
            <a:r>
              <a:rPr lang="en-US" dirty="0" smtClean="0"/>
              <a:t>PC register holds the address of executing instruction in the thread.</a:t>
            </a:r>
          </a:p>
          <a:p>
            <a:r>
              <a:rPr lang="en-US" dirty="0" smtClean="0"/>
              <a:t>Certain registers hold the </a:t>
            </a:r>
            <a:r>
              <a:rPr lang="en-US" i="1" dirty="0" smtClean="0"/>
              <a:t>context </a:t>
            </a:r>
            <a:r>
              <a:rPr lang="en-US" dirty="0" smtClean="0"/>
              <a:t>of thread</a:t>
            </a:r>
          </a:p>
          <a:p>
            <a:pPr lvl="1"/>
            <a:r>
              <a:rPr lang="en-US" dirty="0" smtClean="0"/>
              <a:t>Stack pointer holds the address of the top of stack</a:t>
            </a:r>
          </a:p>
          <a:p>
            <a:pPr lvl="2"/>
            <a:r>
              <a:rPr lang="en-US" dirty="0" smtClean="0"/>
              <a:t>Other conventions: Frame Pointer, Heap Pointer, Data</a:t>
            </a:r>
          </a:p>
          <a:p>
            <a:pPr lvl="1"/>
            <a:r>
              <a:rPr lang="en-US" dirty="0" smtClean="0"/>
              <a:t>May be defined by the instruction set architecture or by compiler conventions</a:t>
            </a:r>
          </a:p>
          <a:p>
            <a:r>
              <a:rPr lang="en-US" dirty="0" smtClean="0"/>
              <a:t>Registers hold the root state of the thread.</a:t>
            </a:r>
          </a:p>
          <a:p>
            <a:pPr lvl="1"/>
            <a:r>
              <a:rPr lang="en-US" dirty="0" smtClean="0"/>
              <a:t>The rest is “in memory”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11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426959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12</a:t>
            </a:fld>
            <a:endParaRPr lang="en-US" b="0"/>
          </a:p>
        </p:txBody>
      </p:sp>
      <p:sp>
        <p:nvSpPr>
          <p:cNvPr id="20" name="Rectangle 19"/>
          <p:cNvSpPr/>
          <p:nvPr/>
        </p:nvSpPr>
        <p:spPr bwMode="auto">
          <a:xfrm>
            <a:off x="3124200" y="4648200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4648200"/>
            <a:ext cx="1223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</a:p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124200" y="487680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3693" y="4572000"/>
            <a:ext cx="52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PC: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3124200" y="1295400"/>
            <a:ext cx="1828800" cy="3048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9773" y="1143000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0x000…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041903" y="4038600"/>
            <a:ext cx="10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0xFFF…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3200400" y="1600200"/>
            <a:ext cx="1628564" cy="685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0" y="1600200"/>
            <a:ext cx="172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Segment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3200400" y="2286000"/>
            <a:ext cx="1628564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800" y="2362200"/>
            <a:ext cx="13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Data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3200400" y="2819400"/>
            <a:ext cx="1628564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5200" y="28956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3200400" y="3810000"/>
            <a:ext cx="1628564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29000" y="3810000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4724400" y="3581400"/>
            <a:ext cx="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4724400" y="2971800"/>
            <a:ext cx="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3124200" y="525780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648200" y="1981201"/>
            <a:ext cx="937713" cy="2819400"/>
          </a:xfrm>
          <a:custGeom>
            <a:avLst/>
            <a:gdLst>
              <a:gd name="connsiteX0" fmla="*/ 0 w 937713"/>
              <a:gd name="connsiteY0" fmla="*/ 3249390 h 3338853"/>
              <a:gd name="connsiteX1" fmla="*/ 642325 w 937713"/>
              <a:gd name="connsiteY1" fmla="*/ 3205592 h 3338853"/>
              <a:gd name="connsiteX2" fmla="*/ 934290 w 937713"/>
              <a:gd name="connsiteY2" fmla="*/ 1979254 h 3338853"/>
              <a:gd name="connsiteX3" fmla="*/ 773709 w 937713"/>
              <a:gd name="connsiteY3" fmla="*/ 928108 h 3338853"/>
              <a:gd name="connsiteX4" fmla="*/ 934290 w 937713"/>
              <a:gd name="connsiteY4" fmla="*/ 285741 h 3338853"/>
              <a:gd name="connsiteX5" fmla="*/ 802906 w 937713"/>
              <a:gd name="connsiteY5" fmla="*/ 8355 h 3338853"/>
              <a:gd name="connsiteX6" fmla="*/ 0 w 937713"/>
              <a:gd name="connsiteY6" fmla="*/ 66752 h 333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713" h="3338853">
                <a:moveTo>
                  <a:pt x="0" y="3249390"/>
                </a:moveTo>
                <a:cubicBezTo>
                  <a:pt x="243305" y="3333335"/>
                  <a:pt x="486610" y="3417281"/>
                  <a:pt x="642325" y="3205592"/>
                </a:cubicBezTo>
                <a:cubicBezTo>
                  <a:pt x="798040" y="2993903"/>
                  <a:pt x="912393" y="2358835"/>
                  <a:pt x="934290" y="1979254"/>
                </a:cubicBezTo>
                <a:cubicBezTo>
                  <a:pt x="956187" y="1599673"/>
                  <a:pt x="773709" y="1210360"/>
                  <a:pt x="773709" y="928108"/>
                </a:cubicBezTo>
                <a:cubicBezTo>
                  <a:pt x="773709" y="645856"/>
                  <a:pt x="929424" y="439033"/>
                  <a:pt x="934290" y="285741"/>
                </a:cubicBezTo>
                <a:cubicBezTo>
                  <a:pt x="939156" y="132449"/>
                  <a:pt x="958621" y="44853"/>
                  <a:pt x="802906" y="8355"/>
                </a:cubicBezTo>
                <a:cubicBezTo>
                  <a:pt x="647191" y="-28143"/>
                  <a:pt x="0" y="66752"/>
                  <a:pt x="0" y="66752"/>
                </a:cubicBezTo>
              </a:path>
            </a:pathLst>
          </a:custGeom>
          <a:ln>
            <a:solidFill>
              <a:srgbClr val="618FFD"/>
            </a:solidFill>
            <a:headEnd type="oval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76600" y="1981200"/>
            <a:ext cx="1447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9000" y="19050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instruction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2667000" y="4876800"/>
            <a:ext cx="515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SP:</a:t>
            </a:r>
            <a:endParaRPr lang="en-US" sz="1600" dirty="0"/>
          </a:p>
        </p:txBody>
      </p:sp>
      <p:sp>
        <p:nvSpPr>
          <p:cNvPr id="46" name="Freeform 45"/>
          <p:cNvSpPr/>
          <p:nvPr/>
        </p:nvSpPr>
        <p:spPr>
          <a:xfrm>
            <a:off x="4876800" y="3810000"/>
            <a:ext cx="937713" cy="1219200"/>
          </a:xfrm>
          <a:custGeom>
            <a:avLst/>
            <a:gdLst>
              <a:gd name="connsiteX0" fmla="*/ 0 w 937713"/>
              <a:gd name="connsiteY0" fmla="*/ 3249390 h 3338853"/>
              <a:gd name="connsiteX1" fmla="*/ 642325 w 937713"/>
              <a:gd name="connsiteY1" fmla="*/ 3205592 h 3338853"/>
              <a:gd name="connsiteX2" fmla="*/ 934290 w 937713"/>
              <a:gd name="connsiteY2" fmla="*/ 1979254 h 3338853"/>
              <a:gd name="connsiteX3" fmla="*/ 773709 w 937713"/>
              <a:gd name="connsiteY3" fmla="*/ 928108 h 3338853"/>
              <a:gd name="connsiteX4" fmla="*/ 934290 w 937713"/>
              <a:gd name="connsiteY4" fmla="*/ 285741 h 3338853"/>
              <a:gd name="connsiteX5" fmla="*/ 802906 w 937713"/>
              <a:gd name="connsiteY5" fmla="*/ 8355 h 3338853"/>
              <a:gd name="connsiteX6" fmla="*/ 0 w 937713"/>
              <a:gd name="connsiteY6" fmla="*/ 66752 h 333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713" h="3338853">
                <a:moveTo>
                  <a:pt x="0" y="3249390"/>
                </a:moveTo>
                <a:cubicBezTo>
                  <a:pt x="243305" y="3333335"/>
                  <a:pt x="486610" y="3417281"/>
                  <a:pt x="642325" y="3205592"/>
                </a:cubicBezTo>
                <a:cubicBezTo>
                  <a:pt x="798040" y="2993903"/>
                  <a:pt x="912393" y="2358835"/>
                  <a:pt x="934290" y="1979254"/>
                </a:cubicBezTo>
                <a:cubicBezTo>
                  <a:pt x="956187" y="1599673"/>
                  <a:pt x="773709" y="1210360"/>
                  <a:pt x="773709" y="928108"/>
                </a:cubicBezTo>
                <a:cubicBezTo>
                  <a:pt x="773709" y="645856"/>
                  <a:pt x="929424" y="439033"/>
                  <a:pt x="934290" y="285741"/>
                </a:cubicBezTo>
                <a:cubicBezTo>
                  <a:pt x="939156" y="132449"/>
                  <a:pt x="958621" y="44853"/>
                  <a:pt x="802906" y="8355"/>
                </a:cubicBezTo>
                <a:cubicBezTo>
                  <a:pt x="647191" y="-28143"/>
                  <a:pt x="0" y="66752"/>
                  <a:pt x="0" y="66752"/>
                </a:cubicBezTo>
              </a:path>
            </a:pathLst>
          </a:custGeom>
          <a:ln>
            <a:solidFill>
              <a:srgbClr val="618FFD"/>
            </a:solidFill>
            <a:headEnd type="oval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3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User/</a:t>
            </a:r>
            <a:r>
              <a:rPr lang="en-US" dirty="0" err="1" smtClean="0"/>
              <a:t>Kernal</a:t>
            </a:r>
            <a:r>
              <a:rPr lang="en-US" dirty="0" smtClean="0"/>
              <a:t>(</a:t>
            </a:r>
            <a:r>
              <a:rPr lang="en-US" dirty="0" err="1" smtClean="0"/>
              <a:t>Priviledged</a:t>
            </a:r>
            <a:r>
              <a:rPr lang="en-US" dirty="0" smtClean="0"/>
              <a:t>)</a:t>
            </a:r>
            <a:r>
              <a:rPr lang="en-US" baseline="0" dirty="0" smtClean="0"/>
              <a:t>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791200"/>
            <a:ext cx="7620000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13</a:t>
            </a:fld>
            <a:endParaRPr lang="en-US" b="0"/>
          </a:p>
        </p:txBody>
      </p:sp>
      <p:sp>
        <p:nvSpPr>
          <p:cNvPr id="7" name="Block Arc 6"/>
          <p:cNvSpPr/>
          <p:nvPr/>
        </p:nvSpPr>
        <p:spPr bwMode="auto">
          <a:xfrm>
            <a:off x="1295400" y="1143000"/>
            <a:ext cx="6324600" cy="5334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90800" y="2514600"/>
            <a:ext cx="3733800" cy="20574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371600"/>
            <a:ext cx="194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User Mode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3200400"/>
            <a:ext cx="2220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Kernel Mode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143000" y="3810000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1790700" y="4076700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257800"/>
            <a:ext cx="178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HW access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4381500" y="3314700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257800"/>
            <a:ext cx="216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Limited HW access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362200" y="3048000"/>
            <a:ext cx="900854" cy="674132"/>
            <a:chOff x="2362200" y="3048000"/>
            <a:chExt cx="900854" cy="67413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362200" y="30480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90800" y="3352800"/>
              <a:ext cx="6722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exec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362200" y="2286000"/>
            <a:ext cx="914403" cy="838200"/>
            <a:chOff x="6195245" y="3124200"/>
            <a:chExt cx="1130426" cy="4191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syscall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72200" y="3124200"/>
            <a:ext cx="1305876" cy="609600"/>
            <a:chOff x="6019800" y="2971800"/>
            <a:chExt cx="1305876" cy="6096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6019800" y="3200400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781800" y="2971800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exit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76603" y="2470666"/>
            <a:ext cx="530243" cy="718066"/>
            <a:chOff x="2590803" y="3080266"/>
            <a:chExt cx="530243" cy="718066"/>
          </a:xfrm>
        </p:grpSpPr>
        <p:cxnSp>
          <p:nvCxnSpPr>
            <p:cNvPr id="30" name="Straight Arrow Connector 29"/>
            <p:cNvCxnSpPr>
              <a:endCxn id="21" idx="1"/>
            </p:cNvCxnSpPr>
            <p:nvPr/>
          </p:nvCxnSpPr>
          <p:spPr bwMode="auto">
            <a:xfrm flipH="1" flipV="1">
              <a:off x="2590803" y="3080266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67000" y="3429000"/>
              <a:ext cx="45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rtn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3581400" y="1905000"/>
            <a:ext cx="1143003" cy="990600"/>
            <a:chOff x="5724234" y="3064133"/>
            <a:chExt cx="1413032" cy="4953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724234" y="3064133"/>
              <a:ext cx="14130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interrrupt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67200" y="2362202"/>
            <a:ext cx="376946" cy="974942"/>
            <a:chOff x="2971803" y="3200400"/>
            <a:chExt cx="376951" cy="695477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971803" y="3526545"/>
              <a:ext cx="37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rfi</a:t>
              </a:r>
              <a:endParaRPr lang="en-US" dirty="0"/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3886200" y="3657600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419600" y="36576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4648200" y="3657600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>
            <a:endCxn id="41" idx="3"/>
          </p:cNvCxnSpPr>
          <p:nvPr/>
        </p:nvCxnSpPr>
        <p:spPr bwMode="auto">
          <a:xfrm flipH="1" flipV="1">
            <a:off x="4644146" y="3078274"/>
            <a:ext cx="385054" cy="11889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flipH="1">
            <a:off x="5105400" y="2057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exception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5334000" y="2438400"/>
            <a:ext cx="381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5364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736600"/>
          </a:xfrm>
        </p:spPr>
        <p:txBody>
          <a:bodyPr/>
          <a:lstStyle/>
          <a:p>
            <a:r>
              <a:rPr lang="en-US" dirty="0" smtClean="0"/>
              <a:t>Multiprogramming - Multiple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86400"/>
            <a:ext cx="76200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14</a:t>
            </a:fld>
            <a:endParaRPr lang="en-US" b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25908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14478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14478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14478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828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181600" y="10668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57800" y="11430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334000" y="31084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334000" y="47244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168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Mode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needed in the hardware to support “dual mode” operation?</a:t>
            </a:r>
          </a:p>
          <a:p>
            <a:r>
              <a:rPr lang="en-US" dirty="0"/>
              <a:t>a</a:t>
            </a:r>
            <a:r>
              <a:rPr lang="en-US" dirty="0" smtClean="0"/>
              <a:t> bit of state (user/system mode bit)</a:t>
            </a:r>
          </a:p>
          <a:p>
            <a:r>
              <a:rPr lang="en-US" dirty="0" smtClean="0"/>
              <a:t>Certain operations / actions only permitted in system/kernel mode</a:t>
            </a:r>
          </a:p>
          <a:p>
            <a:pPr lvl="1"/>
            <a:r>
              <a:rPr lang="en-US" dirty="0" smtClean="0"/>
              <a:t>In user mode they fail or trap</a:t>
            </a:r>
          </a:p>
          <a:p>
            <a:r>
              <a:rPr lang="en-US" dirty="0" smtClean="0"/>
              <a:t>User-&gt;Kernel transition </a:t>
            </a:r>
            <a:r>
              <a:rPr lang="en-US" i="1" dirty="0" smtClean="0"/>
              <a:t>sets</a:t>
            </a:r>
            <a:r>
              <a:rPr lang="en-US" dirty="0" smtClean="0"/>
              <a:t> system mode AND saves the user PC</a:t>
            </a:r>
          </a:p>
          <a:p>
            <a:pPr lvl="1"/>
            <a:r>
              <a:rPr lang="en-US" dirty="0" smtClean="0"/>
              <a:t>Operating system code carefully puts aside user state then performs the necessary operations</a:t>
            </a:r>
          </a:p>
          <a:p>
            <a:r>
              <a:rPr lang="en-US" dirty="0" smtClean="0"/>
              <a:t>Kernel-&gt;User transition clears system mode AND restores appropriate user PC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eturn-from-interrupt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15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46752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410200" y="2667000"/>
            <a:ext cx="1600200" cy="2971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2743200"/>
            <a:ext cx="1600200" cy="2057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OS Concept: Address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620000" cy="1219200"/>
          </a:xfrm>
        </p:spPr>
        <p:txBody>
          <a:bodyPr/>
          <a:lstStyle/>
          <a:p>
            <a:r>
              <a:rPr lang="en-US" dirty="0" smtClean="0"/>
              <a:t>Program operates in an address space that is distinct from the physical memory space of the machine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16</a:t>
            </a:fld>
            <a:endParaRPr lang="en-US" b="0"/>
          </a:p>
        </p:txBody>
      </p:sp>
      <p:sp>
        <p:nvSpPr>
          <p:cNvPr id="7" name="TextBox 6"/>
          <p:cNvSpPr txBox="1"/>
          <p:nvPr/>
        </p:nvSpPr>
        <p:spPr>
          <a:xfrm>
            <a:off x="1219200" y="3200400"/>
            <a:ext cx="1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200400"/>
            <a:ext cx="10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2438400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48730" y="5334000"/>
            <a:ext cx="10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0xFFF…</a:t>
            </a:r>
            <a:endParaRPr lang="en-US" dirty="0"/>
          </a:p>
        </p:txBody>
      </p:sp>
      <p:sp>
        <p:nvSpPr>
          <p:cNvPr id="14" name="Alternate Process 13"/>
          <p:cNvSpPr/>
          <p:nvPr/>
        </p:nvSpPr>
        <p:spPr bwMode="auto">
          <a:xfrm>
            <a:off x="3352800" y="3200400"/>
            <a:ext cx="1295400" cy="11430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translator</a:t>
            </a:r>
          </a:p>
        </p:txBody>
      </p:sp>
      <p:cxnSp>
        <p:nvCxnSpPr>
          <p:cNvPr id="16" name="Straight Arrow Connector 15"/>
          <p:cNvCxnSpPr>
            <a:stCxn id="9" idx="3"/>
            <a:endCxn id="14" idx="1"/>
          </p:cNvCxnSpPr>
          <p:nvPr/>
        </p:nvCxnSpPr>
        <p:spPr bwMode="auto">
          <a:xfrm>
            <a:off x="2667000" y="3771900"/>
            <a:ext cx="685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648200" y="3810000"/>
            <a:ext cx="838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 rot="17680719">
            <a:off x="2449996" y="2635480"/>
            <a:ext cx="184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“virtual address”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7680719">
            <a:off x="4096028" y="2559281"/>
            <a:ext cx="205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“physical address”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3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address translation: B&amp;B</a:t>
            </a:r>
            <a:endParaRPr lang="en-US" dirty="0"/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152400" y="5562600"/>
            <a:ext cx="5334000" cy="1143000"/>
          </a:xfrm>
        </p:spPr>
        <p:txBody>
          <a:bodyPr/>
          <a:lstStyle/>
          <a:p>
            <a:r>
              <a:rPr lang="en-US" dirty="0" smtClean="0"/>
              <a:t>Can the </a:t>
            </a:r>
            <a:r>
              <a:rPr lang="en-US" dirty="0" err="1" smtClean="0"/>
              <a:t>pgm</a:t>
            </a:r>
            <a:r>
              <a:rPr lang="en-US" dirty="0" smtClean="0"/>
              <a:t> touch OS?</a:t>
            </a:r>
          </a:p>
          <a:p>
            <a:r>
              <a:rPr lang="en-US" dirty="0" smtClean="0"/>
              <a:t>Can it touch other </a:t>
            </a:r>
            <a:r>
              <a:rPr lang="en-US" dirty="0" err="1" smtClean="0"/>
              <a:t>pgms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17</a:t>
            </a:fld>
            <a:endParaRPr lang="en-US" b="0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10668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6095" y="1143000"/>
            <a:ext cx="1905000" cy="1752600"/>
            <a:chOff x="3200400" y="1371600"/>
            <a:chExt cx="1628564" cy="2667000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02295" y="3260858"/>
            <a:ext cx="1828800" cy="18445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1066800"/>
            <a:ext cx="1828800" cy="18445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859695" y="9144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859695" y="6096000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859695" y="3124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576190" y="9144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9600" y="3581400"/>
            <a:ext cx="1069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</a:p>
          <a:p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810603" y="2590800"/>
            <a:ext cx="160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Address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30480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4648200" y="38100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9530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43200" y="4572000"/>
            <a:ext cx="85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>
            <a:off x="4419600" y="3238500"/>
            <a:ext cx="1371600" cy="38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572000" y="36576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Arrow Connector 64"/>
          <p:cNvCxnSpPr>
            <a:endCxn id="64" idx="2"/>
          </p:cNvCxnSpPr>
          <p:nvPr/>
        </p:nvCxnSpPr>
        <p:spPr bwMode="auto">
          <a:xfrm>
            <a:off x="1828800" y="39243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228600" y="1587833"/>
            <a:ext cx="5187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>
            <a:stCxn id="64" idx="6"/>
          </p:cNvCxnSpPr>
          <p:nvPr/>
        </p:nvCxnSpPr>
        <p:spPr bwMode="auto">
          <a:xfrm flipV="1">
            <a:off x="5029200" y="3733801"/>
            <a:ext cx="823590" cy="1904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</p:cNvCxnSpPr>
          <p:nvPr/>
        </p:nvCxnSpPr>
        <p:spPr bwMode="auto">
          <a:xfrm>
            <a:off x="4419600" y="3238500"/>
            <a:ext cx="3048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572000" y="44196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48200" y="4495800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3962400" y="3886200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19600" y="4874885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81000" y="16002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895600" y="3048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924800" y="48006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048000" y="4953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100…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2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  <p:bldP spid="57" grpId="0"/>
      <p:bldP spid="58" grpId="0" animBg="1"/>
      <p:bldP spid="59" grpId="0" animBg="1"/>
      <p:bldP spid="60" grpId="0" animBg="1"/>
      <p:bldP spid="61" grpId="0"/>
      <p:bldP spid="64" grpId="0" animBg="1"/>
      <p:bldP spid="76" grpId="0" animBg="1"/>
      <p:bldP spid="77" grpId="0"/>
      <p:bldP spid="85" grpId="0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736600"/>
          </a:xfrm>
        </p:spPr>
        <p:txBody>
          <a:bodyPr/>
          <a:lstStyle/>
          <a:p>
            <a:r>
              <a:rPr lang="en-US" dirty="0" smtClean="0"/>
              <a:t>A different base and bound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18</a:t>
            </a:fld>
            <a:endParaRPr lang="en-US" b="0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10668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6095" y="1143000"/>
            <a:ext cx="1905000" cy="1752600"/>
            <a:chOff x="3200400" y="1371600"/>
            <a:chExt cx="1628564" cy="2667000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02295" y="3260858"/>
            <a:ext cx="1828800" cy="18445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671190" y="1066800"/>
            <a:ext cx="1828800" cy="18445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859695" y="9144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859695" y="6096000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859695" y="3124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499990" y="9144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9600" y="3581400"/>
            <a:ext cx="1069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</a:p>
          <a:p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810603" y="2590800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30480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5720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43200" y="4191000"/>
            <a:ext cx="85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>
            <a:off x="4419600" y="3238500"/>
            <a:ext cx="1371600" cy="38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648200" y="32766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828800" y="3886200"/>
            <a:ext cx="4038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152400" y="1587833"/>
            <a:ext cx="5187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572000" y="40386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48200" y="4114800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3962400" y="3886200"/>
            <a:ext cx="676555" cy="230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19600" y="4493885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895600" y="3048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924800" y="48006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048000" y="4572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100…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648200" y="3364468"/>
            <a:ext cx="4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&gt;=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58" idx="3"/>
            <a:endCxn id="64" idx="1"/>
          </p:cNvCxnSpPr>
          <p:nvPr/>
        </p:nvCxnSpPr>
        <p:spPr bwMode="auto">
          <a:xfrm>
            <a:off x="4419600" y="3238500"/>
            <a:ext cx="295555" cy="1162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Straight Arrow Connector 69"/>
          <p:cNvCxnSpPr>
            <a:endCxn id="66" idx="1"/>
          </p:cNvCxnSpPr>
          <p:nvPr/>
        </p:nvCxnSpPr>
        <p:spPr bwMode="auto">
          <a:xfrm flipV="1">
            <a:off x="3962400" y="3549134"/>
            <a:ext cx="685800" cy="3008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2" name="Content Placeholder 87"/>
          <p:cNvSpPr>
            <a:spLocks noGrp="1"/>
          </p:cNvSpPr>
          <p:nvPr>
            <p:ph idx="1"/>
          </p:nvPr>
        </p:nvSpPr>
        <p:spPr>
          <a:xfrm>
            <a:off x="152400" y="5181600"/>
            <a:ext cx="5410200" cy="1524000"/>
          </a:xfrm>
        </p:spPr>
        <p:txBody>
          <a:bodyPr/>
          <a:lstStyle/>
          <a:p>
            <a:r>
              <a:rPr lang="en-US" dirty="0" smtClean="0"/>
              <a:t>Requires relocating loader</a:t>
            </a:r>
          </a:p>
          <a:p>
            <a:r>
              <a:rPr lang="en-US" dirty="0" smtClean="0"/>
              <a:t>Still protects OS and isolates </a:t>
            </a:r>
            <a:r>
              <a:rPr lang="en-US" dirty="0" err="1" smtClean="0"/>
              <a:t>pgm</a:t>
            </a:r>
            <a:endParaRPr lang="en-US" dirty="0" smtClean="0"/>
          </a:p>
          <a:p>
            <a:r>
              <a:rPr lang="en-US" dirty="0" smtClean="0"/>
              <a:t>No addition on address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OS Concept: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5257800"/>
          </a:xfrm>
        </p:spPr>
        <p:txBody>
          <a:bodyPr/>
          <a:lstStyle/>
          <a:p>
            <a:r>
              <a:rPr lang="en-US" dirty="0" smtClean="0"/>
              <a:t>Operating System must protect itself from user programs</a:t>
            </a:r>
            <a:endParaRPr lang="en-US" dirty="0"/>
          </a:p>
          <a:p>
            <a:pPr lvl="1"/>
            <a:r>
              <a:rPr lang="en-US" dirty="0" smtClean="0"/>
              <a:t>Reliability: compromising the operating system generally causes it to crash</a:t>
            </a:r>
          </a:p>
          <a:p>
            <a:pPr lvl="1"/>
            <a:r>
              <a:rPr lang="en-US" dirty="0" smtClean="0"/>
              <a:t>Security: limit the scope of what processes can do</a:t>
            </a:r>
          </a:p>
          <a:p>
            <a:pPr lvl="1"/>
            <a:r>
              <a:rPr lang="en-US" dirty="0" smtClean="0"/>
              <a:t>Privacy: limit each process to the data it is permitted to access</a:t>
            </a:r>
          </a:p>
          <a:p>
            <a:pPr lvl="1"/>
            <a:r>
              <a:rPr lang="en-US" dirty="0" smtClean="0"/>
              <a:t>Fairness: each should be limited to its appropriate share</a:t>
            </a:r>
          </a:p>
          <a:p>
            <a:r>
              <a:rPr lang="en-US" dirty="0" smtClean="0"/>
              <a:t>It must protect User programs from one another</a:t>
            </a:r>
          </a:p>
          <a:p>
            <a:r>
              <a:rPr lang="en-US" dirty="0" smtClean="0"/>
              <a:t>Primary Mechanism: limit the translation from program address space to physical memory space</a:t>
            </a:r>
          </a:p>
          <a:p>
            <a:pPr lvl="1"/>
            <a:r>
              <a:rPr lang="en-US" dirty="0" smtClean="0"/>
              <a:t>Can only touch what is mapped in</a:t>
            </a:r>
          </a:p>
          <a:p>
            <a:r>
              <a:rPr lang="en-US" dirty="0" smtClean="0"/>
              <a:t>Additional Mechanisms:</a:t>
            </a:r>
          </a:p>
          <a:p>
            <a:pPr lvl="1"/>
            <a:r>
              <a:rPr lang="en-US" dirty="0" smtClean="0"/>
              <a:t>Privileged instructions, in/out instructions, special registers</a:t>
            </a:r>
          </a:p>
          <a:p>
            <a:pPr lvl="1"/>
            <a:r>
              <a:rPr lang="en-US" dirty="0" err="1" smtClean="0"/>
              <a:t>syscall</a:t>
            </a:r>
            <a:r>
              <a:rPr lang="en-US" dirty="0" smtClean="0"/>
              <a:t> processing, subsystem implementation </a:t>
            </a:r>
          </a:p>
          <a:p>
            <a:pPr lvl="2"/>
            <a:r>
              <a:rPr lang="en-US" dirty="0" smtClean="0"/>
              <a:t>(e.g., file access right)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19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91836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What is an operating system?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066800"/>
            <a:ext cx="7620000" cy="2514600"/>
          </a:xfrm>
        </p:spPr>
        <p:txBody>
          <a:bodyPr/>
          <a:lstStyle/>
          <a:p>
            <a:r>
              <a:rPr lang="en-US" dirty="0" smtClean="0"/>
              <a:t>Special layer of software that provides application software access to hardware resources</a:t>
            </a:r>
          </a:p>
          <a:p>
            <a:pPr lvl="1"/>
            <a:r>
              <a:rPr lang="en-US" dirty="0" smtClean="0"/>
              <a:t>Convenient abstraction of complex hardware devices</a:t>
            </a:r>
          </a:p>
          <a:p>
            <a:pPr lvl="1"/>
            <a:r>
              <a:rPr lang="en-US" dirty="0" smtClean="0"/>
              <a:t>Protected access to shared resources</a:t>
            </a:r>
          </a:p>
          <a:p>
            <a:pPr lvl="1"/>
            <a:r>
              <a:rPr lang="en-US" dirty="0" smtClean="0"/>
              <a:t>Security and authentication</a:t>
            </a:r>
          </a:p>
          <a:p>
            <a:pPr lvl="1"/>
            <a:r>
              <a:rPr lang="en-US" dirty="0" smtClean="0"/>
              <a:t>Communication amongst logical entities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13FF5-B387-3C46-9528-A4DAEFDDAA2C}" type="slidenum">
              <a:rPr lang="en-US" smtClean="0"/>
              <a:pPr>
                <a:defRPr/>
              </a:pPr>
              <a:t>2</a:t>
            </a:fld>
            <a:endParaRPr lang="en-US" b="0"/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5029200"/>
            <a:ext cx="23622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48000" y="4038600"/>
            <a:ext cx="914400" cy="6858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05200" y="3886200"/>
            <a:ext cx="914400" cy="685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86200" y="3733800"/>
            <a:ext cx="914400" cy="6858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57600" y="4800600"/>
            <a:ext cx="2057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53000" y="4343400"/>
            <a:ext cx="76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 bwMode="auto">
          <a:xfrm>
            <a:off x="5410200" y="54864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903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OS loads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20</a:t>
            </a:fld>
            <a:endParaRPr lang="en-US" b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20574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11430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11430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11430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524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10668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11430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31084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7244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9144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2600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8956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2026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6365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791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2766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276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657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Straight Arrow Connector 66"/>
          <p:cNvCxnSpPr>
            <a:stCxn id="65" idx="3"/>
          </p:cNvCxnSpPr>
          <p:nvPr/>
        </p:nvCxnSpPr>
        <p:spPr bwMode="auto">
          <a:xfrm flipV="1">
            <a:off x="4419600" y="1143000"/>
            <a:ext cx="1371600" cy="228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2590800" y="32766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x</a:t>
            </a:r>
            <a:r>
              <a:rPr lang="en-US" sz="1600" dirty="0" err="1" smtClean="0"/>
              <a:t>xxx</a:t>
            </a:r>
            <a:r>
              <a:rPr lang="en-US" sz="1600" dirty="0" smtClean="0"/>
              <a:t> …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2590800" y="36576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xxxx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1827927" y="36576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4038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40386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xxxx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2022090" y="4038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800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5105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6388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800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regs</a:t>
            </a:r>
            <a:endParaRPr lang="en-US" sz="1600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8956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8956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269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8956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419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4196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257800" y="1143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257800" y="6400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3276600" y="1828800"/>
            <a:ext cx="3200400" cy="2286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8" name="Curved Connector 87"/>
          <p:cNvCxnSpPr/>
          <p:nvPr/>
        </p:nvCxnSpPr>
        <p:spPr bwMode="auto">
          <a:xfrm rot="5400000" flipH="1" flipV="1">
            <a:off x="3848100" y="3009900"/>
            <a:ext cx="2514600" cy="1981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2766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6576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944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B&amp;B: OS gets ready to switch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04800" y="5257800"/>
            <a:ext cx="2057400" cy="1066800"/>
          </a:xfrm>
        </p:spPr>
        <p:txBody>
          <a:bodyPr/>
          <a:lstStyle/>
          <a:p>
            <a:r>
              <a:rPr lang="en-US" sz="1600" dirty="0" err="1" smtClean="0"/>
              <a:t>Priv</a:t>
            </a:r>
            <a:r>
              <a:rPr lang="en-US" sz="1600" dirty="0" smtClean="0"/>
              <a:t> </a:t>
            </a:r>
            <a:r>
              <a:rPr lang="en-US" sz="1600" dirty="0" err="1" smtClean="0"/>
              <a:t>Inst</a:t>
            </a:r>
            <a:r>
              <a:rPr lang="en-US" sz="1600" dirty="0" smtClean="0"/>
              <a:t>: set special registers</a:t>
            </a:r>
          </a:p>
          <a:p>
            <a:r>
              <a:rPr lang="en-US" sz="1600" dirty="0" smtClean="0"/>
              <a:t>RTU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21</a:t>
            </a:fld>
            <a:endParaRPr lang="en-US" b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20574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11430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11430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11430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524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10668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11430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31084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7244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9144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2600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8956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2026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6365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791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2766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276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657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276600"/>
            <a:ext cx="903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1000 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2590800" y="36576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1100…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6576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4038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40386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0001…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2022090" y="4038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800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5105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6388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800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regs</a:t>
            </a:r>
            <a:endParaRPr lang="en-US" sz="1600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8956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8956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269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8956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419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4196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1066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410200" y="6400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3657600" y="1447800"/>
            <a:ext cx="3200400" cy="3048000"/>
          </a:xfrm>
          <a:prstGeom prst="curvedConnector3">
            <a:avLst>
              <a:gd name="adj1" fmla="val 9404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2766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6576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14800" y="3228201"/>
            <a:ext cx="1828800" cy="962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4196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5105400"/>
            <a:ext cx="86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00FF…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781800" y="1219200"/>
            <a:ext cx="498153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/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364839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“Return” to User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22</a:t>
            </a:fld>
            <a:endParaRPr lang="en-US" b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20574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11430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11430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11430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524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10668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11430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31084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7244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9144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2600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8956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2026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6365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791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2766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276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657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276600"/>
            <a:ext cx="903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1000 …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2590800" y="36576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1100…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1827927" y="36576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4038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40386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xxxx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2022090" y="4038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800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5105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6388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800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regs</a:t>
            </a:r>
            <a:endParaRPr lang="en-US" sz="1600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8956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8956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269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8956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419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4196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3124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4495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2766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6576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3228201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4196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5105400"/>
            <a:ext cx="86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00FF…</a:t>
            </a:r>
            <a:endParaRPr lang="en-US" sz="1600" dirty="0"/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334000"/>
            <a:ext cx="2286000" cy="1066800"/>
          </a:xfrm>
        </p:spPr>
        <p:txBody>
          <a:bodyPr/>
          <a:lstStyle/>
          <a:p>
            <a:r>
              <a:rPr lang="en-US" sz="1600" dirty="0" smtClean="0"/>
              <a:t>How to return to system?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2590800" y="44196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0001…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231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23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08620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homework 0 immediately</a:t>
            </a:r>
          </a:p>
          <a:p>
            <a:pPr lvl="1"/>
            <a:r>
              <a:rPr lang="en-US" dirty="0" smtClean="0"/>
              <a:t>Gets </a:t>
            </a:r>
            <a:r>
              <a:rPr lang="en-US" dirty="0" smtClean="0">
                <a:hlinkClick r:id="rId3"/>
              </a:rPr>
              <a:t>cs162-xx@cory.eecs.berkeley.edu</a:t>
            </a:r>
            <a:r>
              <a:rPr lang="en-US" dirty="0" smtClean="0"/>
              <a:t> (and other </a:t>
            </a:r>
            <a:r>
              <a:rPr lang="en-US" dirty="0" err="1" smtClean="0"/>
              <a:t>inst</a:t>
            </a:r>
            <a:r>
              <a:rPr lang="en-US" dirty="0" smtClean="0"/>
              <a:t> m/c)</a:t>
            </a:r>
          </a:p>
          <a:p>
            <a:pPr lvl="1"/>
            <a:r>
              <a:rPr lang="en-US" dirty="0" err="1" smtClean="0"/>
              <a:t>Github</a:t>
            </a:r>
            <a:r>
              <a:rPr lang="en-US" dirty="0" smtClean="0"/>
              <a:t> account</a:t>
            </a:r>
          </a:p>
          <a:p>
            <a:pPr lvl="1"/>
            <a:r>
              <a:rPr lang="en-US" dirty="0" smtClean="0"/>
              <a:t>Registration survey</a:t>
            </a:r>
          </a:p>
          <a:p>
            <a:pPr lvl="1"/>
            <a:r>
              <a:rPr lang="en-US" dirty="0" smtClean="0"/>
              <a:t>Vagrant </a:t>
            </a:r>
            <a:r>
              <a:rPr lang="en-US" dirty="0" err="1" smtClean="0"/>
              <a:t>virtualbox</a:t>
            </a:r>
            <a:r>
              <a:rPr lang="en-US" dirty="0" smtClean="0"/>
              <a:t> – VM environment for the course</a:t>
            </a:r>
          </a:p>
          <a:p>
            <a:pPr lvl="2"/>
            <a:r>
              <a:rPr lang="en-US" dirty="0" smtClean="0"/>
              <a:t>Consistent, managed environment on your machine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cluster24.eecs.berkeley.edu is same</a:t>
            </a:r>
          </a:p>
          <a:p>
            <a:pPr lvl="1"/>
            <a:r>
              <a:rPr lang="en-US" dirty="0" smtClean="0"/>
              <a:t>Get familiar with all the cs162 tools</a:t>
            </a:r>
          </a:p>
          <a:p>
            <a:pPr lvl="1"/>
            <a:r>
              <a:rPr lang="en-US" dirty="0" smtClean="0"/>
              <a:t>Submit to </a:t>
            </a:r>
            <a:r>
              <a:rPr lang="en-US" dirty="0" err="1" smtClean="0"/>
              <a:t>autograder</a:t>
            </a:r>
            <a:r>
              <a:rPr lang="en-US" dirty="0" smtClean="0"/>
              <a:t> via </a:t>
            </a:r>
            <a:r>
              <a:rPr lang="en-US" dirty="0" err="1" smtClean="0"/>
              <a:t>git</a:t>
            </a:r>
            <a:endParaRPr lang="en-US" dirty="0" smtClean="0"/>
          </a:p>
          <a:p>
            <a:r>
              <a:rPr lang="en-US" dirty="0" smtClean="0"/>
              <a:t>Go to section </a:t>
            </a:r>
          </a:p>
          <a:p>
            <a:r>
              <a:rPr lang="en-US" dirty="0" smtClean="0"/>
              <a:t>Waitlist ???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ull hw0, can get </a:t>
            </a:r>
            <a:r>
              <a:rPr lang="en-US" dirty="0" err="1" smtClean="0"/>
              <a:t>inst</a:t>
            </a:r>
            <a:r>
              <a:rPr lang="en-US" dirty="0" smtClean="0"/>
              <a:t> acct</a:t>
            </a:r>
          </a:p>
          <a:p>
            <a:pPr lvl="1"/>
            <a:r>
              <a:rPr lang="en-US" dirty="0" smtClean="0"/>
              <a:t>Will process at least weekly (thru early drop deadline)</a:t>
            </a:r>
          </a:p>
          <a:p>
            <a:pPr lvl="1"/>
            <a:r>
              <a:rPr lang="en-US" dirty="0" smtClean="0"/>
              <a:t>Only registered students will form project groups</a:t>
            </a:r>
          </a:p>
          <a:p>
            <a:pPr lvl="1"/>
            <a:r>
              <a:rPr lang="en-US" dirty="0" smtClean="0"/>
              <a:t>If cs162 is not for you now, please allow others to take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68D2B-86CD-3E4D-B48E-E26464B10341}" type="datetime1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24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10946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7696200" cy="736600"/>
          </a:xfrm>
        </p:spPr>
        <p:txBody>
          <a:bodyPr/>
          <a:lstStyle/>
          <a:p>
            <a:r>
              <a:rPr lang="en-US" dirty="0" smtClean="0"/>
              <a:t>Personal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00400"/>
            <a:ext cx="7620000" cy="2209800"/>
          </a:xfrm>
        </p:spPr>
        <p:txBody>
          <a:bodyPr/>
          <a:lstStyle/>
          <a:p>
            <a:r>
              <a:rPr lang="en-US" dirty="0" smtClean="0"/>
              <a:t>UCB Academic </a:t>
            </a:r>
            <a:r>
              <a:rPr lang="en-US" dirty="0"/>
              <a:t>Honor Code: "As a member of the UC Berkeley community, I act with honesty, integrity, and respect for others."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15C67-96C8-6842-99F3-D828FC2C4F27}" type="datetime1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25</a:t>
            </a:fld>
            <a:endParaRPr lang="en-US" b="0"/>
          </a:p>
        </p:txBody>
      </p:sp>
      <p:sp>
        <p:nvSpPr>
          <p:cNvPr id="7" name="Rectangle 6"/>
          <p:cNvSpPr/>
          <p:nvPr/>
        </p:nvSpPr>
        <p:spPr>
          <a:xfrm>
            <a:off x="838200" y="54864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" action="ppaction://noaction"/>
              </a:rPr>
              <a:t>http://</a:t>
            </a:r>
            <a:r>
              <a:rPr lang="en-US" dirty="0" err="1">
                <a:hlinkClick r:id="" action="ppaction://noaction"/>
              </a:rPr>
              <a:t>asuc.org</a:t>
            </a:r>
            <a:r>
              <a:rPr lang="en-US" dirty="0">
                <a:hlinkClick r:id="" action="ppaction://noaction"/>
              </a:rPr>
              <a:t>/</a:t>
            </a:r>
            <a:r>
              <a:rPr lang="en-US" dirty="0" err="1">
                <a:hlinkClick r:id="" action="ppaction://noaction"/>
              </a:rPr>
              <a:t>honorcode</a:t>
            </a:r>
            <a:r>
              <a:rPr lang="en-US" dirty="0">
                <a:hlinkClick r:id="" action="ppaction://noaction"/>
              </a:rPr>
              <a:t>/resources/HC%20Guide%20for%20Syllabi.pdf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6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CS 162 Collaboration Policy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382000" cy="5562600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1800" b="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b="0" dirty="0">
                <a:latin typeface="Helvetica" charset="0"/>
                <a:ea typeface="ＭＳ Ｐゴシック" charset="0"/>
                <a:cs typeface="ＭＳ Ｐゴシック" charset="0"/>
              </a:rPr>
              <a:t>Explaining a concept to someone in another group</a:t>
            </a:r>
          </a:p>
          <a:p>
            <a:pPr marL="0" indent="0">
              <a:buFontTx/>
              <a:buNone/>
            </a:pPr>
            <a:r>
              <a:rPr lang="en-US" b="0" dirty="0">
                <a:latin typeface="Helvetica" charset="0"/>
                <a:ea typeface="ＭＳ Ｐゴシック" charset="0"/>
                <a:cs typeface="ＭＳ Ｐゴシック" charset="0"/>
              </a:rPr>
              <a:t>Discussing algorithms/testing strategies with other groups</a:t>
            </a:r>
          </a:p>
          <a:p>
            <a:pPr marL="0" indent="0">
              <a:buFontTx/>
              <a:buNone/>
            </a:pPr>
            <a:r>
              <a:rPr lang="en-US" b="0" dirty="0">
                <a:latin typeface="Helvetica" charset="0"/>
                <a:ea typeface="ＭＳ Ｐゴシック" charset="0"/>
                <a:cs typeface="ＭＳ Ｐゴシック" charset="0"/>
              </a:rPr>
              <a:t>Helping debug someone else’s code (in another group)</a:t>
            </a:r>
          </a:p>
          <a:p>
            <a:pPr marL="0" indent="0">
              <a:buFontTx/>
              <a:buNone/>
            </a:pPr>
            <a:r>
              <a:rPr lang="en-US" b="0" dirty="0">
                <a:latin typeface="Helvetica" charset="0"/>
                <a:ea typeface="ＭＳ Ｐゴシック" charset="0"/>
                <a:cs typeface="ＭＳ Ｐゴシック" charset="0"/>
              </a:rPr>
              <a:t>Searching online for generic algorithms (e.g., hash table) </a:t>
            </a:r>
          </a:p>
          <a:p>
            <a:pPr marL="0" indent="0">
              <a:buFontTx/>
              <a:buNone/>
            </a:pPr>
            <a:endParaRPr lang="en-US" sz="1600" b="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b="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Sharing code or test cases with another group</a:t>
            </a:r>
          </a:p>
          <a:p>
            <a:pPr marL="0" indent="0">
              <a:buFontTx/>
              <a:buNone/>
            </a:pPr>
            <a:r>
              <a:rPr lang="en-US" b="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Copying OR reading another group’s code or test cases</a:t>
            </a:r>
          </a:p>
          <a:p>
            <a:pPr marL="0" indent="0">
              <a:buFontTx/>
              <a:buNone/>
            </a:pPr>
            <a:r>
              <a:rPr lang="en-US" b="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Copying OR reading online code or test cases from from prior years</a:t>
            </a:r>
            <a:r>
              <a:rPr lang="en-US" b="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FontTx/>
              <a:buNone/>
            </a:pPr>
            <a:endParaRPr lang="en-US" sz="1100" b="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b="0" dirty="0">
                <a:latin typeface="Helvetica" charset="0"/>
                <a:ea typeface="ＭＳ Ｐゴシック" charset="0"/>
                <a:cs typeface="ＭＳ Ｐゴシック" charset="0"/>
              </a:rPr>
              <a:t>We compare all project submissions against prior year submissions and online solutions and will take actions (described on the course overview page) against offenders </a:t>
            </a:r>
          </a:p>
          <a:p>
            <a:pPr marL="0" indent="0">
              <a:buFontTx/>
              <a:buNone/>
            </a:pPr>
            <a:endParaRPr lang="en-US" sz="1400" b="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0179" name="Picture 3" descr="red 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98913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green che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8796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8CBBF-D084-4249-892E-D1E3F44050D1}" type="datetime1">
              <a:rPr lang="en-US" smtClean="0"/>
              <a:t>9/2/14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26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5412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Mode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257800"/>
          </a:xfrm>
        </p:spPr>
        <p:txBody>
          <a:bodyPr/>
          <a:lstStyle/>
          <a:p>
            <a:r>
              <a:rPr lang="en-US" dirty="0" err="1" smtClean="0"/>
              <a:t>Syscall</a:t>
            </a:r>
            <a:endParaRPr lang="en-US" dirty="0" smtClean="0"/>
          </a:p>
          <a:p>
            <a:pPr lvl="1"/>
            <a:r>
              <a:rPr lang="en-US" dirty="0" smtClean="0"/>
              <a:t>Process requests a system service, e.g., exit</a:t>
            </a:r>
          </a:p>
          <a:p>
            <a:pPr lvl="1"/>
            <a:r>
              <a:rPr lang="en-US" dirty="0" smtClean="0"/>
              <a:t>Like a function call, but “outside” the process</a:t>
            </a:r>
          </a:p>
          <a:p>
            <a:pPr lvl="1"/>
            <a:r>
              <a:rPr lang="en-US" dirty="0" smtClean="0"/>
              <a:t>Does not have the address of the system function to call</a:t>
            </a:r>
          </a:p>
          <a:p>
            <a:pPr lvl="1"/>
            <a:r>
              <a:rPr lang="en-US" dirty="0" smtClean="0"/>
              <a:t>Like a Remote Procedure </a:t>
            </a:r>
            <a:r>
              <a:rPr lang="en-US" dirty="0"/>
              <a:t>C</a:t>
            </a:r>
            <a:r>
              <a:rPr lang="en-US" dirty="0" smtClean="0"/>
              <a:t>all (RPC) – for later</a:t>
            </a:r>
          </a:p>
          <a:p>
            <a:pPr lvl="1"/>
            <a:r>
              <a:rPr lang="en-US" dirty="0" smtClean="0"/>
              <a:t>Marshall the </a:t>
            </a:r>
            <a:r>
              <a:rPr lang="en-US" dirty="0" err="1" smtClean="0"/>
              <a:t>syscall</a:t>
            </a:r>
            <a:r>
              <a:rPr lang="en-US" dirty="0" smtClean="0"/>
              <a:t> id and </a:t>
            </a:r>
            <a:r>
              <a:rPr lang="en-US" dirty="0" err="1" smtClean="0"/>
              <a:t>args</a:t>
            </a:r>
            <a:r>
              <a:rPr lang="en-US" dirty="0" smtClean="0"/>
              <a:t> in registers and exec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External asynchronous event triggers context switch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. Timer, I/O device</a:t>
            </a:r>
          </a:p>
          <a:p>
            <a:pPr lvl="1"/>
            <a:r>
              <a:rPr lang="en-US" dirty="0" smtClean="0"/>
              <a:t>Independent of user process</a:t>
            </a:r>
          </a:p>
          <a:p>
            <a:r>
              <a:rPr lang="en-US" dirty="0" smtClean="0"/>
              <a:t>Trap or Exception</a:t>
            </a:r>
          </a:p>
          <a:p>
            <a:pPr lvl="1"/>
            <a:r>
              <a:rPr lang="en-US" dirty="0" smtClean="0"/>
              <a:t>Internal synchronous event in process triggers context switch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Protection violation (segmentation fault), Divide by zero, …</a:t>
            </a:r>
          </a:p>
          <a:p>
            <a:r>
              <a:rPr lang="en-US" dirty="0" smtClean="0"/>
              <a:t>All 3 are an UNPROGRAMMED CONTROL TRANSFER</a:t>
            </a:r>
          </a:p>
          <a:p>
            <a:pPr lvl="1"/>
            <a:r>
              <a:rPr lang="en-US" dirty="0" smtClean="0"/>
              <a:t>Where does it go?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27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90459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696200" cy="736600"/>
          </a:xfrm>
        </p:spPr>
        <p:txBody>
          <a:bodyPr/>
          <a:lstStyle/>
          <a:p>
            <a:r>
              <a:rPr lang="en-US" dirty="0" smtClean="0"/>
              <a:t>How do we get the system target address of the “</a:t>
            </a:r>
            <a:r>
              <a:rPr lang="en-US" dirty="0" err="1" smtClean="0"/>
              <a:t>unprogrammed</a:t>
            </a:r>
            <a:r>
              <a:rPr lang="en-US" dirty="0" smtClean="0"/>
              <a:t> control transfer?”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28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87374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Vector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5486400"/>
            <a:ext cx="7620000" cy="838200"/>
          </a:xfrm>
        </p:spPr>
        <p:txBody>
          <a:bodyPr/>
          <a:lstStyle/>
          <a:p>
            <a:r>
              <a:rPr lang="en-US" dirty="0" smtClean="0"/>
              <a:t>Where else do you see this dispatch pattern?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29</a:t>
            </a:fld>
            <a:endParaRPr lang="en-US" b="0"/>
          </a:p>
        </p:txBody>
      </p:sp>
      <p:sp>
        <p:nvSpPr>
          <p:cNvPr id="7" name="Rectangle 6"/>
          <p:cNvSpPr/>
          <p:nvPr/>
        </p:nvSpPr>
        <p:spPr bwMode="auto">
          <a:xfrm>
            <a:off x="4114800" y="1295400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14800" y="16002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14800" y="22098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14800" y="28194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114800" y="34290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2514600" y="12954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819400" y="1295400"/>
            <a:ext cx="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38200" y="1676400"/>
            <a:ext cx="1891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US" dirty="0" smtClean="0"/>
              <a:t>nterrupt number</a:t>
            </a:r>
          </a:p>
          <a:p>
            <a:pPr algn="r"/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514600" y="2895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>
            <a:off x="4953000" y="2971800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324600" y="3657600"/>
            <a:ext cx="2667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intrpHandler_i</a:t>
            </a:r>
            <a:r>
              <a:rPr lang="en-US" sz="1600" dirty="0" smtClean="0">
                <a:latin typeface="Courier New"/>
                <a:cs typeface="Courier New"/>
              </a:rPr>
              <a:t> () {</a:t>
            </a:r>
          </a:p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….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1295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 and properties of each interrupt handler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6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Operating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66800"/>
            <a:ext cx="6858000" cy="5257800"/>
          </a:xfrm>
        </p:spPr>
        <p:txBody>
          <a:bodyPr/>
          <a:lstStyle/>
          <a:p>
            <a:r>
              <a:rPr lang="en-US" dirty="0" smtClean="0"/>
              <a:t>Referee</a:t>
            </a:r>
          </a:p>
          <a:p>
            <a:pPr lvl="1"/>
            <a:r>
              <a:rPr lang="en-US" dirty="0" smtClean="0"/>
              <a:t>Manage sharing of resources, Protection, Isolation</a:t>
            </a:r>
          </a:p>
          <a:p>
            <a:pPr lvl="2"/>
            <a:r>
              <a:rPr lang="en-US" dirty="0" smtClean="0"/>
              <a:t>Resource allocation, isolation, communication</a:t>
            </a:r>
          </a:p>
          <a:p>
            <a:r>
              <a:rPr lang="en-US" dirty="0" smtClean="0"/>
              <a:t>Illusionist</a:t>
            </a:r>
          </a:p>
          <a:p>
            <a:pPr lvl="1"/>
            <a:r>
              <a:rPr lang="en-US" dirty="0" smtClean="0"/>
              <a:t>Provide clean, easy to use abstractions of physical resources</a:t>
            </a:r>
          </a:p>
          <a:p>
            <a:pPr lvl="2"/>
            <a:r>
              <a:rPr lang="en-US" dirty="0" smtClean="0"/>
              <a:t>Infinite memory, dedicated machine</a:t>
            </a:r>
          </a:p>
          <a:p>
            <a:pPr lvl="2"/>
            <a:r>
              <a:rPr lang="en-US" dirty="0" smtClean="0"/>
              <a:t>Higher level objects: files, users, messages</a:t>
            </a:r>
          </a:p>
          <a:p>
            <a:pPr lvl="2"/>
            <a:r>
              <a:rPr lang="en-US" dirty="0" smtClean="0"/>
              <a:t>Masking limitations, virtualization</a:t>
            </a:r>
          </a:p>
          <a:p>
            <a:r>
              <a:rPr lang="en-US" dirty="0" smtClean="0"/>
              <a:t>Glue</a:t>
            </a:r>
          </a:p>
          <a:p>
            <a:pPr lvl="1"/>
            <a:r>
              <a:rPr lang="en-US" dirty="0" smtClean="0"/>
              <a:t>Common services</a:t>
            </a:r>
          </a:p>
          <a:p>
            <a:pPr lvl="2"/>
            <a:r>
              <a:rPr lang="en-US" dirty="0" smtClean="0"/>
              <a:t>Storage, Window system, Networking</a:t>
            </a:r>
          </a:p>
          <a:p>
            <a:pPr lvl="2"/>
            <a:r>
              <a:rPr lang="en-US" dirty="0" smtClean="0"/>
              <a:t>Sharing, Authorization</a:t>
            </a:r>
          </a:p>
          <a:p>
            <a:pPr lvl="2"/>
            <a:r>
              <a:rPr lang="en-US" dirty="0" smtClean="0"/>
              <a:t>Look and feel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</a:t>
            </a:fld>
            <a:endParaRPr lang="en-US" b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1411469" cy="113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43200"/>
            <a:ext cx="129166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495800"/>
            <a:ext cx="1664252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5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=&gt; Kernel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30</a:t>
            </a:fld>
            <a:endParaRPr lang="en-US" b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20574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11430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11430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11430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524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10668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11430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31084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7244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9144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2600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8956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2026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6365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791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2766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276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657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276600"/>
            <a:ext cx="903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1000 …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2590800" y="36576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1100…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1827927" y="36576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4038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40386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xxxx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2022090" y="4038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800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5105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6388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800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regs</a:t>
            </a:r>
            <a:endParaRPr lang="en-US" sz="1600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8956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8956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269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8956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419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4196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3124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4495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2766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6576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3228201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4196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5105400"/>
            <a:ext cx="86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00FF…</a:t>
            </a:r>
            <a:endParaRPr lang="en-US" sz="1600" dirty="0"/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334000"/>
            <a:ext cx="2286000" cy="1066800"/>
          </a:xfrm>
        </p:spPr>
        <p:txBody>
          <a:bodyPr/>
          <a:lstStyle/>
          <a:p>
            <a:r>
              <a:rPr lang="en-US" sz="1600" dirty="0" smtClean="0"/>
              <a:t>How to return to system?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2590800" y="4419600"/>
            <a:ext cx="1154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0000 1234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673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Interrupt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31</a:t>
            </a:fld>
            <a:endParaRPr lang="en-US" b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20574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11430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11430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11430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524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10668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11430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31084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7244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9144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2600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8956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2026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6365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791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2766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276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657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276600"/>
            <a:ext cx="90331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1000 …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657600"/>
            <a:ext cx="88808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1100 …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6576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4038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4038600"/>
            <a:ext cx="103334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0000 </a:t>
            </a:r>
            <a:r>
              <a:rPr lang="en-US" sz="1400" dirty="0" smtClean="0">
                <a:solidFill>
                  <a:srgbClr val="0000FF"/>
                </a:solidFill>
              </a:rPr>
              <a:t>1234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4038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800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5105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6388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800600"/>
            <a:ext cx="58381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regs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8956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8956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269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8956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419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4196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86400" y="1066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400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2766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6576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0" name="Curved Connector 79"/>
          <p:cNvCxnSpPr>
            <a:endCxn id="26" idx="1"/>
          </p:cNvCxnSpPr>
          <p:nvPr/>
        </p:nvCxnSpPr>
        <p:spPr bwMode="auto">
          <a:xfrm rot="5400000" flipH="1" flipV="1">
            <a:off x="3427367" y="2131968"/>
            <a:ext cx="3203666" cy="16764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3434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5105400"/>
            <a:ext cx="868747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00FF…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334000"/>
            <a:ext cx="2286000" cy="1066800"/>
          </a:xfrm>
        </p:spPr>
        <p:txBody>
          <a:bodyPr/>
          <a:lstStyle/>
          <a:p>
            <a:r>
              <a:rPr lang="en-US" sz="1600" dirty="0" smtClean="0"/>
              <a:t>How to save registers and set up system stack?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2579217" y="4419600"/>
            <a:ext cx="1908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IntrpVector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[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]</a:t>
            </a:r>
            <a:endParaRPr lang="en-US" sz="16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cxnSp>
        <p:nvCxnSpPr>
          <p:cNvPr id="89" name="Curved Connector 88"/>
          <p:cNvCxnSpPr>
            <a:endCxn id="37" idx="1"/>
          </p:cNvCxnSpPr>
          <p:nvPr/>
        </p:nvCxnSpPr>
        <p:spPr bwMode="auto">
          <a:xfrm flipV="1">
            <a:off x="4038600" y="3228201"/>
            <a:ext cx="1905000" cy="10111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4754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3048000"/>
            <a:ext cx="1219200" cy="1981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Switch User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32</a:t>
            </a:fld>
            <a:endParaRPr lang="en-US" b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20574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11430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11430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11430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524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10668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11430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31084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7244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9144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2600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8956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2026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6365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791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2766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276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657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276600"/>
            <a:ext cx="903312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000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657600"/>
            <a:ext cx="903312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0080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6576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4038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4038600"/>
            <a:ext cx="1033343" cy="307777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0000 0248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4038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800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5105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6388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8006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regs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8956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8956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269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8956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419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4196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0" y="1066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400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2766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6576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0" name="Curved Connector 79"/>
          <p:cNvCxnSpPr/>
          <p:nvPr/>
        </p:nvCxnSpPr>
        <p:spPr bwMode="auto">
          <a:xfrm rot="5400000" flipH="1" flipV="1">
            <a:off x="3886200" y="1676401"/>
            <a:ext cx="3200402" cy="2590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>
            <a:off x="4191000" y="52578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51054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00D0…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334000"/>
            <a:ext cx="2286000" cy="1066800"/>
          </a:xfrm>
        </p:spPr>
        <p:txBody>
          <a:bodyPr/>
          <a:lstStyle/>
          <a:p>
            <a:r>
              <a:rPr lang="en-US" sz="1600" dirty="0" smtClean="0"/>
              <a:t>How to save registers and set up system stack?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2579217" y="4419600"/>
            <a:ext cx="1292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0001 0124</a:t>
            </a:r>
            <a:endParaRPr lang="en-US" sz="16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239401"/>
            <a:ext cx="1905000" cy="6047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3124200"/>
            <a:ext cx="903312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1000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000" y="35052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1100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1000" y="3886200"/>
            <a:ext cx="103334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0000 </a:t>
            </a:r>
            <a:r>
              <a:rPr lang="en-US" sz="1400" dirty="0" smtClean="0">
                <a:solidFill>
                  <a:srgbClr val="0000FF"/>
                </a:solidFill>
              </a:rPr>
              <a:t>1234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" y="42672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regs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648200"/>
            <a:ext cx="6977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00FF…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81800" y="1219200"/>
            <a:ext cx="498153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/>
              <a:t>RTU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7467600" y="1600200"/>
            <a:ext cx="152400" cy="228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6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3048000"/>
            <a:ext cx="1219200" cy="198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“resume”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33</a:t>
            </a:fld>
            <a:endParaRPr lang="en-US" b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20574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1143000"/>
            <a:ext cx="762000" cy="762000"/>
          </a:xfrm>
          <a:prstGeom prst="roundRect">
            <a:avLst/>
          </a:prstGeom>
          <a:solidFill>
            <a:srgbClr val="00AE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11430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11430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524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10668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11430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31084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7244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9144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2600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8956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2026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6365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791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2766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276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657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276600"/>
            <a:ext cx="903312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000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657600"/>
            <a:ext cx="903312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0080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6576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4038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4038600"/>
            <a:ext cx="95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x</a:t>
            </a:r>
            <a:r>
              <a:rPr lang="en-US" sz="1400" dirty="0" err="1" smtClean="0">
                <a:solidFill>
                  <a:srgbClr val="0000FF"/>
                </a:solidFill>
              </a:rPr>
              <a:t>xxx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xxxx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4038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800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09600" y="29718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6388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8006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regs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8956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8956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269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8956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4196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4196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472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096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2766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6576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3" name="Curved Connector 82"/>
          <p:cNvCxnSpPr/>
          <p:nvPr/>
        </p:nvCxnSpPr>
        <p:spPr bwMode="auto">
          <a:xfrm>
            <a:off x="4191000" y="52578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51054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00D0…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334000"/>
            <a:ext cx="2286000" cy="1066800"/>
          </a:xfrm>
        </p:spPr>
        <p:txBody>
          <a:bodyPr/>
          <a:lstStyle/>
          <a:p>
            <a:r>
              <a:rPr lang="en-US" sz="1600" dirty="0" smtClean="0"/>
              <a:t>How to save registers and set up system stack?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2579217" y="4419600"/>
            <a:ext cx="1040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000 0248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572000"/>
            <a:ext cx="1905000" cy="2721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3124200"/>
            <a:ext cx="903312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1000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000" y="35052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1100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1000" y="3886200"/>
            <a:ext cx="103334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0000 </a:t>
            </a:r>
            <a:r>
              <a:rPr lang="en-US" sz="1400" dirty="0" smtClean="0">
                <a:solidFill>
                  <a:srgbClr val="0000FF"/>
                </a:solidFill>
              </a:rPr>
              <a:t>1234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" y="42672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regs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648200"/>
            <a:ext cx="6977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00FF…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81800" y="1219200"/>
            <a:ext cx="498153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/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245743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696200" cy="736600"/>
          </a:xfrm>
        </p:spPr>
        <p:txBody>
          <a:bodyPr/>
          <a:lstStyle/>
          <a:p>
            <a:r>
              <a:rPr lang="en-US" dirty="0" smtClean="0"/>
              <a:t>What’s wrong with this simplistic address translation mechanism?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34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09995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dirty="0" smtClean="0"/>
              <a:t>86</a:t>
            </a:r>
            <a:r>
              <a:rPr lang="en-US" baseline="0" dirty="0" smtClean="0"/>
              <a:t> – segments and stacks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35</a:t>
            </a:fld>
            <a:endParaRPr lang="en-US" b="0"/>
          </a:p>
        </p:txBody>
      </p:sp>
      <p:sp>
        <p:nvSpPr>
          <p:cNvPr id="7" name="Rectangle 6"/>
          <p:cNvSpPr/>
          <p:nvPr/>
        </p:nvSpPr>
        <p:spPr bwMode="auto">
          <a:xfrm>
            <a:off x="1219200" y="25908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09800" y="25908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EIP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28956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09800" y="28956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ESP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19200" y="3505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209800" y="37338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37338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209800" y="3962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09800" y="41910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ESI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209800" y="44196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209800" y="32766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EAX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09800" y="3505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EBX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181600" y="10668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257800" y="1143000"/>
            <a:ext cx="1905000" cy="1752600"/>
            <a:chOff x="3200400" y="1371600"/>
            <a:chExt cx="1628564" cy="266700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1" name="Rectangle 40"/>
          <p:cNvSpPr/>
          <p:nvPr/>
        </p:nvSpPr>
        <p:spPr bwMode="auto">
          <a:xfrm>
            <a:off x="5334000" y="3108458"/>
            <a:ext cx="1828800" cy="47294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7004" y="3108458"/>
            <a:ext cx="592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code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5334000" y="3794258"/>
            <a:ext cx="1828800" cy="304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05138" y="3837801"/>
            <a:ext cx="1071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Static Data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5334000" y="4343400"/>
            <a:ext cx="1828800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76276" y="4539343"/>
            <a:ext cx="602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heap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5334000" y="5334000"/>
            <a:ext cx="1828800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90707" y="5377543"/>
            <a:ext cx="621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stack</a:t>
            </a:r>
            <a:endParaRPr lang="en-US" sz="1200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7045380" y="5246914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7045380" y="4495800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3733800" y="2971800"/>
            <a:ext cx="48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CS:</a:t>
            </a:r>
            <a:endParaRPr lang="en-US" sz="1400" dirty="0"/>
          </a:p>
        </p:txBody>
      </p:sp>
      <p:cxnSp>
        <p:nvCxnSpPr>
          <p:cNvPr id="66" name="Straight Arrow Connector 65"/>
          <p:cNvCxnSpPr>
            <a:stCxn id="64" idx="3"/>
          </p:cNvCxnSpPr>
          <p:nvPr/>
        </p:nvCxnSpPr>
        <p:spPr bwMode="auto">
          <a:xfrm flipV="1">
            <a:off x="4217752" y="3124200"/>
            <a:ext cx="1040048" cy="14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4267200" y="31242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4191000" y="35814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4953000" y="31242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4419600" y="3200400"/>
            <a:ext cx="475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EIP: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3657600" y="5181600"/>
            <a:ext cx="47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S:</a:t>
            </a:r>
            <a:endParaRPr lang="en-US" sz="1400" dirty="0"/>
          </a:p>
        </p:txBody>
      </p:sp>
      <p:cxnSp>
        <p:nvCxnSpPr>
          <p:cNvPr id="75" name="Straight Arrow Connector 74"/>
          <p:cNvCxnSpPr>
            <a:stCxn id="74" idx="3"/>
          </p:cNvCxnSpPr>
          <p:nvPr/>
        </p:nvCxnSpPr>
        <p:spPr bwMode="auto">
          <a:xfrm flipV="1">
            <a:off x="4131646" y="5334001"/>
            <a:ext cx="1049954" cy="14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4191000" y="53340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4114800" y="57912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4876800" y="53340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4343400" y="5410200"/>
            <a:ext cx="5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ESP: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1143000" y="205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Processor Registers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1000" y="525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address, length and access rights associated with each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7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Address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Simpler, more useful schemes too!</a:t>
            </a:r>
          </a:p>
          <a:p>
            <a:r>
              <a:rPr lang="en-US" dirty="0" smtClean="0"/>
              <a:t>Give every process the illusion of its own BIG FLAT ADDRESS SPACE</a:t>
            </a:r>
          </a:p>
          <a:p>
            <a:pPr lvl="1"/>
            <a:r>
              <a:rPr lang="en-US" dirty="0" smtClean="0"/>
              <a:t>Break it into pages</a:t>
            </a:r>
          </a:p>
          <a:p>
            <a:pPr lvl="1"/>
            <a:r>
              <a:rPr lang="en-US" dirty="0" smtClean="0"/>
              <a:t>More on this later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36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9760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Many Programs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848600" cy="5257800"/>
          </a:xfrm>
        </p:spPr>
        <p:txBody>
          <a:bodyPr/>
          <a:lstStyle/>
          <a:p>
            <a:r>
              <a:rPr lang="en-US" dirty="0" smtClean="0"/>
              <a:t>We have the basic mechanism to </a:t>
            </a:r>
          </a:p>
          <a:p>
            <a:pPr lvl="1"/>
            <a:r>
              <a:rPr lang="en-US" dirty="0" smtClean="0"/>
              <a:t>switch between user processes and the kernel, </a:t>
            </a:r>
            <a:endParaRPr lang="en-US" dirty="0"/>
          </a:p>
          <a:p>
            <a:pPr lvl="1"/>
            <a:r>
              <a:rPr lang="en-US" dirty="0" smtClean="0"/>
              <a:t>the kernel can switch among user processes,</a:t>
            </a:r>
          </a:p>
          <a:p>
            <a:pPr lvl="1"/>
            <a:r>
              <a:rPr lang="en-US" dirty="0" smtClean="0"/>
              <a:t>Protect OS from user processes and processes from each other</a:t>
            </a:r>
          </a:p>
          <a:p>
            <a:r>
              <a:rPr lang="en-US" dirty="0" smtClean="0"/>
              <a:t>Questions ???</a:t>
            </a:r>
          </a:p>
          <a:p>
            <a:r>
              <a:rPr lang="en-US" dirty="0" smtClean="0"/>
              <a:t>How do we decide which user process to run?</a:t>
            </a:r>
          </a:p>
          <a:p>
            <a:r>
              <a:rPr lang="en-US" dirty="0" smtClean="0"/>
              <a:t>How do we represent user processes in the OS?</a:t>
            </a:r>
          </a:p>
          <a:p>
            <a:r>
              <a:rPr lang="en-US" dirty="0" smtClean="0"/>
              <a:t>How do we pack up the process and set it aside?</a:t>
            </a:r>
          </a:p>
          <a:p>
            <a:r>
              <a:rPr lang="en-US" dirty="0" smtClean="0"/>
              <a:t>How do we get a stack and heap for the kernel?</a:t>
            </a:r>
          </a:p>
          <a:p>
            <a:r>
              <a:rPr lang="en-US" dirty="0" smtClean="0"/>
              <a:t>Aren’t we wasting are lot of memory?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37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97687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Control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represents each process as a process control block (PCB)</a:t>
            </a:r>
            <a:endParaRPr lang="en-US" dirty="0"/>
          </a:p>
          <a:p>
            <a:pPr lvl="1"/>
            <a:r>
              <a:rPr lang="en-US" dirty="0" smtClean="0"/>
              <a:t>Status (running, ready, blocked, …)</a:t>
            </a:r>
          </a:p>
          <a:p>
            <a:pPr lvl="1"/>
            <a:r>
              <a:rPr lang="en-US" dirty="0" smtClean="0"/>
              <a:t>Register state (when not ready)</a:t>
            </a:r>
          </a:p>
          <a:p>
            <a:pPr lvl="1"/>
            <a:r>
              <a:rPr lang="en-US" dirty="0" smtClean="0"/>
              <a:t>Process ID (PID), User, Executable, Priority, …</a:t>
            </a:r>
          </a:p>
          <a:p>
            <a:pPr lvl="1"/>
            <a:r>
              <a:rPr lang="en-US" dirty="0" smtClean="0"/>
              <a:t>Execution time, …</a:t>
            </a:r>
          </a:p>
          <a:p>
            <a:pPr lvl="1"/>
            <a:r>
              <a:rPr lang="en-US" dirty="0" smtClean="0"/>
              <a:t>Memory space, translation, …</a:t>
            </a:r>
          </a:p>
          <a:p>
            <a:r>
              <a:rPr lang="en-US" dirty="0" smtClean="0"/>
              <a:t>Kernel Scheduler maintains a data structure containing the PCBs</a:t>
            </a:r>
          </a:p>
          <a:p>
            <a:r>
              <a:rPr lang="en-US" dirty="0" smtClean="0"/>
              <a:t>Scheduling algorithm selects the next one to run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38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406108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39</a:t>
            </a:fld>
            <a:endParaRPr lang="en-US" b="0"/>
          </a:p>
        </p:txBody>
      </p:sp>
      <p:sp>
        <p:nvSpPr>
          <p:cNvPr id="8" name="TextBox 7"/>
          <p:cNvSpPr txBox="1"/>
          <p:nvPr/>
        </p:nvSpPr>
        <p:spPr>
          <a:xfrm>
            <a:off x="1828800" y="2131873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f ( </a:t>
            </a:r>
            <a:r>
              <a:rPr lang="en-US" b="1" dirty="0" err="1" smtClean="0">
                <a:latin typeface="Courier New"/>
                <a:cs typeface="Courier New"/>
              </a:rPr>
              <a:t>readyProcesses</a:t>
            </a:r>
            <a:r>
              <a:rPr lang="en-US" b="1" dirty="0" smtClean="0">
                <a:latin typeface="Courier New"/>
                <a:cs typeface="Courier New"/>
              </a:rPr>
              <a:t>(PCBs) )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selectProcess</a:t>
            </a:r>
            <a:r>
              <a:rPr lang="en-US" b="1" dirty="0" smtClean="0">
                <a:latin typeface="Courier New"/>
                <a:cs typeface="Courier New"/>
              </a:rPr>
              <a:t>(PCBs);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run( 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else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run_idle_process</a:t>
            </a:r>
            <a:r>
              <a:rPr lang="en-US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9" name="Freeform 8"/>
          <p:cNvSpPr/>
          <p:nvPr/>
        </p:nvSpPr>
        <p:spPr>
          <a:xfrm>
            <a:off x="427638" y="1567913"/>
            <a:ext cx="1661837" cy="3459775"/>
          </a:xfrm>
          <a:custGeom>
            <a:avLst/>
            <a:gdLst>
              <a:gd name="connsiteX0" fmla="*/ 1568006 w 1661837"/>
              <a:gd name="connsiteY0" fmla="*/ 2487928 h 3459775"/>
              <a:gd name="connsiteX1" fmla="*/ 1555047 w 1661837"/>
              <a:gd name="connsiteY1" fmla="*/ 2669340 h 3459775"/>
              <a:gd name="connsiteX2" fmla="*/ 1516171 w 1661837"/>
              <a:gd name="connsiteY2" fmla="*/ 3045121 h 3459775"/>
              <a:gd name="connsiteX3" fmla="*/ 1464336 w 1661837"/>
              <a:gd name="connsiteY3" fmla="*/ 3252448 h 3459775"/>
              <a:gd name="connsiteX4" fmla="*/ 1360666 w 1661837"/>
              <a:gd name="connsiteY4" fmla="*/ 3394985 h 3459775"/>
              <a:gd name="connsiteX5" fmla="*/ 1321790 w 1661837"/>
              <a:gd name="connsiteY5" fmla="*/ 3420901 h 3459775"/>
              <a:gd name="connsiteX6" fmla="*/ 1205161 w 1661837"/>
              <a:gd name="connsiteY6" fmla="*/ 3459775 h 3459775"/>
              <a:gd name="connsiteX7" fmla="*/ 984863 w 1661837"/>
              <a:gd name="connsiteY7" fmla="*/ 3446817 h 3459775"/>
              <a:gd name="connsiteX8" fmla="*/ 855276 w 1661837"/>
              <a:gd name="connsiteY8" fmla="*/ 3394985 h 3459775"/>
              <a:gd name="connsiteX9" fmla="*/ 751606 w 1661837"/>
              <a:gd name="connsiteY9" fmla="*/ 3317238 h 3459775"/>
              <a:gd name="connsiteX10" fmla="*/ 686812 w 1661837"/>
              <a:gd name="connsiteY10" fmla="*/ 3278364 h 3459775"/>
              <a:gd name="connsiteX11" fmla="*/ 660895 w 1661837"/>
              <a:gd name="connsiteY11" fmla="*/ 3239490 h 3459775"/>
              <a:gd name="connsiteX12" fmla="*/ 570184 w 1661837"/>
              <a:gd name="connsiteY12" fmla="*/ 3148784 h 3459775"/>
              <a:gd name="connsiteX13" fmla="*/ 440597 w 1661837"/>
              <a:gd name="connsiteY13" fmla="*/ 2967373 h 3459775"/>
              <a:gd name="connsiteX14" fmla="*/ 362844 w 1661837"/>
              <a:gd name="connsiteY14" fmla="*/ 2863709 h 3459775"/>
              <a:gd name="connsiteX15" fmla="*/ 323968 w 1661837"/>
              <a:gd name="connsiteY15" fmla="*/ 2798919 h 3459775"/>
              <a:gd name="connsiteX16" fmla="*/ 246216 w 1661837"/>
              <a:gd name="connsiteY16" fmla="*/ 2695256 h 3459775"/>
              <a:gd name="connsiteX17" fmla="*/ 220298 w 1661837"/>
              <a:gd name="connsiteY17" fmla="*/ 2630466 h 3459775"/>
              <a:gd name="connsiteX18" fmla="*/ 181422 w 1661837"/>
              <a:gd name="connsiteY18" fmla="*/ 2565676 h 3459775"/>
              <a:gd name="connsiteX19" fmla="*/ 155505 w 1661837"/>
              <a:gd name="connsiteY19" fmla="*/ 2487928 h 3459775"/>
              <a:gd name="connsiteX20" fmla="*/ 142546 w 1661837"/>
              <a:gd name="connsiteY20" fmla="*/ 2397223 h 3459775"/>
              <a:gd name="connsiteX21" fmla="*/ 129587 w 1661837"/>
              <a:gd name="connsiteY21" fmla="*/ 2073274 h 3459775"/>
              <a:gd name="connsiteX22" fmla="*/ 90711 w 1661837"/>
              <a:gd name="connsiteY22" fmla="*/ 1878904 h 3459775"/>
              <a:gd name="connsiteX23" fmla="*/ 25917 w 1661837"/>
              <a:gd name="connsiteY23" fmla="*/ 1645661 h 3459775"/>
              <a:gd name="connsiteX24" fmla="*/ 0 w 1661837"/>
              <a:gd name="connsiteY24" fmla="*/ 1347628 h 3459775"/>
              <a:gd name="connsiteX25" fmla="*/ 12959 w 1661837"/>
              <a:gd name="connsiteY25" fmla="*/ 1010721 h 3459775"/>
              <a:gd name="connsiteX26" fmla="*/ 51835 w 1661837"/>
              <a:gd name="connsiteY26" fmla="*/ 894099 h 3459775"/>
              <a:gd name="connsiteX27" fmla="*/ 116628 w 1661837"/>
              <a:gd name="connsiteY27" fmla="*/ 712688 h 3459775"/>
              <a:gd name="connsiteX28" fmla="*/ 129587 w 1661837"/>
              <a:gd name="connsiteY28" fmla="*/ 660856 h 3459775"/>
              <a:gd name="connsiteX29" fmla="*/ 168463 w 1661837"/>
              <a:gd name="connsiteY29" fmla="*/ 596066 h 3459775"/>
              <a:gd name="connsiteX30" fmla="*/ 194381 w 1661837"/>
              <a:gd name="connsiteY30" fmla="*/ 531276 h 3459775"/>
              <a:gd name="connsiteX31" fmla="*/ 323968 w 1661837"/>
              <a:gd name="connsiteY31" fmla="*/ 336907 h 3459775"/>
              <a:gd name="connsiteX32" fmla="*/ 414679 w 1661837"/>
              <a:gd name="connsiteY32" fmla="*/ 220285 h 3459775"/>
              <a:gd name="connsiteX33" fmla="*/ 466514 w 1661837"/>
              <a:gd name="connsiteY33" fmla="*/ 181412 h 3459775"/>
              <a:gd name="connsiteX34" fmla="*/ 660895 w 1661837"/>
              <a:gd name="connsiteY34" fmla="*/ 90706 h 3459775"/>
              <a:gd name="connsiteX35" fmla="*/ 699771 w 1661837"/>
              <a:gd name="connsiteY35" fmla="*/ 51832 h 3459775"/>
              <a:gd name="connsiteX36" fmla="*/ 751606 w 1661837"/>
              <a:gd name="connsiteY36" fmla="*/ 38874 h 3459775"/>
              <a:gd name="connsiteX37" fmla="*/ 855276 w 1661837"/>
              <a:gd name="connsiteY37" fmla="*/ 0 h 3459775"/>
              <a:gd name="connsiteX38" fmla="*/ 1568006 w 1661837"/>
              <a:gd name="connsiteY38" fmla="*/ 12958 h 3459775"/>
              <a:gd name="connsiteX39" fmla="*/ 1606882 w 1661837"/>
              <a:gd name="connsiteY39" fmla="*/ 51832 h 3459775"/>
              <a:gd name="connsiteX40" fmla="*/ 1632799 w 1661837"/>
              <a:gd name="connsiteY40" fmla="*/ 103664 h 3459775"/>
              <a:gd name="connsiteX41" fmla="*/ 1658717 w 1661837"/>
              <a:gd name="connsiteY41" fmla="*/ 168454 h 3459775"/>
              <a:gd name="connsiteX42" fmla="*/ 1658717 w 1661837"/>
              <a:gd name="connsiteY42" fmla="*/ 453529 h 34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61837" h="3459775">
                <a:moveTo>
                  <a:pt x="1568006" y="2487928"/>
                </a:moveTo>
                <a:cubicBezTo>
                  <a:pt x="1563686" y="2548399"/>
                  <a:pt x="1558607" y="2608820"/>
                  <a:pt x="1555047" y="2669340"/>
                </a:cubicBezTo>
                <a:cubicBezTo>
                  <a:pt x="1534459" y="3019312"/>
                  <a:pt x="1563449" y="2820565"/>
                  <a:pt x="1516171" y="3045121"/>
                </a:cubicBezTo>
                <a:cubicBezTo>
                  <a:pt x="1505418" y="3096193"/>
                  <a:pt x="1491455" y="3198213"/>
                  <a:pt x="1464336" y="3252448"/>
                </a:cubicBezTo>
                <a:cubicBezTo>
                  <a:pt x="1450819" y="3279481"/>
                  <a:pt x="1384312" y="3371340"/>
                  <a:pt x="1360666" y="3394985"/>
                </a:cubicBezTo>
                <a:cubicBezTo>
                  <a:pt x="1349653" y="3405997"/>
                  <a:pt x="1335720" y="3413936"/>
                  <a:pt x="1321790" y="3420901"/>
                </a:cubicBezTo>
                <a:cubicBezTo>
                  <a:pt x="1272992" y="3445298"/>
                  <a:pt x="1254655" y="3447402"/>
                  <a:pt x="1205161" y="3459775"/>
                </a:cubicBezTo>
                <a:cubicBezTo>
                  <a:pt x="1131728" y="3455456"/>
                  <a:pt x="1057805" y="3456331"/>
                  <a:pt x="984863" y="3446817"/>
                </a:cubicBezTo>
                <a:cubicBezTo>
                  <a:pt x="958663" y="3443400"/>
                  <a:pt x="882135" y="3412890"/>
                  <a:pt x="855276" y="3394985"/>
                </a:cubicBezTo>
                <a:cubicBezTo>
                  <a:pt x="819335" y="3371026"/>
                  <a:pt x="788646" y="3339460"/>
                  <a:pt x="751606" y="3317238"/>
                </a:cubicBezTo>
                <a:lnTo>
                  <a:pt x="686812" y="3278364"/>
                </a:lnTo>
                <a:cubicBezTo>
                  <a:pt x="678173" y="3265406"/>
                  <a:pt x="671314" y="3251066"/>
                  <a:pt x="660895" y="3239490"/>
                </a:cubicBezTo>
                <a:cubicBezTo>
                  <a:pt x="632289" y="3207707"/>
                  <a:pt x="589308" y="3187030"/>
                  <a:pt x="570184" y="3148784"/>
                </a:cubicBezTo>
                <a:cubicBezTo>
                  <a:pt x="446583" y="2901598"/>
                  <a:pt x="598201" y="3177499"/>
                  <a:pt x="440597" y="2967373"/>
                </a:cubicBezTo>
                <a:cubicBezTo>
                  <a:pt x="414679" y="2932818"/>
                  <a:pt x="385068" y="2900747"/>
                  <a:pt x="362844" y="2863709"/>
                </a:cubicBezTo>
                <a:cubicBezTo>
                  <a:pt x="349885" y="2842112"/>
                  <a:pt x="338305" y="2819626"/>
                  <a:pt x="323968" y="2798919"/>
                </a:cubicBezTo>
                <a:cubicBezTo>
                  <a:pt x="299381" y="2763406"/>
                  <a:pt x="262259" y="2735360"/>
                  <a:pt x="246216" y="2695256"/>
                </a:cubicBezTo>
                <a:cubicBezTo>
                  <a:pt x="237577" y="2673659"/>
                  <a:pt x="230701" y="2651271"/>
                  <a:pt x="220298" y="2630466"/>
                </a:cubicBezTo>
                <a:cubicBezTo>
                  <a:pt x="209034" y="2607939"/>
                  <a:pt x="191845" y="2588604"/>
                  <a:pt x="181422" y="2565676"/>
                </a:cubicBezTo>
                <a:cubicBezTo>
                  <a:pt x="170117" y="2540807"/>
                  <a:pt x="164144" y="2513844"/>
                  <a:pt x="155505" y="2487928"/>
                </a:cubicBezTo>
                <a:cubicBezTo>
                  <a:pt x="151185" y="2457693"/>
                  <a:pt x="144451" y="2427706"/>
                  <a:pt x="142546" y="2397223"/>
                </a:cubicBezTo>
                <a:cubicBezTo>
                  <a:pt x="135804" y="2289364"/>
                  <a:pt x="140341" y="2180807"/>
                  <a:pt x="129587" y="2073274"/>
                </a:cubicBezTo>
                <a:cubicBezTo>
                  <a:pt x="123012" y="2007529"/>
                  <a:pt x="106279" y="1943117"/>
                  <a:pt x="90711" y="1878904"/>
                </a:cubicBezTo>
                <a:cubicBezTo>
                  <a:pt x="71699" y="1800484"/>
                  <a:pt x="25917" y="1645661"/>
                  <a:pt x="25917" y="1645661"/>
                </a:cubicBezTo>
                <a:cubicBezTo>
                  <a:pt x="16423" y="1560215"/>
                  <a:pt x="0" y="1426339"/>
                  <a:pt x="0" y="1347628"/>
                </a:cubicBezTo>
                <a:cubicBezTo>
                  <a:pt x="0" y="1235243"/>
                  <a:pt x="197" y="1122379"/>
                  <a:pt x="12959" y="1010721"/>
                </a:cubicBezTo>
                <a:cubicBezTo>
                  <a:pt x="17612" y="970009"/>
                  <a:pt x="40272" y="933411"/>
                  <a:pt x="51835" y="894099"/>
                </a:cubicBezTo>
                <a:cubicBezTo>
                  <a:pt x="144169" y="580180"/>
                  <a:pt x="13510" y="970469"/>
                  <a:pt x="116628" y="712688"/>
                </a:cubicBezTo>
                <a:cubicBezTo>
                  <a:pt x="123242" y="696153"/>
                  <a:pt x="122354" y="677130"/>
                  <a:pt x="129587" y="660856"/>
                </a:cubicBezTo>
                <a:cubicBezTo>
                  <a:pt x="139817" y="637841"/>
                  <a:pt x="157199" y="618593"/>
                  <a:pt x="168463" y="596066"/>
                </a:cubicBezTo>
                <a:cubicBezTo>
                  <a:pt x="178866" y="575261"/>
                  <a:pt x="183434" y="551800"/>
                  <a:pt x="194381" y="531276"/>
                </a:cubicBezTo>
                <a:cubicBezTo>
                  <a:pt x="285968" y="359561"/>
                  <a:pt x="240882" y="451144"/>
                  <a:pt x="323968" y="336907"/>
                </a:cubicBezTo>
                <a:cubicBezTo>
                  <a:pt x="372377" y="270349"/>
                  <a:pt x="361775" y="265629"/>
                  <a:pt x="414679" y="220285"/>
                </a:cubicBezTo>
                <a:cubicBezTo>
                  <a:pt x="431077" y="206230"/>
                  <a:pt x="447762" y="192127"/>
                  <a:pt x="466514" y="181412"/>
                </a:cubicBezTo>
                <a:cubicBezTo>
                  <a:pt x="554248" y="131282"/>
                  <a:pt x="581442" y="122485"/>
                  <a:pt x="660895" y="90706"/>
                </a:cubicBezTo>
                <a:cubicBezTo>
                  <a:pt x="673854" y="77748"/>
                  <a:pt x="683859" y="60924"/>
                  <a:pt x="699771" y="51832"/>
                </a:cubicBezTo>
                <a:cubicBezTo>
                  <a:pt x="715235" y="42996"/>
                  <a:pt x="734481" y="43767"/>
                  <a:pt x="751606" y="38874"/>
                </a:cubicBezTo>
                <a:cubicBezTo>
                  <a:pt x="787155" y="28718"/>
                  <a:pt x="821045" y="13692"/>
                  <a:pt x="855276" y="0"/>
                </a:cubicBezTo>
                <a:cubicBezTo>
                  <a:pt x="1092853" y="4319"/>
                  <a:pt x="1330953" y="-3390"/>
                  <a:pt x="1568006" y="12958"/>
                </a:cubicBezTo>
                <a:cubicBezTo>
                  <a:pt x="1586288" y="14219"/>
                  <a:pt x="1596230" y="36920"/>
                  <a:pt x="1606882" y="51832"/>
                </a:cubicBezTo>
                <a:cubicBezTo>
                  <a:pt x="1618110" y="67550"/>
                  <a:pt x="1624953" y="86012"/>
                  <a:pt x="1632799" y="103664"/>
                </a:cubicBezTo>
                <a:cubicBezTo>
                  <a:pt x="1642246" y="124920"/>
                  <a:pt x="1656999" y="145257"/>
                  <a:pt x="1658717" y="168454"/>
                </a:cubicBezTo>
                <a:cubicBezTo>
                  <a:pt x="1665737" y="263219"/>
                  <a:pt x="1658717" y="358504"/>
                  <a:pt x="1658717" y="45352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5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</a:t>
            </a:fld>
            <a:endParaRPr lang="en-US" b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7391400" cy="5543550"/>
          </a:xfrm>
          <a:prstGeom prst="rect">
            <a:avLst/>
          </a:prstGeom>
          <a:ln>
            <a:solidFill>
              <a:srgbClr val="618FFD"/>
            </a:solidFill>
          </a:ln>
        </p:spPr>
      </p:pic>
    </p:spTree>
    <p:extLst>
      <p:ext uri="{BB962C8B-B14F-4D97-AF65-F5344CB8AC3E}">
        <p14:creationId xmlns:p14="http://schemas.microsoft.com/office/powerpoint/2010/main" val="308066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together: web server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40</a:t>
            </a:fld>
            <a:endParaRPr lang="en-US" b="0"/>
          </a:p>
        </p:txBody>
      </p:sp>
      <p:pic>
        <p:nvPicPr>
          <p:cNvPr id="7" name="Content Placeholder 5" descr="onecp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882" r="-588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grpSp>
        <p:nvGrpSpPr>
          <p:cNvPr id="10" name="Group 9"/>
          <p:cNvGrpSpPr/>
          <p:nvPr/>
        </p:nvGrpSpPr>
        <p:grpSpPr>
          <a:xfrm>
            <a:off x="1219200" y="2743200"/>
            <a:ext cx="914400" cy="457200"/>
            <a:chOff x="1219200" y="2743200"/>
            <a:chExt cx="914400" cy="457200"/>
          </a:xfrm>
        </p:grpSpPr>
        <p:sp>
          <p:nvSpPr>
            <p:cNvPr id="8" name="TextBox 7"/>
            <p:cNvSpPr txBox="1"/>
            <p:nvPr/>
          </p:nvSpPr>
          <p:spPr>
            <a:xfrm>
              <a:off x="1219200" y="2743200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syscall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95400" y="3429000"/>
            <a:ext cx="838200" cy="414754"/>
            <a:chOff x="1295400" y="3048000"/>
            <a:chExt cx="838200" cy="414754"/>
          </a:xfrm>
        </p:grpSpPr>
        <p:sp>
          <p:nvSpPr>
            <p:cNvPr id="12" name="TextBox 11"/>
            <p:cNvSpPr txBox="1"/>
            <p:nvPr/>
          </p:nvSpPr>
          <p:spPr>
            <a:xfrm>
              <a:off x="1295400" y="3124200"/>
              <a:ext cx="549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wait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47800" y="4267200"/>
            <a:ext cx="1219200" cy="381000"/>
            <a:chOff x="914400" y="2819400"/>
            <a:chExt cx="1219200" cy="381000"/>
          </a:xfrm>
        </p:grpSpPr>
        <p:sp>
          <p:nvSpPr>
            <p:cNvPr id="15" name="TextBox 14"/>
            <p:cNvSpPr txBox="1"/>
            <p:nvPr/>
          </p:nvSpPr>
          <p:spPr>
            <a:xfrm>
              <a:off x="914400" y="2819400"/>
              <a:ext cx="93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interrupt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71800" y="3048000"/>
            <a:ext cx="755049" cy="414754"/>
            <a:chOff x="1981200" y="3048000"/>
            <a:chExt cx="755049" cy="414754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3124200"/>
              <a:ext cx="6026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RTU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81600" y="2743200"/>
            <a:ext cx="914400" cy="457200"/>
            <a:chOff x="1219200" y="2743200"/>
            <a:chExt cx="914400" cy="457200"/>
          </a:xfrm>
        </p:grpSpPr>
        <p:sp>
          <p:nvSpPr>
            <p:cNvPr id="21" name="TextBox 20"/>
            <p:cNvSpPr txBox="1"/>
            <p:nvPr/>
          </p:nvSpPr>
          <p:spPr>
            <a:xfrm>
              <a:off x="1219200" y="2743200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syscall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7800" y="3505200"/>
            <a:ext cx="838200" cy="414754"/>
            <a:chOff x="1295400" y="3048000"/>
            <a:chExt cx="838200" cy="414754"/>
          </a:xfrm>
        </p:grpSpPr>
        <p:sp>
          <p:nvSpPr>
            <p:cNvPr id="28" name="TextBox 27"/>
            <p:cNvSpPr txBox="1"/>
            <p:nvPr/>
          </p:nvSpPr>
          <p:spPr>
            <a:xfrm>
              <a:off x="1295400" y="3124200"/>
              <a:ext cx="549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wait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3053254" y="1558850"/>
            <a:ext cx="2936167" cy="873145"/>
          </a:xfrm>
          <a:custGeom>
            <a:avLst/>
            <a:gdLst>
              <a:gd name="connsiteX0" fmla="*/ 0 w 2936167"/>
              <a:gd name="connsiteY0" fmla="*/ 810093 h 873145"/>
              <a:gd name="connsiteX1" fmla="*/ 405299 w 2936167"/>
              <a:gd name="connsiteY1" fmla="*/ 278657 h 873145"/>
              <a:gd name="connsiteX2" fmla="*/ 1179871 w 2936167"/>
              <a:gd name="connsiteY2" fmla="*/ 62480 h 873145"/>
              <a:gd name="connsiteX3" fmla="*/ 2332722 w 2936167"/>
              <a:gd name="connsiteY3" fmla="*/ 71487 h 873145"/>
              <a:gd name="connsiteX4" fmla="*/ 2936167 w 2936167"/>
              <a:gd name="connsiteY4" fmla="*/ 873145 h 87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167" h="873145">
                <a:moveTo>
                  <a:pt x="0" y="810093"/>
                </a:moveTo>
                <a:cubicBezTo>
                  <a:pt x="104327" y="606676"/>
                  <a:pt x="208654" y="403259"/>
                  <a:pt x="405299" y="278657"/>
                </a:cubicBezTo>
                <a:cubicBezTo>
                  <a:pt x="601944" y="154055"/>
                  <a:pt x="858634" y="97008"/>
                  <a:pt x="1179871" y="62480"/>
                </a:cubicBezTo>
                <a:cubicBezTo>
                  <a:pt x="1501108" y="27952"/>
                  <a:pt x="2040006" y="-63624"/>
                  <a:pt x="2332722" y="71487"/>
                </a:cubicBezTo>
                <a:cubicBezTo>
                  <a:pt x="2625438" y="206598"/>
                  <a:pt x="2780802" y="539871"/>
                  <a:pt x="2936167" y="873145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934200" y="4267200"/>
            <a:ext cx="1165976" cy="381000"/>
            <a:chOff x="1981200" y="2819400"/>
            <a:chExt cx="1165976" cy="381000"/>
          </a:xfrm>
        </p:grpSpPr>
        <p:sp>
          <p:nvSpPr>
            <p:cNvPr id="32" name="TextBox 31"/>
            <p:cNvSpPr txBox="1"/>
            <p:nvPr/>
          </p:nvSpPr>
          <p:spPr>
            <a:xfrm>
              <a:off x="2209800" y="2819400"/>
              <a:ext cx="93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interrupt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934200" y="3048000"/>
            <a:ext cx="755049" cy="414754"/>
            <a:chOff x="1981200" y="3048000"/>
            <a:chExt cx="755049" cy="414754"/>
          </a:xfrm>
        </p:grpSpPr>
        <p:sp>
          <p:nvSpPr>
            <p:cNvPr id="35" name="TextBox 34"/>
            <p:cNvSpPr txBox="1"/>
            <p:nvPr/>
          </p:nvSpPr>
          <p:spPr>
            <a:xfrm>
              <a:off x="2133600" y="3124200"/>
              <a:ext cx="6026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RTU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" name="Freeform 38"/>
          <p:cNvSpPr/>
          <p:nvPr/>
        </p:nvSpPr>
        <p:spPr>
          <a:xfrm>
            <a:off x="4503250" y="1271489"/>
            <a:ext cx="2497691" cy="1142491"/>
          </a:xfrm>
          <a:custGeom>
            <a:avLst/>
            <a:gdLst>
              <a:gd name="connsiteX0" fmla="*/ 2458889 w 2497691"/>
              <a:gd name="connsiteY0" fmla="*/ 1142491 h 1142491"/>
              <a:gd name="connsiteX1" fmla="*/ 2395843 w 2497691"/>
              <a:gd name="connsiteY1" fmla="*/ 367856 h 1142491"/>
              <a:gd name="connsiteX2" fmla="*/ 1585244 w 2497691"/>
              <a:gd name="connsiteY2" fmla="*/ 16567 h 1142491"/>
              <a:gd name="connsiteX3" fmla="*/ 576500 w 2497691"/>
              <a:gd name="connsiteY3" fmla="*/ 124656 h 1142491"/>
              <a:gd name="connsiteX4" fmla="*/ 90141 w 2497691"/>
              <a:gd name="connsiteY4" fmla="*/ 710136 h 1142491"/>
              <a:gd name="connsiteX5" fmla="*/ 74 w 2497691"/>
              <a:gd name="connsiteY5" fmla="*/ 1142491 h 114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7691" h="1142491">
                <a:moveTo>
                  <a:pt x="2458889" y="1142491"/>
                </a:moveTo>
                <a:cubicBezTo>
                  <a:pt x="2500170" y="849000"/>
                  <a:pt x="2541451" y="555510"/>
                  <a:pt x="2395843" y="367856"/>
                </a:cubicBezTo>
                <a:cubicBezTo>
                  <a:pt x="2250235" y="180202"/>
                  <a:pt x="1888468" y="57100"/>
                  <a:pt x="1585244" y="16567"/>
                </a:cubicBezTo>
                <a:cubicBezTo>
                  <a:pt x="1282020" y="-23966"/>
                  <a:pt x="825684" y="9061"/>
                  <a:pt x="576500" y="124656"/>
                </a:cubicBezTo>
                <a:cubicBezTo>
                  <a:pt x="327316" y="240251"/>
                  <a:pt x="186212" y="540497"/>
                  <a:pt x="90141" y="710136"/>
                </a:cubicBezTo>
                <a:cubicBezTo>
                  <a:pt x="-5930" y="879775"/>
                  <a:pt x="74" y="1142491"/>
                  <a:pt x="74" y="1142491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ction Button: End 2">
            <a:hlinkClick r:id="" action="ppaction://hlinkshowjump?jump=lastslide" highlightClick="1"/>
          </p:cNvPr>
          <p:cNvSpPr/>
          <p:nvPr/>
        </p:nvSpPr>
        <p:spPr bwMode="auto">
          <a:xfrm>
            <a:off x="8001000" y="5715000"/>
            <a:ext cx="685800" cy="381000"/>
          </a:xfrm>
          <a:prstGeom prst="actionButtonEn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6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7696200" cy="736600"/>
          </a:xfrm>
        </p:spPr>
        <p:txBody>
          <a:bodyPr/>
          <a:lstStyle/>
          <a:p>
            <a:r>
              <a:rPr lang="en-US" dirty="0" smtClean="0"/>
              <a:t>Digging Deeper: Discussion </a:t>
            </a:r>
            <a:r>
              <a:rPr lang="en-US" dirty="0" smtClean="0"/>
              <a:t>&amp; 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41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75555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Safe Mode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r>
              <a:rPr lang="en-US" dirty="0" smtClean="0"/>
              <a:t>Carefully constructed kernel code packs up the user process state an sets it aside.</a:t>
            </a:r>
          </a:p>
          <a:p>
            <a:pPr lvl="1"/>
            <a:r>
              <a:rPr lang="en-US" dirty="0" smtClean="0"/>
              <a:t>Details depend on the machine architecture</a:t>
            </a:r>
          </a:p>
          <a:p>
            <a:r>
              <a:rPr lang="en-US" dirty="0" smtClean="0"/>
              <a:t>Should be impossible for buggy or malicious user program to cause the kernel to corrupt itself.</a:t>
            </a:r>
          </a:p>
          <a:p>
            <a:r>
              <a:rPr lang="en-US" dirty="0" smtClean="0"/>
              <a:t>Interrupt processing must not be visible to the user process (why?)</a:t>
            </a:r>
          </a:p>
          <a:p>
            <a:pPr lvl="1"/>
            <a:r>
              <a:rPr lang="en-US" dirty="0" smtClean="0"/>
              <a:t>Occurs between instructions, restarted transparently</a:t>
            </a:r>
          </a:p>
          <a:p>
            <a:pPr lvl="1"/>
            <a:r>
              <a:rPr lang="en-US" dirty="0" smtClean="0"/>
              <a:t>No change to process state</a:t>
            </a:r>
          </a:p>
          <a:p>
            <a:pPr lvl="1"/>
            <a:r>
              <a:rPr lang="en-US" dirty="0" smtClean="0"/>
              <a:t>What can be observed even with perfect interrupt processing?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42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55327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Stack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needs space to work</a:t>
            </a:r>
          </a:p>
          <a:p>
            <a:r>
              <a:rPr lang="en-US" dirty="0" smtClean="0"/>
              <a:t>Cannot put anything on the user stack (Why?)</a:t>
            </a:r>
          </a:p>
          <a:p>
            <a:r>
              <a:rPr lang="en-US" dirty="0" smtClean="0"/>
              <a:t>Two-stack model</a:t>
            </a:r>
          </a:p>
          <a:p>
            <a:pPr lvl="1"/>
            <a:r>
              <a:rPr lang="en-US" dirty="0" smtClean="0"/>
              <a:t>OS thread has interrupt stack (located in kernel memory) plus User stack (located in user memory)</a:t>
            </a:r>
          </a:p>
          <a:p>
            <a:pPr lvl="1"/>
            <a:r>
              <a:rPr lang="en-US" dirty="0" err="1" smtClean="0"/>
              <a:t>Syscall</a:t>
            </a:r>
            <a:r>
              <a:rPr lang="en-US" dirty="0" smtClean="0"/>
              <a:t> handler copies user </a:t>
            </a:r>
            <a:r>
              <a:rPr lang="en-US" dirty="0" err="1" smtClean="0"/>
              <a:t>args</a:t>
            </a:r>
            <a:r>
              <a:rPr lang="en-US" dirty="0" smtClean="0"/>
              <a:t> to kernel space before invoking specific function (e.g., open)</a:t>
            </a:r>
          </a:p>
          <a:p>
            <a:pPr lvl="1"/>
            <a:r>
              <a:rPr lang="en-US" dirty="0" smtClean="0"/>
              <a:t>Interrupts (???)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43</a:t>
            </a:fld>
            <a:endParaRPr lang="en-US" b="0"/>
          </a:p>
        </p:txBody>
      </p:sp>
      <p:pic>
        <p:nvPicPr>
          <p:cNvPr id="7" name="Content Placeholder 3" descr="kernelUserStacks.pdf"/>
          <p:cNvPicPr>
            <a:picLocks noChangeAspect="1"/>
          </p:cNvPicPr>
          <p:nvPr/>
        </p:nvPicPr>
        <p:blipFill>
          <a:blip r:embed="rId2"/>
          <a:srcRect l="-19846" r="-19846"/>
          <a:stretch>
            <a:fillRect/>
          </a:stretch>
        </p:blipFill>
        <p:spPr bwMode="auto">
          <a:xfrm>
            <a:off x="2590800" y="3505200"/>
            <a:ext cx="5703951" cy="313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42598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r>
              <a:rPr lang="en-US" baseline="0" dirty="0" smtClean="0"/>
              <a:t> support: Interrupt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Interrupt Handler invoked with interrupts ‘disabled’</a:t>
            </a:r>
          </a:p>
          <a:p>
            <a:pPr lvl="1"/>
            <a:r>
              <a:rPr lang="en-US" dirty="0" smtClean="0"/>
              <a:t>Re-enabled upon completion</a:t>
            </a:r>
          </a:p>
          <a:p>
            <a:pPr lvl="1"/>
            <a:r>
              <a:rPr lang="en-US" dirty="0" smtClean="0"/>
              <a:t>Non-blocking (run to completion, no waits)</a:t>
            </a:r>
          </a:p>
          <a:p>
            <a:pPr lvl="1"/>
            <a:r>
              <a:rPr lang="en-US" dirty="0" smtClean="0"/>
              <a:t>Pack it up in a queue and pass off to an OS thread to do the hard work</a:t>
            </a:r>
          </a:p>
          <a:p>
            <a:pPr lvl="2"/>
            <a:r>
              <a:rPr lang="en-US" dirty="0" smtClean="0"/>
              <a:t>wake up an existing OS thread </a:t>
            </a:r>
          </a:p>
          <a:p>
            <a:r>
              <a:rPr lang="en-US" dirty="0" smtClean="0"/>
              <a:t>OS kernel may enable/disable interrupts</a:t>
            </a:r>
          </a:p>
          <a:p>
            <a:pPr lvl="1"/>
            <a:r>
              <a:rPr lang="en-US" dirty="0" smtClean="0"/>
              <a:t>On x86: CLI (disable interrupts), STI (enable)</a:t>
            </a:r>
          </a:p>
          <a:p>
            <a:pPr lvl="1"/>
            <a:r>
              <a:rPr lang="en-US" dirty="0" smtClean="0"/>
              <a:t>Atomic section when select next process/thread to run</a:t>
            </a:r>
          </a:p>
          <a:p>
            <a:pPr lvl="1"/>
            <a:r>
              <a:rPr lang="en-US" dirty="0" smtClean="0"/>
              <a:t>Atomic return from interrupt or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HW may have multiple levels of interrupt</a:t>
            </a:r>
          </a:p>
          <a:p>
            <a:pPr lvl="1"/>
            <a:r>
              <a:rPr lang="en-US" dirty="0" smtClean="0"/>
              <a:t>Mask off (disable) certain interrupts, </a:t>
            </a:r>
            <a:r>
              <a:rPr lang="en-US" dirty="0" err="1" smtClean="0"/>
              <a:t>eg</a:t>
            </a:r>
            <a:r>
              <a:rPr lang="en-US" dirty="0" smtClean="0"/>
              <a:t>., lower priority</a:t>
            </a:r>
          </a:p>
          <a:p>
            <a:pPr lvl="1"/>
            <a:r>
              <a:rPr lang="en-US" dirty="0" smtClean="0"/>
              <a:t>Certain non-</a:t>
            </a:r>
            <a:r>
              <a:rPr lang="en-US" dirty="0" err="1" smtClean="0"/>
              <a:t>maskable</a:t>
            </a:r>
            <a:r>
              <a:rPr lang="en-US" dirty="0" smtClean="0"/>
              <a:t>-interrupts (</a:t>
            </a:r>
            <a:r>
              <a:rPr lang="en-US" dirty="0" err="1" smtClean="0"/>
              <a:t>nmi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kernel segmentation fault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44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2999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take interrupts safely?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Interrupt vector</a:t>
            </a:r>
          </a:p>
          <a:p>
            <a:pPr lvl="1"/>
            <a:r>
              <a:rPr lang="en-US" dirty="0" smtClean="0"/>
              <a:t>Limited number of entry points into kernel</a:t>
            </a:r>
          </a:p>
          <a:p>
            <a:r>
              <a:rPr lang="en-US" dirty="0" smtClean="0"/>
              <a:t>Kernel interrupt stack</a:t>
            </a:r>
          </a:p>
          <a:p>
            <a:pPr lvl="1"/>
            <a:r>
              <a:rPr lang="en-US" dirty="0" smtClean="0"/>
              <a:t>Handler works regardless of state of user code</a:t>
            </a:r>
          </a:p>
          <a:p>
            <a:r>
              <a:rPr lang="en-US" dirty="0" smtClean="0"/>
              <a:t>Interrupt masking</a:t>
            </a:r>
          </a:p>
          <a:p>
            <a:pPr lvl="1"/>
            <a:r>
              <a:rPr lang="en-US" dirty="0" smtClean="0"/>
              <a:t>Handler is non-blocking</a:t>
            </a:r>
          </a:p>
          <a:p>
            <a:r>
              <a:rPr lang="en-US" dirty="0" smtClean="0"/>
              <a:t>Atomic transfer of control</a:t>
            </a:r>
          </a:p>
          <a:p>
            <a:pPr lvl="1"/>
            <a:r>
              <a:rPr lang="en-US" dirty="0" smtClean="0"/>
              <a:t>“Single instruction”-like to change: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rogram counter</a:t>
            </a:r>
          </a:p>
          <a:p>
            <a:pPr lvl="2"/>
            <a:r>
              <a:rPr lang="en-US" dirty="0" smtClean="0"/>
              <a:t>Stack pointer</a:t>
            </a:r>
          </a:p>
          <a:p>
            <a:pPr lvl="2"/>
            <a:r>
              <a:rPr lang="en-US" dirty="0" smtClean="0"/>
              <a:t>Memory protection</a:t>
            </a:r>
          </a:p>
          <a:p>
            <a:pPr lvl="2"/>
            <a:r>
              <a:rPr lang="en-US" dirty="0" smtClean="0"/>
              <a:t>Kernel/user mode</a:t>
            </a:r>
          </a:p>
          <a:p>
            <a:r>
              <a:rPr lang="en-US" dirty="0" smtClean="0"/>
              <a:t>Transparent </a:t>
            </a:r>
            <a:r>
              <a:rPr lang="en-US" dirty="0" err="1" smtClean="0"/>
              <a:t>restartable</a:t>
            </a:r>
            <a:r>
              <a:rPr lang="en-US" dirty="0" smtClean="0"/>
              <a:t> execution</a:t>
            </a:r>
          </a:p>
          <a:p>
            <a:pPr lvl="1"/>
            <a:r>
              <a:rPr lang="en-US" dirty="0" smtClean="0"/>
              <a:t>User program does not know interrupt occurred</a:t>
            </a:r>
          </a:p>
        </p:txBody>
      </p:sp>
    </p:spTree>
    <p:extLst>
      <p:ext uri="{BB962C8B-B14F-4D97-AF65-F5344CB8AC3E}">
        <p14:creationId xmlns:p14="http://schemas.microsoft.com/office/powerpoint/2010/main" val="240786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4" name="Content Placeholder 3" descr="beforeInterrup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0712" r="-20712"/>
          <a:stretch>
            <a:fillRect/>
          </a:stretch>
        </p:blipFill>
        <p:spPr>
          <a:xfrm>
            <a:off x="304800" y="10668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137345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</a:t>
            </a:r>
            <a:endParaRPr lang="en-US" dirty="0"/>
          </a:p>
        </p:txBody>
      </p:sp>
      <p:pic>
        <p:nvPicPr>
          <p:cNvPr id="4" name="Content Placeholder 3" descr="duringInterrup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7639" r="-27639"/>
          <a:stretch>
            <a:fillRect/>
          </a:stretch>
        </p:blipFill>
        <p:spPr>
          <a:xfrm>
            <a:off x="152400" y="1066800"/>
            <a:ext cx="8458200" cy="5257800"/>
          </a:xfrm>
        </p:spPr>
      </p:pic>
    </p:spTree>
    <p:extLst>
      <p:ext uri="{BB962C8B-B14F-4D97-AF65-F5344CB8AC3E}">
        <p14:creationId xmlns:p14="http://schemas.microsoft.com/office/powerpoint/2010/main" val="189305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</a:t>
            </a:r>
            <a:r>
              <a:rPr lang="en-US" baseline="0" dirty="0" smtClean="0"/>
              <a:t> System Call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Locate arguments</a:t>
            </a:r>
          </a:p>
          <a:p>
            <a:pPr lvl="1"/>
            <a:r>
              <a:rPr lang="en-US" dirty="0" smtClean="0"/>
              <a:t>In registers or on user(!) stack</a:t>
            </a:r>
          </a:p>
          <a:p>
            <a:r>
              <a:rPr lang="en-US" dirty="0" smtClean="0"/>
              <a:t>Copy arguments</a:t>
            </a:r>
          </a:p>
          <a:p>
            <a:pPr lvl="1"/>
            <a:r>
              <a:rPr lang="en-US" dirty="0" smtClean="0"/>
              <a:t>From user memory into kernel memory</a:t>
            </a:r>
          </a:p>
          <a:p>
            <a:pPr lvl="1"/>
            <a:r>
              <a:rPr lang="en-US" dirty="0" smtClean="0"/>
              <a:t>Protect kernel from malicious code evading checks</a:t>
            </a:r>
          </a:p>
          <a:p>
            <a:r>
              <a:rPr lang="en-US" dirty="0" smtClean="0"/>
              <a:t>Validate arguments</a:t>
            </a:r>
          </a:p>
          <a:p>
            <a:pPr lvl="1"/>
            <a:r>
              <a:rPr lang="en-US" dirty="0" smtClean="0"/>
              <a:t>Protect kernel from errors in user code</a:t>
            </a:r>
          </a:p>
          <a:p>
            <a:r>
              <a:rPr lang="en-US" dirty="0" smtClean="0"/>
              <a:t>Copy results back </a:t>
            </a:r>
          </a:p>
          <a:p>
            <a:pPr lvl="1"/>
            <a:r>
              <a:rPr lang="en-US" dirty="0" smtClean="0"/>
              <a:t>into user memory</a:t>
            </a:r>
          </a:p>
        </p:txBody>
      </p:sp>
    </p:spTree>
    <p:extLst>
      <p:ext uri="{BB962C8B-B14F-4D97-AF65-F5344CB8AC3E}">
        <p14:creationId xmlns:p14="http://schemas.microsoft.com/office/powerpoint/2010/main" val="333757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736600"/>
          </a:xfrm>
        </p:spPr>
        <p:txBody>
          <a:bodyPr/>
          <a:lstStyle/>
          <a:p>
            <a:r>
              <a:rPr lang="en-US" dirty="0" smtClean="0"/>
              <a:t>Multiprocessors - Multicores – Multiple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need to support Multiple Threads</a:t>
            </a:r>
          </a:p>
          <a:p>
            <a:pPr lvl="1"/>
            <a:r>
              <a:rPr lang="en-US" dirty="0" smtClean="0"/>
              <a:t>Multiple kernel threads?</a:t>
            </a:r>
          </a:p>
          <a:p>
            <a:pPr lvl="1"/>
            <a:r>
              <a:rPr lang="en-US" dirty="0" smtClean="0"/>
              <a:t>Multiple user threads in a process?</a:t>
            </a:r>
          </a:p>
          <a:p>
            <a:r>
              <a:rPr lang="en-US" dirty="0" smtClean="0"/>
              <a:t>What if we have multiple Processors / Cores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49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72000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736600"/>
          </a:xfrm>
        </p:spPr>
        <p:txBody>
          <a:bodyPr/>
          <a:lstStyle/>
          <a:p>
            <a:r>
              <a:rPr lang="en-US" dirty="0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5257800"/>
          </a:xfrm>
        </p:spPr>
        <p:txBody>
          <a:bodyPr/>
          <a:lstStyle/>
          <a:p>
            <a:r>
              <a:rPr lang="en-US" dirty="0" smtClean="0"/>
              <a:t>Privileged/User Mode</a:t>
            </a:r>
          </a:p>
          <a:p>
            <a:pPr lvl="1"/>
            <a:r>
              <a:rPr lang="en-US" dirty="0" smtClean="0"/>
              <a:t>The hardware can operate in two modes, with only the “system” mode having the ability to access certain resources.</a:t>
            </a:r>
          </a:p>
          <a:p>
            <a:r>
              <a:rPr lang="en-US" dirty="0" smtClean="0"/>
              <a:t>Address Space</a:t>
            </a:r>
          </a:p>
          <a:p>
            <a:pPr lvl="1"/>
            <a:r>
              <a:rPr lang="en-US" dirty="0" smtClean="0"/>
              <a:t>Programs execute in an </a:t>
            </a:r>
            <a:r>
              <a:rPr lang="en-US" i="1" dirty="0" smtClean="0"/>
              <a:t>address space </a:t>
            </a:r>
            <a:r>
              <a:rPr lang="en-US" dirty="0" smtClean="0"/>
              <a:t>that is distinct from the memory space of the physical machine</a:t>
            </a:r>
            <a:endParaRPr lang="en-US" dirty="0"/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An instance of an executing program is </a:t>
            </a:r>
            <a:r>
              <a:rPr lang="en-US" i="1" dirty="0" smtClean="0"/>
              <a:t>a process consisting of an address space and one or more threads of control</a:t>
            </a:r>
            <a:endParaRPr lang="en-US" i="1" dirty="0"/>
          </a:p>
          <a:p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The OS and the hardware are protected from user programs and user programs are isolated from one another by </a:t>
            </a:r>
            <a:r>
              <a:rPr lang="en-US" i="1" dirty="0" smtClean="0"/>
              <a:t>controlling the translation </a:t>
            </a:r>
            <a:r>
              <a:rPr lang="en-US" dirty="0" smtClean="0"/>
              <a:t>from program virtual addresses to machine physical addresses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5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74713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Idle</a:t>
            </a:r>
            <a:r>
              <a:rPr lang="en-US" baseline="0" dirty="0" smtClean="0"/>
              <a:t> Loop &amp;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Measly do-nothing unappreciated trivial piece of code that is central to low-power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50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406883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= Operations / Time</a:t>
            </a:r>
          </a:p>
          <a:p>
            <a:endParaRPr lang="en-US" dirty="0"/>
          </a:p>
          <a:p>
            <a:r>
              <a:rPr lang="en-US" dirty="0" smtClean="0"/>
              <a:t>How can the OS ruin application performance?</a:t>
            </a:r>
          </a:p>
          <a:p>
            <a:r>
              <a:rPr lang="en-US" dirty="0" smtClean="0"/>
              <a:t>What can the OS do to increase application performance?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51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20102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736600"/>
          </a:xfrm>
        </p:spPr>
        <p:txBody>
          <a:bodyPr/>
          <a:lstStyle/>
          <a:p>
            <a:r>
              <a:rPr lang="en-US" dirty="0" smtClean="0"/>
              <a:t>4 OS concepts 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Privilege/User Mode</a:t>
            </a:r>
          </a:p>
          <a:p>
            <a:pPr lvl="1"/>
            <a:r>
              <a:rPr lang="en-US" dirty="0" smtClean="0"/>
              <a:t>The hardware can operate in two modes, with only the “system” mode having the ability to access certain resources.</a:t>
            </a:r>
          </a:p>
          <a:p>
            <a:r>
              <a:rPr lang="en-US" dirty="0" smtClean="0"/>
              <a:t>Address Space</a:t>
            </a:r>
          </a:p>
          <a:p>
            <a:pPr lvl="1"/>
            <a:r>
              <a:rPr lang="en-US" dirty="0" smtClean="0"/>
              <a:t>Programs execute in an </a:t>
            </a:r>
            <a:r>
              <a:rPr lang="en-US" i="1" dirty="0" smtClean="0"/>
              <a:t>address space </a:t>
            </a:r>
            <a:r>
              <a:rPr lang="en-US" dirty="0" smtClean="0"/>
              <a:t>that is distinct from the memory space of the physical machine</a:t>
            </a:r>
            <a:endParaRPr lang="en-US" dirty="0"/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An instance of an executing program is </a:t>
            </a:r>
            <a:r>
              <a:rPr lang="en-US" i="1" dirty="0" smtClean="0"/>
              <a:t>a process consisting of an address space and one or more threads of control</a:t>
            </a:r>
            <a:endParaRPr lang="en-US" i="1" dirty="0"/>
          </a:p>
          <a:p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The OS and the hardware are protected from user programs and user programs are isolated from one another by </a:t>
            </a:r>
            <a:r>
              <a:rPr lang="en-US" i="1" dirty="0" smtClean="0"/>
              <a:t>controlling the translation </a:t>
            </a:r>
            <a:r>
              <a:rPr lang="en-US" dirty="0" smtClean="0"/>
              <a:t>from program virtual addresses to machine physical addresses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52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72186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Bottom Line: Run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5867400" cy="1676400"/>
          </a:xfrm>
        </p:spPr>
        <p:txBody>
          <a:bodyPr/>
          <a:lstStyle/>
          <a:p>
            <a:r>
              <a:rPr lang="en-US" dirty="0" smtClean="0"/>
              <a:t>Load instruction and data segments of executable file into memory</a:t>
            </a:r>
          </a:p>
          <a:p>
            <a:r>
              <a:rPr lang="en-US" dirty="0" smtClean="0"/>
              <a:t>Create stack and heap</a:t>
            </a:r>
          </a:p>
          <a:p>
            <a:r>
              <a:rPr lang="en-US" dirty="0" smtClean="0"/>
              <a:t>“Transfer control to it”</a:t>
            </a:r>
          </a:p>
          <a:p>
            <a:r>
              <a:rPr lang="en-US" dirty="0" smtClean="0"/>
              <a:t>Provide services to it</a:t>
            </a:r>
          </a:p>
          <a:p>
            <a:r>
              <a:rPr lang="en-US" dirty="0" smtClean="0"/>
              <a:t>While protecting OS and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6</a:t>
            </a:fld>
            <a:endParaRPr lang="en-US" b="0"/>
          </a:p>
        </p:txBody>
      </p:sp>
      <p:sp>
        <p:nvSpPr>
          <p:cNvPr id="7" name="Punched Tape 6"/>
          <p:cNvSpPr/>
          <p:nvPr/>
        </p:nvSpPr>
        <p:spPr bwMode="auto">
          <a:xfrm rot="5400000">
            <a:off x="1714500" y="2095500"/>
            <a:ext cx="1676400" cy="1447800"/>
          </a:xfrm>
          <a:prstGeom prst="flowChartPunchedTap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28864" y="1828800"/>
            <a:ext cx="1295400" cy="1752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352800" y="2971800"/>
            <a:ext cx="609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2" name="Picture 11" descr="Screen Shot 2014-08-28 at 9.53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1144090" cy="13718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2057400"/>
            <a:ext cx="12620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 err="1" smtClean="0">
                <a:latin typeface="Courier"/>
                <a:cs typeface="Courier"/>
              </a:rPr>
              <a:t>nt</a:t>
            </a:r>
            <a:r>
              <a:rPr lang="en-US" sz="1400" dirty="0" smtClean="0">
                <a:latin typeface="Courier"/>
                <a:cs typeface="Courier"/>
              </a:rPr>
              <a:t> main() </a:t>
            </a:r>
          </a:p>
          <a:p>
            <a:r>
              <a:rPr lang="en-US" sz="1400" dirty="0" smtClean="0">
                <a:latin typeface="Courier"/>
                <a:cs typeface="Courier"/>
              </a:rPr>
              <a:t>{ … ;</a:t>
            </a:r>
          </a:p>
          <a:p>
            <a:r>
              <a:rPr lang="en-US" sz="1400" dirty="0">
                <a:latin typeface="Courier"/>
                <a:cs typeface="Courier"/>
              </a:rPr>
              <a:t> }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447800" y="3048000"/>
            <a:ext cx="609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 rot="16200000">
            <a:off x="1251425" y="2406176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085198" y="2248802"/>
            <a:ext cx="105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1524000"/>
            <a:ext cx="186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Source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13180" y="1295400"/>
            <a:ext cx="132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Executable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09800" y="3657600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dirty="0" err="1" smtClean="0"/>
              <a:t>oo.c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27532" y="3581400"/>
            <a:ext cx="6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a.out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334000" y="2971800"/>
            <a:ext cx="1143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5320314" y="2083183"/>
            <a:ext cx="113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&amp; Execute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6553200" y="1524000"/>
            <a:ext cx="1295400" cy="3581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1000" y="1371600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0x000…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924800" y="4800600"/>
            <a:ext cx="10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0xFFF…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4105064" y="2133600"/>
            <a:ext cx="1143000" cy="685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0500" y="2209800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4105064" y="2819400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9598" y="28956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6657764" y="1676400"/>
            <a:ext cx="1143000" cy="685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3200" y="1752600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6657764" y="2362200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12298" y="2438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6657764" y="2895600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80175" y="29718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6657764" y="3581400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67552" y="3657600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7620000" y="3657600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620000" y="2895600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553200" y="1066800"/>
            <a:ext cx="10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6553200" y="5257800"/>
            <a:ext cx="1295400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29400" y="6031468"/>
            <a:ext cx="1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6553200" y="5486400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29400" y="5638800"/>
            <a:ext cx="971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registers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6102693" y="5181600"/>
            <a:ext cx="52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PC:</a:t>
            </a:r>
            <a:endParaRPr lang="en-US" sz="1600" dirty="0"/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6400800" y="4267200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6629400" y="4419600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60134" y="4495800"/>
            <a:ext cx="51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</a:t>
            </a:r>
            <a:endParaRPr lang="en-US" dirty="0"/>
          </a:p>
        </p:txBody>
      </p:sp>
      <p:sp>
        <p:nvSpPr>
          <p:cNvPr id="56" name="Freeform 55"/>
          <p:cNvSpPr/>
          <p:nvPr/>
        </p:nvSpPr>
        <p:spPr>
          <a:xfrm>
            <a:off x="7474321" y="2108537"/>
            <a:ext cx="937713" cy="3338853"/>
          </a:xfrm>
          <a:custGeom>
            <a:avLst/>
            <a:gdLst>
              <a:gd name="connsiteX0" fmla="*/ 0 w 937713"/>
              <a:gd name="connsiteY0" fmla="*/ 3249390 h 3338853"/>
              <a:gd name="connsiteX1" fmla="*/ 642325 w 937713"/>
              <a:gd name="connsiteY1" fmla="*/ 3205592 h 3338853"/>
              <a:gd name="connsiteX2" fmla="*/ 934290 w 937713"/>
              <a:gd name="connsiteY2" fmla="*/ 1979254 h 3338853"/>
              <a:gd name="connsiteX3" fmla="*/ 773709 w 937713"/>
              <a:gd name="connsiteY3" fmla="*/ 928108 h 3338853"/>
              <a:gd name="connsiteX4" fmla="*/ 934290 w 937713"/>
              <a:gd name="connsiteY4" fmla="*/ 285741 h 3338853"/>
              <a:gd name="connsiteX5" fmla="*/ 802906 w 937713"/>
              <a:gd name="connsiteY5" fmla="*/ 8355 h 3338853"/>
              <a:gd name="connsiteX6" fmla="*/ 0 w 937713"/>
              <a:gd name="connsiteY6" fmla="*/ 66752 h 333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713" h="3338853">
                <a:moveTo>
                  <a:pt x="0" y="3249390"/>
                </a:moveTo>
                <a:cubicBezTo>
                  <a:pt x="243305" y="3333335"/>
                  <a:pt x="486610" y="3417281"/>
                  <a:pt x="642325" y="3205592"/>
                </a:cubicBezTo>
                <a:cubicBezTo>
                  <a:pt x="798040" y="2993903"/>
                  <a:pt x="912393" y="2358835"/>
                  <a:pt x="934290" y="1979254"/>
                </a:cubicBezTo>
                <a:cubicBezTo>
                  <a:pt x="956187" y="1599673"/>
                  <a:pt x="773709" y="1210360"/>
                  <a:pt x="773709" y="928108"/>
                </a:cubicBezTo>
                <a:cubicBezTo>
                  <a:pt x="773709" y="645856"/>
                  <a:pt x="929424" y="439033"/>
                  <a:pt x="934290" y="285741"/>
                </a:cubicBezTo>
                <a:cubicBezTo>
                  <a:pt x="939156" y="132449"/>
                  <a:pt x="958621" y="44853"/>
                  <a:pt x="802906" y="8355"/>
                </a:cubicBezTo>
                <a:cubicBezTo>
                  <a:pt x="647191" y="-28143"/>
                  <a:pt x="0" y="66752"/>
                  <a:pt x="0" y="66752"/>
                </a:cubicBezTo>
              </a:path>
            </a:pathLst>
          </a:custGeom>
          <a:ln>
            <a:solidFill>
              <a:srgbClr val="618FFD"/>
            </a:solidFill>
            <a:headEnd type="oval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1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 stack or heap in executable?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7620000" cy="1600200"/>
          </a:xfrm>
        </p:spPr>
        <p:txBody>
          <a:bodyPr/>
          <a:lstStyle/>
          <a:p>
            <a:r>
              <a:rPr lang="en-US" dirty="0" smtClean="0"/>
              <a:t>What about data segment?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7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16498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 bwMode="auto">
          <a:xfrm>
            <a:off x="2667000" y="1600200"/>
            <a:ext cx="1371600" cy="304800"/>
          </a:xfrm>
          <a:prstGeom prst="roundRect">
            <a:avLst/>
          </a:prstGeom>
          <a:solidFill>
            <a:schemeClr val="accent1">
              <a:alpha val="6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need one key 61B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6200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instruction 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8</a:t>
            </a:fld>
            <a:endParaRPr lang="en-US" b="0"/>
          </a:p>
        </p:txBody>
      </p:sp>
      <p:sp>
        <p:nvSpPr>
          <p:cNvPr id="7" name="Rectangle 6"/>
          <p:cNvSpPr/>
          <p:nvPr/>
        </p:nvSpPr>
        <p:spPr bwMode="auto">
          <a:xfrm>
            <a:off x="2362200" y="3505200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62200" y="2023646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947446"/>
            <a:ext cx="52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PC: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362200" y="411480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3657600"/>
            <a:ext cx="1051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Registers</a:t>
            </a:r>
            <a:endParaRPr lang="en-US" sz="1600" dirty="0"/>
          </a:p>
        </p:txBody>
      </p:sp>
      <p:sp>
        <p:nvSpPr>
          <p:cNvPr id="15" name="Trapezoid 14"/>
          <p:cNvSpPr/>
          <p:nvPr/>
        </p:nvSpPr>
        <p:spPr bwMode="auto">
          <a:xfrm flipV="1">
            <a:off x="2362200" y="4800600"/>
            <a:ext cx="1828800" cy="838200"/>
          </a:xfrm>
          <a:prstGeom prst="trapezoid">
            <a:avLst>
              <a:gd name="adj" fmla="val 55991"/>
            </a:avLst>
          </a:prstGeom>
          <a:solidFill>
            <a:schemeClr val="accent1">
              <a:alpha val="6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4953000"/>
            <a:ext cx="64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667000" y="45720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810000" y="45720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410200" y="1752600"/>
            <a:ext cx="1981200" cy="449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62200" y="609600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15" idx="0"/>
            <a:endCxn id="23" idx="0"/>
          </p:cNvCxnSpPr>
          <p:nvPr/>
        </p:nvCxnSpPr>
        <p:spPr bwMode="auto">
          <a:xfrm>
            <a:off x="3276600" y="5638800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2" name="Freeform 31"/>
          <p:cNvSpPr/>
          <p:nvPr/>
        </p:nvSpPr>
        <p:spPr>
          <a:xfrm>
            <a:off x="3203737" y="2232127"/>
            <a:ext cx="2438881" cy="72151"/>
          </a:xfrm>
          <a:custGeom>
            <a:avLst/>
            <a:gdLst>
              <a:gd name="connsiteX0" fmla="*/ 0 w 2438881"/>
              <a:gd name="connsiteY0" fmla="*/ 0 h 72151"/>
              <a:gd name="connsiteX1" fmla="*/ 0 w 2438881"/>
              <a:gd name="connsiteY1" fmla="*/ 0 h 72151"/>
              <a:gd name="connsiteX2" fmla="*/ 2438881 w 2438881"/>
              <a:gd name="connsiteY2" fmla="*/ 72151 h 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881" h="72151">
                <a:moveTo>
                  <a:pt x="0" y="0"/>
                </a:moveTo>
                <a:lnTo>
                  <a:pt x="0" y="0"/>
                </a:lnTo>
                <a:lnTo>
                  <a:pt x="2438881" y="72151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Connector 33"/>
          <p:cNvCxnSpPr>
            <a:endCxn id="8" idx="2"/>
          </p:cNvCxnSpPr>
          <p:nvPr/>
        </p:nvCxnSpPr>
        <p:spPr bwMode="auto">
          <a:xfrm flipV="1">
            <a:off x="3276600" y="2252246"/>
            <a:ext cx="0" cy="1861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276600" y="2438400"/>
            <a:ext cx="2133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38" name="Straight Connector 37"/>
          <p:cNvCxnSpPr>
            <a:endCxn id="7" idx="0"/>
          </p:cNvCxnSpPr>
          <p:nvPr/>
        </p:nvCxnSpPr>
        <p:spPr bwMode="auto">
          <a:xfrm>
            <a:off x="3276600" y="3352800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</p:cxnSp>
      <p:cxnSp>
        <p:nvCxnSpPr>
          <p:cNvPr id="40" name="Straight Connector 39"/>
          <p:cNvCxnSpPr>
            <a:stCxn id="23" idx="2"/>
          </p:cNvCxnSpPr>
          <p:nvPr/>
        </p:nvCxnSpPr>
        <p:spPr bwMode="auto">
          <a:xfrm>
            <a:off x="3276600" y="6324600"/>
            <a:ext cx="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2133600" y="6553200"/>
            <a:ext cx="1143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2133600" y="3352800"/>
            <a:ext cx="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133600" y="3352800"/>
            <a:ext cx="1143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762000" y="2362200"/>
            <a:ext cx="186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Instruction fetch</a:t>
            </a:r>
            <a:endParaRPr lang="en-US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762000" y="3048000"/>
            <a:ext cx="103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Decode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755667" y="4419600"/>
            <a:ext cx="107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i="1" dirty="0" smtClean="0"/>
              <a:t>xecute</a:t>
            </a:r>
            <a:endParaRPr lang="en-US" i="1" dirty="0"/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3276600" y="2590800"/>
            <a:ext cx="2133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3276600" y="25908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3505200" y="5528846"/>
            <a:ext cx="0" cy="1861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3505200" y="5715000"/>
            <a:ext cx="2133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3505200" y="5867400"/>
            <a:ext cx="2133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3505200" y="58674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791200" y="1371600"/>
            <a:ext cx="107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Memory</a:t>
            </a:r>
            <a:endParaRPr lang="en-US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5867400" y="2362200"/>
            <a:ext cx="1119818" cy="338554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instruction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3048000" y="1524000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 bwMode="auto">
          <a:xfrm>
            <a:off x="2514600" y="2819400"/>
            <a:ext cx="1371600" cy="304800"/>
          </a:xfrm>
          <a:prstGeom prst="roundRect">
            <a:avLst/>
          </a:prstGeom>
          <a:solidFill>
            <a:schemeClr val="accent1">
              <a:alpha val="6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743200" y="2743200"/>
            <a:ext cx="9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decode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3276600" y="18288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4419600" y="17526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6" name="Straight Arrow Connector 75"/>
          <p:cNvCxnSpPr>
            <a:endCxn id="68" idx="3"/>
          </p:cNvCxnSpPr>
          <p:nvPr/>
        </p:nvCxnSpPr>
        <p:spPr bwMode="auto">
          <a:xfrm flipH="1">
            <a:off x="4038600" y="1752600"/>
            <a:ext cx="381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6172200" y="5410200"/>
            <a:ext cx="584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304800" y="1447800"/>
            <a:ext cx="127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Processor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8407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OS Concept: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715000"/>
            <a:ext cx="76200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9</a:t>
            </a:fld>
            <a:endParaRPr lang="en-US" b="0"/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457200" y="3124200"/>
            <a:ext cx="8153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943600" y="1676400"/>
            <a:ext cx="189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“User Programs”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2133600"/>
            <a:ext cx="158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“Applications”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3657600"/>
            <a:ext cx="100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“Kernel”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4267200"/>
            <a:ext cx="218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“Operating System”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676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Process</a:t>
            </a:r>
            <a:r>
              <a:rPr lang="en-US" sz="2400" b="1" dirty="0" smtClean="0"/>
              <a:t> = Execution of a Program with Restricted Rights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3657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Process</a:t>
            </a:r>
            <a:r>
              <a:rPr lang="en-US" sz="2400" b="1" dirty="0" smtClean="0"/>
              <a:t> = Address Space with one or more threads of control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2895600"/>
            <a:ext cx="30843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Operating System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2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162-fa14">
  <a:themeElements>
    <a:clrScheme name="Light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ample-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-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-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cs162-fa14.potx</Template>
  <TotalTime>19355</TotalTime>
  <Pages>12</Pages>
  <Words>3203</Words>
  <Application>Microsoft Macintosh PowerPoint</Application>
  <PresentationFormat>Letter Paper (8.5x11 in)</PresentationFormat>
  <Paragraphs>886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cs162-fa14</vt:lpstr>
      <vt:lpstr>Introduction to the Process  </vt:lpstr>
      <vt:lpstr>Recall: What is an operating system?</vt:lpstr>
      <vt:lpstr>What is an Operating System?</vt:lpstr>
      <vt:lpstr>Recall</vt:lpstr>
      <vt:lpstr>Today: four fundamental OS concepts</vt:lpstr>
      <vt:lpstr>OS Bottom Line: Run Programs</vt:lpstr>
      <vt:lpstr>Why no stack or heap in executable?</vt:lpstr>
      <vt:lpstr>Today we need one key 61B concept</vt:lpstr>
      <vt:lpstr>Key OS Concept: the Process</vt:lpstr>
      <vt:lpstr>Address Space</vt:lpstr>
      <vt:lpstr>Thread of Control</vt:lpstr>
      <vt:lpstr>In a Picture</vt:lpstr>
      <vt:lpstr>User/Kernal(Priviledged) Mode</vt:lpstr>
      <vt:lpstr>Multiprogramming - Multiple Processes</vt:lpstr>
      <vt:lpstr>Dual Mode Operation</vt:lpstr>
      <vt:lpstr>Key OS Concept: Address Space</vt:lpstr>
      <vt:lpstr>A simple address translation: B&amp;B</vt:lpstr>
      <vt:lpstr>A different base and bound</vt:lpstr>
      <vt:lpstr>Key OS Concept: Protection</vt:lpstr>
      <vt:lpstr>Simple B&amp;B: OS loads process</vt:lpstr>
      <vt:lpstr>Simple B&amp;B: OS gets ready to switch</vt:lpstr>
      <vt:lpstr>Simple B&amp;B: “Return” to User</vt:lpstr>
      <vt:lpstr>Logistics Break</vt:lpstr>
      <vt:lpstr>Recall: Getting started</vt:lpstr>
      <vt:lpstr>Personal Integrity</vt:lpstr>
      <vt:lpstr>CS 162 Collaboration Policy</vt:lpstr>
      <vt:lpstr>3 types of Mode Transfer</vt:lpstr>
      <vt:lpstr>How do we get the system target address of the “unprogrammed control transfer?”</vt:lpstr>
      <vt:lpstr>Interrupt Vector</vt:lpstr>
      <vt:lpstr>Simple B&amp;B: User =&gt; Kernel</vt:lpstr>
      <vt:lpstr>Simple B&amp;B: Interrupt</vt:lpstr>
      <vt:lpstr>Simple B&amp;B: Switch User Process</vt:lpstr>
      <vt:lpstr>Simple B&amp;B: “resume”</vt:lpstr>
      <vt:lpstr>What’s wrong with this simplistic address translation mechanism?</vt:lpstr>
      <vt:lpstr>x86 – segments and stacks</vt:lpstr>
      <vt:lpstr>Virtual Address Translation</vt:lpstr>
      <vt:lpstr>Running Many Programs ???</vt:lpstr>
      <vt:lpstr>Process Control Block</vt:lpstr>
      <vt:lpstr>Scheduler</vt:lpstr>
      <vt:lpstr>Putting it together: web server</vt:lpstr>
      <vt:lpstr>Digging Deeper: Discussion &amp; Questions</vt:lpstr>
      <vt:lpstr>Implementing Safe Mode Transfers</vt:lpstr>
      <vt:lpstr>Kernel Stack Challenge</vt:lpstr>
      <vt:lpstr>Hardware support: Interrupt Control</vt:lpstr>
      <vt:lpstr>How do we take interrupts safely?</vt:lpstr>
      <vt:lpstr>Before</vt:lpstr>
      <vt:lpstr>During</vt:lpstr>
      <vt:lpstr>Kernel System Call Handler</vt:lpstr>
      <vt:lpstr>Multiprocessors - Multicores – Multiple Threads</vt:lpstr>
      <vt:lpstr>Idle Loop &amp; Power</vt:lpstr>
      <vt:lpstr>Performance</vt:lpstr>
      <vt:lpstr>4 OS concepts working together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Dust and TinyOS:  Hardware and Software for Network Sensors  - the software part –</dc:title>
  <dc:subject/>
  <dc:creator>David E. Culler</dc:creator>
  <cp:keywords/>
  <dc:description/>
  <cp:lastModifiedBy>David Culler</cp:lastModifiedBy>
  <cp:revision>471</cp:revision>
  <cp:lastPrinted>1601-01-01T00:00:00Z</cp:lastPrinted>
  <dcterms:created xsi:type="dcterms:W3CDTF">2009-09-09T21:17:00Z</dcterms:created>
  <dcterms:modified xsi:type="dcterms:W3CDTF">2014-09-03T04:18:03Z</dcterms:modified>
</cp:coreProperties>
</file>