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8" r:id="rId2"/>
    <p:sldId id="293" r:id="rId3"/>
    <p:sldId id="311" r:id="rId4"/>
    <p:sldId id="262" r:id="rId5"/>
    <p:sldId id="270" r:id="rId6"/>
    <p:sldId id="271" r:id="rId7"/>
    <p:sldId id="298" r:id="rId8"/>
    <p:sldId id="272" r:id="rId9"/>
    <p:sldId id="295" r:id="rId10"/>
    <p:sldId id="263" r:id="rId11"/>
    <p:sldId id="296" r:id="rId12"/>
    <p:sldId id="297" r:id="rId13"/>
    <p:sldId id="264" r:id="rId14"/>
    <p:sldId id="265" r:id="rId15"/>
    <p:sldId id="266" r:id="rId16"/>
    <p:sldId id="277" r:id="rId17"/>
    <p:sldId id="299" r:id="rId18"/>
    <p:sldId id="300" r:id="rId19"/>
    <p:sldId id="301" r:id="rId20"/>
    <p:sldId id="302" r:id="rId21"/>
    <p:sldId id="303" r:id="rId22"/>
    <p:sldId id="304" r:id="rId23"/>
    <p:sldId id="307" r:id="rId24"/>
    <p:sldId id="305" r:id="rId25"/>
    <p:sldId id="306" r:id="rId26"/>
    <p:sldId id="308" r:id="rId27"/>
    <p:sldId id="309" r:id="rId28"/>
    <p:sldId id="310" r:id="rId29"/>
    <p:sldId id="312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B006D-AAFB-A34F-8B45-91A54B16DC78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FAF15-328D-6949-91D9-A16CACD67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38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6349-4B97-3B42-B3E1-FA9317E9ADED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A818A-32A3-AC41-8A70-957E942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9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4183" indent="-282378"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9513" indent="-225903"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1318" indent="-225903"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3123" indent="-225903"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4928" indent="-225903" defTabSz="814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6733" indent="-225903" defTabSz="814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88538" indent="-225903" defTabSz="814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0343" indent="-225903" defTabSz="814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BDF7928-D1E0-C947-A399-519A47F33460}" type="slidenum">
              <a:rPr lang="en-US" sz="900">
                <a:latin typeface="Times New Roman" charset="0"/>
              </a:rPr>
              <a:pPr/>
              <a:t>1</a:t>
            </a:fld>
            <a:endParaRPr lang="en-US" sz="900">
              <a:latin typeface="Times New Roman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splits creating</a:t>
            </a:r>
            <a:r>
              <a:rPr lang="en-US" baseline="0" dirty="0" smtClean="0"/>
              <a:t> a process into two steps, each of them a lot simpler.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372-3169-3E47-91B9-B9FD44155892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this used – typically, fork a process, child and parent are now both running the same program.  One</a:t>
            </a:r>
            <a:r>
              <a:rPr lang="en-US" baseline="0" dirty="0" smtClean="0"/>
              <a:t> sets up the child program, and runs exec – becoming the new program</a:t>
            </a:r>
          </a:p>
          <a:p>
            <a:r>
              <a:rPr lang="en-US" baseline="0" dirty="0" smtClean="0"/>
              <a:t>The parent, usually, waits for the child to finish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372-3169-3E47-91B9-B9FD44155892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AD40-9199-3A47-9C18-F7791AE339FE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647-31F0-6D46-9329-49E3BBDC8E5E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7D23-F892-C549-A086-ACCDEF7049EC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6267-FFC6-474F-9698-9CD5608ACB46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EFF6-4707-7445-9168-88991028BABA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3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788C-C1B1-BC4D-849F-4CFBE32C0F16}" type="datetime1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7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DFC6-4F9A-0041-BAF0-D97940F1F192}" type="datetime1">
              <a:rPr lang="en-US" smtClean="0"/>
              <a:t>9/10/14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0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C141B-C000-3C49-9F14-17C04854B8A1}" type="datetime1">
              <a:rPr lang="en-US" smtClean="0"/>
              <a:t>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4343-B3FB-7245-8DE0-874133B1D6B7}" type="datetime1">
              <a:rPr lang="en-US" smtClean="0"/>
              <a:t>9/10/14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6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E3EE1-A12E-A541-B0F5-D0BED7799C3F}" type="datetime1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4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DFED-EB80-FF4B-B22C-E32CF97D6388}" type="datetime1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9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781"/>
            <a:ext cx="8229600" cy="87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88571"/>
            <a:ext cx="8229600" cy="5215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3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fld id="{4FBE56C3-B435-E740-8CB1-A4B0CA26AE0E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3194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07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fld id="{40BE6ECD-61F1-CE4B-BB82-6FDD0CA3B2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57200" y="914400"/>
            <a:ext cx="8229600" cy="0"/>
          </a:xfrm>
          <a:prstGeom prst="line">
            <a:avLst/>
          </a:prstGeom>
          <a:noFill/>
          <a:ln w="47625" cmpd="thinThick">
            <a:solidFill>
              <a:srgbClr val="FBBA0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8" descr="fron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23"/>
          <a:stretch>
            <a:fillRect/>
          </a:stretch>
        </p:blipFill>
        <p:spPr bwMode="auto">
          <a:xfrm>
            <a:off x="8229600" y="0"/>
            <a:ext cx="914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59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nu.org/software/libc/manual/html_node/Opening-and-Closing-Files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Introduction to File Systems</a:t>
            </a:r>
            <a:b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- beneath the surface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276600"/>
            <a:ext cx="86106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David E. Culler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CS162 – Operating Systems and Systems Programming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Lecture 4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Sept 8,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2014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2200" y="5486400"/>
            <a:ext cx="2971800" cy="923330"/>
          </a:xfrm>
          <a:prstGeom prst="rect">
            <a:avLst/>
          </a:prstGeom>
          <a:noFill/>
          <a:ln>
            <a:solidFill>
              <a:srgbClr val="618FF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Reading: A&amp;D 3.1-3, 11.1-2</a:t>
            </a:r>
          </a:p>
          <a:p>
            <a:r>
              <a:rPr lang="en-US" dirty="0" smtClean="0"/>
              <a:t>HW0 due today</a:t>
            </a:r>
          </a:p>
          <a:p>
            <a:r>
              <a:rPr lang="en-US" dirty="0" smtClean="0"/>
              <a:t>HW1: out</a:t>
            </a:r>
          </a:p>
        </p:txBody>
      </p:sp>
    </p:spTree>
    <p:extLst>
      <p:ext uri="{BB962C8B-B14F-4D97-AF65-F5344CB8AC3E}">
        <p14:creationId xmlns:p14="http://schemas.microsoft.com/office/powerpoint/2010/main" val="340939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84319"/>
            <a:ext cx="8229600" cy="84762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Low level lib parameters are set up in registers and </a:t>
            </a:r>
            <a:r>
              <a:rPr lang="en-US" dirty="0" err="1" smtClean="0"/>
              <a:t>syscall</a:t>
            </a:r>
            <a:r>
              <a:rPr lang="en-US" dirty="0" smtClean="0"/>
              <a:t> instruction is issued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5E2F5-DE8E-4D42-A4FA-ECA39B62B919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7" descr="Screen Shot 2014-09-04 at 10.35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13" y="1153705"/>
            <a:ext cx="7658063" cy="430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87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below the surface ??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9AA3-9B25-774F-9270-36662BB72728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82398" y="2089338"/>
            <a:ext cx="149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Level I/O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89820" y="2089337"/>
            <a:ext cx="1685048" cy="4362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03870" y="2476216"/>
            <a:ext cx="145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Level I/O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444128" y="2553776"/>
            <a:ext cx="1376433" cy="2617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00863" y="2822516"/>
            <a:ext cx="66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Syscall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97896" y="2822516"/>
            <a:ext cx="668897" cy="3693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11791" y="3305468"/>
            <a:ext cx="124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91117" y="3198823"/>
            <a:ext cx="1282454" cy="620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02176" y="3819303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I/O 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89820" y="3845668"/>
            <a:ext cx="1685048" cy="3203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3904513" y="4381483"/>
            <a:ext cx="1076305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56913" y="420271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04835" y="438148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381514" y="4560248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62413" y="4560248"/>
            <a:ext cx="182593" cy="1950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9" idx="3"/>
            <a:endCxn id="30" idx="2"/>
          </p:cNvCxnSpPr>
          <p:nvPr/>
        </p:nvCxnSpPr>
        <p:spPr>
          <a:xfrm>
            <a:off x="4624123" y="4657791"/>
            <a:ext cx="13829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05982" y="4365163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3712618" y="418639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24200" y="1587767"/>
            <a:ext cx="211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 / 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25420" y="1904671"/>
            <a:ext cx="9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streams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25420" y="2369110"/>
            <a:ext cx="96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handles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25420" y="2778698"/>
            <a:ext cx="104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registers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25420" y="3314959"/>
            <a:ext cx="127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descriptors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25420" y="3846938"/>
            <a:ext cx="312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Commands and Data Transfers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63934" y="4386001"/>
            <a:ext cx="302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Disks, Flash, Controllers, DMA</a:t>
            </a:r>
            <a:endParaRPr lang="en-US" i="1" dirty="0">
              <a:solidFill>
                <a:srgbClr val="3366FF"/>
              </a:solidFill>
            </a:endParaRPr>
          </a:p>
        </p:txBody>
      </p:sp>
      <p:pic>
        <p:nvPicPr>
          <p:cNvPr id="42" name="Picture 4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412" y="4892926"/>
            <a:ext cx="903312" cy="736435"/>
          </a:xfrm>
          <a:prstGeom prst="rect">
            <a:avLst/>
          </a:prstGeom>
        </p:spPr>
      </p:pic>
      <p:pic>
        <p:nvPicPr>
          <p:cNvPr id="43" name="Picture 4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876" y="4892926"/>
            <a:ext cx="1757619" cy="1206336"/>
          </a:xfrm>
          <a:prstGeom prst="rect">
            <a:avLst/>
          </a:prstGeom>
        </p:spPr>
      </p:pic>
      <p:pic>
        <p:nvPicPr>
          <p:cNvPr id="44" name="Picture 4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22" y="5265458"/>
            <a:ext cx="942084" cy="727806"/>
          </a:xfrm>
          <a:prstGeom prst="rect">
            <a:avLst/>
          </a:prstGeom>
        </p:spPr>
      </p:pic>
      <p:pic>
        <p:nvPicPr>
          <p:cNvPr id="45" name="Picture 4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28" y="5559766"/>
            <a:ext cx="1388686" cy="672780"/>
          </a:xfrm>
          <a:prstGeom prst="rect">
            <a:avLst/>
          </a:prstGeom>
        </p:spPr>
      </p:pic>
      <p:pic>
        <p:nvPicPr>
          <p:cNvPr id="46" name="Picture 45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299" y="5106435"/>
            <a:ext cx="886829" cy="886829"/>
          </a:xfrm>
          <a:prstGeom prst="rect">
            <a:avLst/>
          </a:prstGeom>
        </p:spPr>
      </p:pic>
      <p:pic>
        <p:nvPicPr>
          <p:cNvPr id="47" name="Picture 46" descr="imgres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00" y="5106117"/>
            <a:ext cx="1265440" cy="90729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2227920" y="2932353"/>
            <a:ext cx="1061900" cy="54450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ine Callout 1 15"/>
          <p:cNvSpPr/>
          <p:nvPr/>
        </p:nvSpPr>
        <p:spPr>
          <a:xfrm>
            <a:off x="358301" y="1587767"/>
            <a:ext cx="2360998" cy="781343"/>
          </a:xfrm>
          <a:prstGeom prst="borderCallout1">
            <a:avLst>
              <a:gd name="adj1" fmla="val 78637"/>
              <a:gd name="adj2" fmla="val 101522"/>
              <a:gd name="adj3" fmla="val 136027"/>
              <a:gd name="adj4" fmla="val 13421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File descriptor number</a:t>
            </a:r>
          </a:p>
          <a:p>
            <a:r>
              <a:rPr lang="en-US" dirty="0"/>
              <a:t> -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48" name="Line Callout 1 47"/>
          <p:cNvSpPr/>
          <p:nvPr/>
        </p:nvSpPr>
        <p:spPr>
          <a:xfrm>
            <a:off x="358301" y="3619436"/>
            <a:ext cx="2360998" cy="781343"/>
          </a:xfrm>
          <a:prstGeom prst="borderCallout1">
            <a:avLst>
              <a:gd name="adj1" fmla="val 78637"/>
              <a:gd name="adj2" fmla="val 101522"/>
              <a:gd name="adj3" fmla="val -24385"/>
              <a:gd name="adj4" fmla="val 13279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File </a:t>
            </a:r>
            <a:r>
              <a:rPr lang="en-US" dirty="0" smtClean="0"/>
              <a:t>Descriptors</a:t>
            </a:r>
          </a:p>
          <a:p>
            <a:r>
              <a:rPr lang="en-US" dirty="0"/>
              <a:t> </a:t>
            </a:r>
            <a:r>
              <a:rPr lang="en-US" dirty="0" smtClean="0"/>
              <a:t>- a </a:t>
            </a:r>
            <a:r>
              <a:rPr lang="en-US" dirty="0" err="1" smtClean="0"/>
              <a:t>struct</a:t>
            </a:r>
            <a:r>
              <a:rPr lang="en-US" dirty="0" smtClean="0"/>
              <a:t> with all the info about the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87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Another: </a:t>
            </a:r>
            <a:r>
              <a:rPr lang="en-US" dirty="0" err="1" smtClean="0"/>
              <a:t>lowio-std.c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3BB8-BBEC-E34D-846E-784D06623582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4321" y="914400"/>
            <a:ext cx="8910000" cy="5509201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/>
                <a:cs typeface="Courier"/>
              </a:rPr>
              <a:t>#include &lt;</a:t>
            </a:r>
            <a:r>
              <a:rPr lang="en-US" sz="1600" b="1" dirty="0" err="1">
                <a:latin typeface="Courier"/>
                <a:cs typeface="Courier"/>
              </a:rPr>
              <a:t>stdlib.h</a:t>
            </a:r>
            <a:r>
              <a:rPr lang="en-US" sz="1600" b="1" dirty="0">
                <a:latin typeface="Courier"/>
                <a:cs typeface="Courier"/>
              </a:rPr>
              <a:t>&gt;</a:t>
            </a:r>
          </a:p>
          <a:p>
            <a:r>
              <a:rPr lang="en-US" sz="1600" b="1" dirty="0">
                <a:latin typeface="Courier"/>
                <a:cs typeface="Courier"/>
              </a:rPr>
              <a:t>#include &lt;</a:t>
            </a:r>
            <a:r>
              <a:rPr lang="en-US" sz="1600" b="1" dirty="0" err="1">
                <a:latin typeface="Courier"/>
                <a:cs typeface="Courier"/>
              </a:rPr>
              <a:t>stdio.h</a:t>
            </a:r>
            <a:r>
              <a:rPr lang="en-US" sz="1600" b="1" dirty="0">
                <a:latin typeface="Courier"/>
                <a:cs typeface="Courier"/>
              </a:rPr>
              <a:t>&gt;</a:t>
            </a:r>
          </a:p>
          <a:p>
            <a:r>
              <a:rPr lang="en-US" sz="1600" b="1" dirty="0">
                <a:latin typeface="Courier"/>
                <a:cs typeface="Courier"/>
              </a:rPr>
              <a:t>#include &lt;</a:t>
            </a:r>
            <a:r>
              <a:rPr lang="en-US" sz="1600" b="1" dirty="0" err="1">
                <a:latin typeface="Courier"/>
                <a:cs typeface="Courier"/>
              </a:rPr>
              <a:t>string.h</a:t>
            </a:r>
            <a:r>
              <a:rPr lang="en-US" sz="1600" b="1" dirty="0">
                <a:latin typeface="Courier"/>
                <a:cs typeface="Courier"/>
              </a:rPr>
              <a:t>&gt;</a:t>
            </a:r>
          </a:p>
          <a:p>
            <a:r>
              <a:rPr lang="en-US" sz="1600" b="1" dirty="0">
                <a:latin typeface="Courier"/>
                <a:cs typeface="Courier"/>
              </a:rPr>
              <a:t>#include &lt;</a:t>
            </a:r>
            <a:r>
              <a:rPr lang="en-US" sz="1600" b="1" dirty="0" err="1">
                <a:latin typeface="Courier"/>
                <a:cs typeface="Courier"/>
              </a:rPr>
              <a:t>unistd.h</a:t>
            </a:r>
            <a:r>
              <a:rPr lang="en-US" sz="1600" b="1" dirty="0">
                <a:latin typeface="Courier"/>
                <a:cs typeface="Courier"/>
              </a:rPr>
              <a:t>&gt;</a:t>
            </a:r>
          </a:p>
          <a:p>
            <a:r>
              <a:rPr lang="en-US" sz="1600" b="1" dirty="0">
                <a:latin typeface="Courier"/>
                <a:cs typeface="Courier"/>
              </a:rPr>
              <a:t>#include &lt;sys/</a:t>
            </a:r>
            <a:r>
              <a:rPr lang="en-US" sz="1600" b="1" dirty="0" err="1">
                <a:latin typeface="Courier"/>
                <a:cs typeface="Courier"/>
              </a:rPr>
              <a:t>types.h</a:t>
            </a:r>
            <a:r>
              <a:rPr lang="en-US" sz="1600" b="1" dirty="0">
                <a:latin typeface="Courier"/>
                <a:cs typeface="Courier"/>
              </a:rPr>
              <a:t>&gt;</a:t>
            </a:r>
          </a:p>
          <a:p>
            <a:endParaRPr lang="en-US" sz="1600" b="1" dirty="0">
              <a:latin typeface="Courier"/>
              <a:cs typeface="Courier"/>
            </a:endParaRPr>
          </a:p>
          <a:p>
            <a:r>
              <a:rPr lang="en-US" sz="1600" b="1" dirty="0">
                <a:latin typeface="Courier"/>
                <a:cs typeface="Courier"/>
              </a:rPr>
              <a:t>#define BUFSIZE 1024</a:t>
            </a:r>
          </a:p>
          <a:p>
            <a:endParaRPr lang="en-US" sz="1600" b="1" dirty="0">
              <a:latin typeface="Courier"/>
              <a:cs typeface="Courier"/>
            </a:endParaRPr>
          </a:p>
          <a:p>
            <a:r>
              <a:rPr lang="en-US" sz="1600" b="1" dirty="0" err="1">
                <a:latin typeface="Courier"/>
                <a:cs typeface="Courier"/>
              </a:rPr>
              <a:t>int</a:t>
            </a:r>
            <a:r>
              <a:rPr lang="en-US" sz="1600" b="1" dirty="0">
                <a:latin typeface="Courier"/>
                <a:cs typeface="Courier"/>
              </a:rPr>
              <a:t> main(</a:t>
            </a:r>
            <a:r>
              <a:rPr lang="en-US" sz="1600" b="1" dirty="0" err="1">
                <a:latin typeface="Courier"/>
                <a:cs typeface="Courier"/>
              </a:rPr>
              <a:t>int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en-US" sz="1600" b="1" dirty="0" err="1">
                <a:latin typeface="Courier"/>
                <a:cs typeface="Courier"/>
              </a:rPr>
              <a:t>argc</a:t>
            </a:r>
            <a:r>
              <a:rPr lang="en-US" sz="1600" b="1" dirty="0">
                <a:latin typeface="Courier"/>
                <a:cs typeface="Courier"/>
              </a:rPr>
              <a:t>, char *</a:t>
            </a:r>
            <a:r>
              <a:rPr lang="en-US" sz="1600" b="1" dirty="0" err="1">
                <a:latin typeface="Courier"/>
                <a:cs typeface="Courier"/>
              </a:rPr>
              <a:t>argv</a:t>
            </a:r>
            <a:r>
              <a:rPr lang="en-US" sz="1600" b="1" dirty="0">
                <a:latin typeface="Courier"/>
                <a:cs typeface="Courier"/>
              </a:rPr>
              <a:t>[])</a:t>
            </a:r>
          </a:p>
          <a:p>
            <a:r>
              <a:rPr lang="en-US" sz="1600" b="1" dirty="0">
                <a:latin typeface="Courier"/>
                <a:cs typeface="Courier"/>
              </a:rPr>
              <a:t>{</a:t>
            </a:r>
          </a:p>
          <a:p>
            <a:r>
              <a:rPr lang="en-US" sz="1600" b="1" dirty="0">
                <a:latin typeface="Courier"/>
                <a:cs typeface="Courier"/>
              </a:rPr>
              <a:t>  char </a:t>
            </a:r>
            <a:r>
              <a:rPr lang="en-US" sz="1600" b="1" dirty="0" err="1">
                <a:latin typeface="Courier"/>
                <a:cs typeface="Courier"/>
              </a:rPr>
              <a:t>buf</a:t>
            </a:r>
            <a:r>
              <a:rPr lang="en-US" sz="1600" b="1" dirty="0">
                <a:latin typeface="Courier"/>
                <a:cs typeface="Courier"/>
              </a:rPr>
              <a:t>[BUFSIZE];</a:t>
            </a:r>
          </a:p>
          <a:p>
            <a:r>
              <a:rPr lang="en-US" sz="1600" b="1" dirty="0">
                <a:latin typeface="Courier"/>
                <a:cs typeface="Courier"/>
              </a:rPr>
              <a:t>  </a:t>
            </a:r>
            <a:r>
              <a:rPr lang="en-US" sz="1600" b="1" dirty="0" err="1">
                <a:latin typeface="Courier"/>
                <a:cs typeface="Courier"/>
              </a:rPr>
              <a:t>ssize_t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en-US" sz="1600" b="1" dirty="0" err="1">
                <a:latin typeface="Courier"/>
                <a:cs typeface="Courier"/>
              </a:rPr>
              <a:t>writelen</a:t>
            </a:r>
            <a:r>
              <a:rPr lang="en-US" sz="1600" b="1" dirty="0">
                <a:latin typeface="Courier"/>
                <a:cs typeface="Courier"/>
              </a:rPr>
              <a:t> = write(STDOUT_FILENO, "I am a process.\n", 16);</a:t>
            </a:r>
          </a:p>
          <a:p>
            <a:endParaRPr lang="en-US" sz="1600" b="1" dirty="0">
              <a:latin typeface="Courier"/>
              <a:cs typeface="Courier"/>
            </a:endParaRPr>
          </a:p>
          <a:p>
            <a:r>
              <a:rPr lang="en-US" sz="1600" b="1" dirty="0">
                <a:latin typeface="Courier"/>
                <a:cs typeface="Courier"/>
              </a:rPr>
              <a:t>  </a:t>
            </a:r>
            <a:r>
              <a:rPr lang="en-US" sz="1600" b="1" dirty="0" err="1">
                <a:latin typeface="Courier"/>
                <a:cs typeface="Courier"/>
              </a:rPr>
              <a:t>ssize_t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en-US" sz="1600" b="1" dirty="0" err="1">
                <a:latin typeface="Courier"/>
                <a:cs typeface="Courier"/>
              </a:rPr>
              <a:t>readlen</a:t>
            </a:r>
            <a:r>
              <a:rPr lang="en-US" sz="1600" b="1" dirty="0">
                <a:latin typeface="Courier"/>
                <a:cs typeface="Courier"/>
              </a:rPr>
              <a:t>  = read(STDIN_FILENO, </a:t>
            </a:r>
            <a:r>
              <a:rPr lang="en-US" sz="1600" b="1" dirty="0" err="1">
                <a:latin typeface="Courier"/>
                <a:cs typeface="Courier"/>
              </a:rPr>
              <a:t>buf</a:t>
            </a:r>
            <a:r>
              <a:rPr lang="en-US" sz="1600" b="1" dirty="0">
                <a:latin typeface="Courier"/>
                <a:cs typeface="Courier"/>
              </a:rPr>
              <a:t>, BUFSIZE);</a:t>
            </a:r>
          </a:p>
          <a:p>
            <a:endParaRPr lang="en-US" sz="1600" b="1" dirty="0">
              <a:latin typeface="Courier"/>
              <a:cs typeface="Courier"/>
            </a:endParaRPr>
          </a:p>
          <a:p>
            <a:r>
              <a:rPr lang="en-US" sz="1600" b="1" dirty="0">
                <a:latin typeface="Courier"/>
                <a:cs typeface="Courier"/>
              </a:rPr>
              <a:t>  </a:t>
            </a:r>
            <a:r>
              <a:rPr lang="en-US" sz="1600" b="1" dirty="0" err="1">
                <a:latin typeface="Courier"/>
                <a:cs typeface="Courier"/>
              </a:rPr>
              <a:t>ssize_t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en-US" sz="1600" b="1" dirty="0" err="1">
                <a:latin typeface="Courier"/>
                <a:cs typeface="Courier"/>
              </a:rPr>
              <a:t>strlen</a:t>
            </a:r>
            <a:r>
              <a:rPr lang="en-US" sz="1600" b="1" dirty="0">
                <a:latin typeface="Courier"/>
                <a:cs typeface="Courier"/>
              </a:rPr>
              <a:t>   = </a:t>
            </a:r>
            <a:r>
              <a:rPr lang="en-US" sz="1600" b="1" dirty="0" err="1">
                <a:latin typeface="Courier"/>
                <a:cs typeface="Courier"/>
              </a:rPr>
              <a:t>snprintf</a:t>
            </a:r>
            <a:r>
              <a:rPr lang="en-US" sz="1600" b="1" dirty="0">
                <a:latin typeface="Courier"/>
                <a:cs typeface="Courier"/>
              </a:rPr>
              <a:t>(</a:t>
            </a:r>
            <a:r>
              <a:rPr lang="en-US" sz="1600" b="1" dirty="0" err="1">
                <a:latin typeface="Courier"/>
                <a:cs typeface="Courier"/>
              </a:rPr>
              <a:t>buf</a:t>
            </a:r>
            <a:r>
              <a:rPr lang="en-US" sz="1600" b="1" dirty="0">
                <a:latin typeface="Courier"/>
                <a:cs typeface="Courier"/>
              </a:rPr>
              <a:t>, </a:t>
            </a:r>
            <a:r>
              <a:rPr lang="en-US" sz="1600" b="1" dirty="0" err="1">
                <a:latin typeface="Courier"/>
                <a:cs typeface="Courier"/>
              </a:rPr>
              <a:t>BUFSIZE,"Got</a:t>
            </a:r>
            <a:r>
              <a:rPr lang="en-US" sz="1600" b="1" dirty="0">
                <a:latin typeface="Courier"/>
                <a:cs typeface="Courier"/>
              </a:rPr>
              <a:t> %</a:t>
            </a:r>
            <a:r>
              <a:rPr lang="en-US" sz="1600" b="1" dirty="0" err="1">
                <a:latin typeface="Courier"/>
                <a:cs typeface="Courier"/>
              </a:rPr>
              <a:t>zd</a:t>
            </a:r>
            <a:r>
              <a:rPr lang="en-US" sz="1600" b="1" dirty="0">
                <a:latin typeface="Courier"/>
                <a:cs typeface="Courier"/>
              </a:rPr>
              <a:t> chars\n", </a:t>
            </a:r>
            <a:r>
              <a:rPr lang="en-US" sz="1600" b="1" dirty="0" err="1">
                <a:latin typeface="Courier"/>
                <a:cs typeface="Courier"/>
              </a:rPr>
              <a:t>readlen</a:t>
            </a:r>
            <a:r>
              <a:rPr lang="en-US" sz="1600" b="1" dirty="0">
                <a:latin typeface="Courier"/>
                <a:cs typeface="Courier"/>
              </a:rPr>
              <a:t>);</a:t>
            </a:r>
          </a:p>
          <a:p>
            <a:endParaRPr lang="en-US" sz="1600" b="1" dirty="0">
              <a:latin typeface="Courier"/>
              <a:cs typeface="Courier"/>
            </a:endParaRPr>
          </a:p>
          <a:p>
            <a:r>
              <a:rPr lang="en-US" sz="1600" b="1" dirty="0">
                <a:latin typeface="Courier"/>
                <a:cs typeface="Courier"/>
              </a:rPr>
              <a:t>  </a:t>
            </a:r>
            <a:r>
              <a:rPr lang="en-US" sz="1600" b="1" dirty="0" err="1">
                <a:latin typeface="Courier"/>
                <a:cs typeface="Courier"/>
              </a:rPr>
              <a:t>writelen</a:t>
            </a:r>
            <a:r>
              <a:rPr lang="en-US" sz="1600" b="1" dirty="0">
                <a:latin typeface="Courier"/>
                <a:cs typeface="Courier"/>
              </a:rPr>
              <a:t> = </a:t>
            </a:r>
            <a:r>
              <a:rPr lang="en-US" sz="1600" b="1" dirty="0" err="1">
                <a:latin typeface="Courier"/>
                <a:cs typeface="Courier"/>
              </a:rPr>
              <a:t>strlen</a:t>
            </a:r>
            <a:r>
              <a:rPr lang="en-US" sz="1600" b="1" dirty="0">
                <a:latin typeface="Courier"/>
                <a:cs typeface="Courier"/>
              </a:rPr>
              <a:t> &lt; BUFSIZE ? </a:t>
            </a:r>
            <a:r>
              <a:rPr lang="en-US" sz="1600" b="1" dirty="0" err="1">
                <a:latin typeface="Courier"/>
                <a:cs typeface="Courier"/>
              </a:rPr>
              <a:t>strlen</a:t>
            </a:r>
            <a:r>
              <a:rPr lang="en-US" sz="1600" b="1" dirty="0">
                <a:latin typeface="Courier"/>
                <a:cs typeface="Courier"/>
              </a:rPr>
              <a:t> : BUFSIZE;</a:t>
            </a:r>
          </a:p>
          <a:p>
            <a:r>
              <a:rPr lang="en-US" sz="1600" b="1" dirty="0">
                <a:latin typeface="Courier"/>
                <a:cs typeface="Courier"/>
              </a:rPr>
              <a:t>  write(STDOUT_FILENO, </a:t>
            </a:r>
            <a:r>
              <a:rPr lang="en-US" sz="1600" b="1" dirty="0" err="1">
                <a:latin typeface="Courier"/>
                <a:cs typeface="Courier"/>
              </a:rPr>
              <a:t>buf</a:t>
            </a:r>
            <a:r>
              <a:rPr lang="en-US" sz="1600" b="1" dirty="0">
                <a:latin typeface="Courier"/>
                <a:cs typeface="Courier"/>
              </a:rPr>
              <a:t>, </a:t>
            </a:r>
            <a:r>
              <a:rPr lang="en-US" sz="1600" b="1" dirty="0" err="1">
                <a:latin typeface="Courier"/>
                <a:cs typeface="Courier"/>
              </a:rPr>
              <a:t>writelen</a:t>
            </a:r>
            <a:r>
              <a:rPr lang="en-US" sz="1600" b="1" dirty="0">
                <a:latin typeface="Courier"/>
                <a:cs typeface="Courier"/>
              </a:rPr>
              <a:t>);</a:t>
            </a:r>
          </a:p>
          <a:p>
            <a:endParaRPr lang="en-US" sz="1600" b="1" dirty="0">
              <a:latin typeface="Courier"/>
              <a:cs typeface="Courier"/>
            </a:endParaRPr>
          </a:p>
          <a:p>
            <a:r>
              <a:rPr lang="en-US" sz="1600" b="1" dirty="0">
                <a:latin typeface="Courier"/>
                <a:cs typeface="Courier"/>
              </a:rPr>
              <a:t>  exit(0);</a:t>
            </a:r>
          </a:p>
          <a:p>
            <a:r>
              <a:rPr lang="en-US" sz="1600" b="1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09738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OS File Descriptor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572"/>
            <a:ext cx="8229600" cy="25761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Internal Data Structure describing everything about the file</a:t>
            </a:r>
          </a:p>
          <a:p>
            <a:pPr lvl="1"/>
            <a:r>
              <a:rPr lang="en-US" dirty="0" smtClean="0"/>
              <a:t>Where it resides</a:t>
            </a:r>
          </a:p>
          <a:p>
            <a:pPr lvl="1"/>
            <a:r>
              <a:rPr lang="en-US" dirty="0" smtClean="0"/>
              <a:t>Its status</a:t>
            </a:r>
          </a:p>
          <a:p>
            <a:pPr lvl="1"/>
            <a:r>
              <a:rPr lang="en-US" dirty="0" smtClean="0"/>
              <a:t>How to access it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BC47-60AF-FB4D-A964-CECBA459F4BB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 descr="Screen Shot 2014-09-04 at 1.19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236" y="1696296"/>
            <a:ext cx="3581060" cy="473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138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System: from </a:t>
            </a:r>
            <a:r>
              <a:rPr lang="en-US" dirty="0" err="1" smtClean="0"/>
              <a:t>syscall</a:t>
            </a:r>
            <a:r>
              <a:rPr lang="en-US" dirty="0" smtClean="0"/>
              <a:t> to driver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36FBB-D4A6-204E-B6F9-B273F908DC68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14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9805" y="1850700"/>
            <a:ext cx="8269103" cy="41549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 err="1">
                <a:latin typeface="Courier"/>
                <a:cs typeface="Courier"/>
              </a:rPr>
              <a:t>ssize_t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200" dirty="0" err="1">
                <a:latin typeface="Courier"/>
                <a:cs typeface="Courier"/>
              </a:rPr>
              <a:t>vfs_read</a:t>
            </a:r>
            <a:r>
              <a:rPr lang="en-US" sz="1200" dirty="0">
                <a:latin typeface="Courier"/>
                <a:cs typeface="Courier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"/>
                <a:cs typeface="Courier"/>
              </a:rPr>
              <a:t>struct</a:t>
            </a:r>
            <a:r>
              <a:rPr lang="en-US" sz="1200" b="1" dirty="0">
                <a:solidFill>
                  <a:srgbClr val="FF0000"/>
                </a:solidFill>
                <a:latin typeface="Courier"/>
                <a:cs typeface="Courier"/>
              </a:rPr>
              <a:t> file *file</a:t>
            </a:r>
            <a:r>
              <a:rPr lang="en-US" sz="1200" dirty="0">
                <a:latin typeface="Courier"/>
                <a:cs typeface="Courier"/>
              </a:rPr>
              <a:t>, char __user *</a:t>
            </a:r>
            <a:r>
              <a:rPr lang="en-US" sz="1200" dirty="0" err="1">
                <a:latin typeface="Courier"/>
                <a:cs typeface="Courier"/>
              </a:rPr>
              <a:t>buf</a:t>
            </a:r>
            <a:r>
              <a:rPr lang="en-US" sz="1200" dirty="0">
                <a:latin typeface="Courier"/>
                <a:cs typeface="Courier"/>
              </a:rPr>
              <a:t>, </a:t>
            </a:r>
            <a:r>
              <a:rPr lang="en-US" sz="1200" dirty="0" err="1">
                <a:latin typeface="Courier"/>
                <a:cs typeface="Courier"/>
              </a:rPr>
              <a:t>size_t</a:t>
            </a:r>
            <a:r>
              <a:rPr lang="en-US" sz="1200" dirty="0">
                <a:latin typeface="Courier"/>
                <a:cs typeface="Courier"/>
              </a:rPr>
              <a:t> count, </a:t>
            </a:r>
            <a:r>
              <a:rPr lang="en-US" sz="1200" dirty="0" err="1">
                <a:latin typeface="Courier"/>
                <a:cs typeface="Courier"/>
              </a:rPr>
              <a:t>loff_t</a:t>
            </a:r>
            <a:r>
              <a:rPr lang="en-US" sz="1200" dirty="0">
                <a:latin typeface="Courier"/>
                <a:cs typeface="Courier"/>
              </a:rPr>
              <a:t> *</a:t>
            </a:r>
            <a:r>
              <a:rPr lang="en-US" sz="1200" dirty="0" err="1">
                <a:latin typeface="Courier"/>
                <a:cs typeface="Courier"/>
              </a:rPr>
              <a:t>pos</a:t>
            </a:r>
            <a:r>
              <a:rPr lang="en-US" sz="1200" dirty="0">
                <a:latin typeface="Courier"/>
                <a:cs typeface="Courier"/>
              </a:rPr>
              <a:t>)</a:t>
            </a:r>
          </a:p>
          <a:p>
            <a:r>
              <a:rPr lang="en-US" sz="1200" dirty="0">
                <a:latin typeface="Courier"/>
                <a:cs typeface="Courier"/>
              </a:rPr>
              <a:t>{</a:t>
            </a:r>
          </a:p>
          <a:p>
            <a:r>
              <a:rPr lang="en-US" sz="1200" dirty="0">
                <a:latin typeface="Courier"/>
                <a:cs typeface="Courier"/>
              </a:rPr>
              <a:t>  </a:t>
            </a:r>
            <a:r>
              <a:rPr lang="en-US" sz="1200" dirty="0" err="1">
                <a:latin typeface="Courier"/>
                <a:cs typeface="Courier"/>
              </a:rPr>
              <a:t>ssize_t</a:t>
            </a:r>
            <a:r>
              <a:rPr lang="en-US" sz="1200" dirty="0">
                <a:latin typeface="Courier"/>
                <a:cs typeface="Courier"/>
              </a:rPr>
              <a:t> ret;</a:t>
            </a:r>
          </a:p>
          <a:p>
            <a:r>
              <a:rPr lang="en-US" sz="1200" dirty="0">
                <a:latin typeface="Courier"/>
                <a:cs typeface="Courier"/>
              </a:rPr>
              <a:t>  if (!(file-&gt;</a:t>
            </a:r>
            <a:r>
              <a:rPr lang="en-US" sz="1200" dirty="0" err="1">
                <a:latin typeface="Courier"/>
                <a:cs typeface="Courier"/>
              </a:rPr>
              <a:t>f_mode</a:t>
            </a:r>
            <a:r>
              <a:rPr lang="en-US" sz="1200" dirty="0">
                <a:latin typeface="Courier"/>
                <a:cs typeface="Courier"/>
              </a:rPr>
              <a:t> &amp; FMODE_READ)) return -EBADF;</a:t>
            </a:r>
          </a:p>
          <a:p>
            <a:r>
              <a:rPr lang="en-US" sz="1200" dirty="0">
                <a:latin typeface="Courier"/>
                <a:cs typeface="Courier"/>
              </a:rPr>
              <a:t>  if (!file-&gt;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 || (!file-&gt;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-&gt;read &amp;&amp; !file-&gt;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-&gt;</a:t>
            </a:r>
            <a:r>
              <a:rPr lang="en-US" sz="1200" dirty="0" err="1">
                <a:latin typeface="Courier"/>
                <a:cs typeface="Courier"/>
              </a:rPr>
              <a:t>aio_read</a:t>
            </a:r>
            <a:r>
              <a:rPr lang="en-US" sz="1200" dirty="0">
                <a:latin typeface="Courier"/>
                <a:cs typeface="Courier"/>
              </a:rPr>
              <a:t>))</a:t>
            </a:r>
          </a:p>
          <a:p>
            <a:r>
              <a:rPr lang="en-US" sz="1200" dirty="0">
                <a:latin typeface="Courier"/>
                <a:cs typeface="Courier"/>
              </a:rPr>
              <a:t>    return -EINVAL;</a:t>
            </a:r>
          </a:p>
          <a:p>
            <a:r>
              <a:rPr lang="en-US" sz="1200" dirty="0">
                <a:latin typeface="Courier"/>
                <a:cs typeface="Courier"/>
              </a:rPr>
              <a:t>  if (unlikely(!</a:t>
            </a:r>
            <a:r>
              <a:rPr lang="en-US" sz="1200" dirty="0" err="1">
                <a:latin typeface="Courier"/>
                <a:cs typeface="Courier"/>
              </a:rPr>
              <a:t>access_ok</a:t>
            </a:r>
            <a:r>
              <a:rPr lang="en-US" sz="1200" dirty="0">
                <a:latin typeface="Courier"/>
                <a:cs typeface="Courier"/>
              </a:rPr>
              <a:t>(VERIFY_WRITE, </a:t>
            </a:r>
            <a:r>
              <a:rPr lang="en-US" sz="1200" dirty="0" err="1">
                <a:latin typeface="Courier"/>
                <a:cs typeface="Courier"/>
              </a:rPr>
              <a:t>buf</a:t>
            </a:r>
            <a:r>
              <a:rPr lang="en-US" sz="1200" dirty="0">
                <a:latin typeface="Courier"/>
                <a:cs typeface="Courier"/>
              </a:rPr>
              <a:t>, count))) return -EFAULT;</a:t>
            </a:r>
          </a:p>
          <a:p>
            <a:r>
              <a:rPr lang="en-US" sz="1200" dirty="0">
                <a:latin typeface="Courier"/>
                <a:cs typeface="Courier"/>
              </a:rPr>
              <a:t>  ret = </a:t>
            </a:r>
            <a:r>
              <a:rPr lang="en-US" sz="1200" dirty="0" err="1">
                <a:latin typeface="Courier"/>
                <a:cs typeface="Courier"/>
              </a:rPr>
              <a:t>rw_verify_area</a:t>
            </a:r>
            <a:r>
              <a:rPr lang="en-US" sz="1200" dirty="0">
                <a:latin typeface="Courier"/>
                <a:cs typeface="Courier"/>
              </a:rPr>
              <a:t>(READ, file, </a:t>
            </a:r>
            <a:r>
              <a:rPr lang="en-US" sz="1200" dirty="0" err="1">
                <a:latin typeface="Courier"/>
                <a:cs typeface="Courier"/>
              </a:rPr>
              <a:t>pos</a:t>
            </a:r>
            <a:r>
              <a:rPr lang="en-US" sz="1200" dirty="0">
                <a:latin typeface="Courier"/>
                <a:cs typeface="Courier"/>
              </a:rPr>
              <a:t>, count);</a:t>
            </a:r>
          </a:p>
          <a:p>
            <a:r>
              <a:rPr lang="en-US" sz="1200" dirty="0">
                <a:latin typeface="Courier"/>
                <a:cs typeface="Courier"/>
              </a:rPr>
              <a:t>  if (ret &gt;= 0) {</a:t>
            </a:r>
          </a:p>
          <a:p>
            <a:r>
              <a:rPr lang="en-US" sz="1200" dirty="0">
                <a:latin typeface="Courier"/>
                <a:cs typeface="Courier"/>
              </a:rPr>
              <a:t>    count = ret;</a:t>
            </a:r>
          </a:p>
          <a:p>
            <a:r>
              <a:rPr lang="en-US" sz="1200" dirty="0">
                <a:latin typeface="Courier"/>
                <a:cs typeface="Courier"/>
              </a:rPr>
              <a:t>    if (file-&gt;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-&gt;read)</a:t>
            </a:r>
          </a:p>
          <a:p>
            <a:r>
              <a:rPr lang="en-US" sz="1200" dirty="0">
                <a:latin typeface="Courier"/>
                <a:cs typeface="Courier"/>
              </a:rPr>
              <a:t>      ret = 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-&gt;read(file, </a:t>
            </a:r>
            <a:r>
              <a:rPr lang="en-US" sz="1200" dirty="0" err="1">
                <a:latin typeface="Courier"/>
                <a:cs typeface="Courier"/>
              </a:rPr>
              <a:t>buf</a:t>
            </a:r>
            <a:r>
              <a:rPr lang="en-US" sz="1200" dirty="0">
                <a:latin typeface="Courier"/>
                <a:cs typeface="Courier"/>
              </a:rPr>
              <a:t>, count, </a:t>
            </a:r>
            <a:r>
              <a:rPr lang="en-US" sz="1200" dirty="0" err="1">
                <a:latin typeface="Courier"/>
                <a:cs typeface="Courier"/>
              </a:rPr>
              <a:t>pos</a:t>
            </a:r>
            <a:r>
              <a:rPr lang="en-US" sz="1200" dirty="0">
                <a:latin typeface="Courier"/>
                <a:cs typeface="Courier"/>
              </a:rPr>
              <a:t>);</a:t>
            </a:r>
          </a:p>
          <a:p>
            <a:r>
              <a:rPr lang="en-US" sz="1200" dirty="0">
                <a:latin typeface="Courier"/>
                <a:cs typeface="Courier"/>
              </a:rPr>
              <a:t>    else</a:t>
            </a:r>
          </a:p>
          <a:p>
            <a:r>
              <a:rPr lang="en-US" sz="1200" dirty="0">
                <a:latin typeface="Courier"/>
                <a:cs typeface="Courier"/>
              </a:rPr>
              <a:t>      ret = </a:t>
            </a:r>
            <a:r>
              <a:rPr lang="en-US" sz="1200" dirty="0" err="1">
                <a:latin typeface="Courier"/>
                <a:cs typeface="Courier"/>
              </a:rPr>
              <a:t>do_sync_read</a:t>
            </a:r>
            <a:r>
              <a:rPr lang="en-US" sz="1200" dirty="0">
                <a:latin typeface="Courier"/>
                <a:cs typeface="Courier"/>
              </a:rPr>
              <a:t>(file, </a:t>
            </a:r>
            <a:r>
              <a:rPr lang="en-US" sz="1200" dirty="0" err="1">
                <a:latin typeface="Courier"/>
                <a:cs typeface="Courier"/>
              </a:rPr>
              <a:t>buf</a:t>
            </a:r>
            <a:r>
              <a:rPr lang="en-US" sz="1200" dirty="0">
                <a:latin typeface="Courier"/>
                <a:cs typeface="Courier"/>
              </a:rPr>
              <a:t>, count, </a:t>
            </a:r>
            <a:r>
              <a:rPr lang="en-US" sz="1200" dirty="0" err="1">
                <a:latin typeface="Courier"/>
                <a:cs typeface="Courier"/>
              </a:rPr>
              <a:t>pos</a:t>
            </a:r>
            <a:r>
              <a:rPr lang="en-US" sz="1200" dirty="0">
                <a:latin typeface="Courier"/>
                <a:cs typeface="Courier"/>
              </a:rPr>
              <a:t>);</a:t>
            </a:r>
          </a:p>
          <a:p>
            <a:r>
              <a:rPr lang="en-US" sz="1200" dirty="0">
                <a:latin typeface="Courier"/>
                <a:cs typeface="Courier"/>
              </a:rPr>
              <a:t>    if (ret &gt; 0) {</a:t>
            </a:r>
          </a:p>
          <a:p>
            <a:r>
              <a:rPr lang="en-US" sz="1200" dirty="0">
                <a:latin typeface="Courier"/>
                <a:cs typeface="Courier"/>
              </a:rPr>
              <a:t>      </a:t>
            </a:r>
            <a:r>
              <a:rPr lang="en-US" sz="1200" dirty="0" err="1">
                <a:latin typeface="Courier"/>
                <a:cs typeface="Courier"/>
              </a:rPr>
              <a:t>fsnotify_access</a:t>
            </a:r>
            <a:r>
              <a:rPr lang="en-US" sz="1200" dirty="0">
                <a:latin typeface="Courier"/>
                <a:cs typeface="Courier"/>
              </a:rPr>
              <a:t>(file-&gt;</a:t>
            </a:r>
            <a:r>
              <a:rPr lang="en-US" sz="1200" dirty="0" err="1">
                <a:latin typeface="Courier"/>
                <a:cs typeface="Courier"/>
              </a:rPr>
              <a:t>f_path.dentry</a:t>
            </a:r>
            <a:r>
              <a:rPr lang="en-US" sz="1200" dirty="0">
                <a:latin typeface="Courier"/>
                <a:cs typeface="Courier"/>
              </a:rPr>
              <a:t>);</a:t>
            </a:r>
          </a:p>
          <a:p>
            <a:r>
              <a:rPr lang="en-US" sz="1200" dirty="0">
                <a:latin typeface="Courier"/>
                <a:cs typeface="Courier"/>
              </a:rPr>
              <a:t>      </a:t>
            </a:r>
            <a:r>
              <a:rPr lang="en-US" sz="1200" dirty="0" err="1">
                <a:latin typeface="Courier"/>
                <a:cs typeface="Courier"/>
              </a:rPr>
              <a:t>add_rchar</a:t>
            </a:r>
            <a:r>
              <a:rPr lang="en-US" sz="1200" dirty="0">
                <a:latin typeface="Courier"/>
                <a:cs typeface="Courier"/>
              </a:rPr>
              <a:t>(current, ret);</a:t>
            </a:r>
          </a:p>
          <a:p>
            <a:r>
              <a:rPr lang="en-US" sz="1200" dirty="0">
                <a:latin typeface="Courier"/>
                <a:cs typeface="Courier"/>
              </a:rPr>
              <a:t>    }</a:t>
            </a:r>
          </a:p>
          <a:p>
            <a:r>
              <a:rPr lang="en-US" sz="1200" dirty="0">
                <a:latin typeface="Courier"/>
                <a:cs typeface="Courier"/>
              </a:rPr>
              <a:t>    </a:t>
            </a:r>
            <a:r>
              <a:rPr lang="en-US" sz="1200" dirty="0" err="1">
                <a:latin typeface="Courier"/>
                <a:cs typeface="Courier"/>
              </a:rPr>
              <a:t>inc_syscr</a:t>
            </a:r>
            <a:r>
              <a:rPr lang="en-US" sz="1200" dirty="0">
                <a:latin typeface="Courier"/>
                <a:cs typeface="Courier"/>
              </a:rPr>
              <a:t>(current);</a:t>
            </a:r>
          </a:p>
          <a:p>
            <a:r>
              <a:rPr lang="en-US" sz="1200" dirty="0">
                <a:latin typeface="Courier"/>
                <a:cs typeface="Courier"/>
              </a:rPr>
              <a:t>  }</a:t>
            </a:r>
          </a:p>
          <a:p>
            <a:r>
              <a:rPr lang="en-US" sz="1200" dirty="0">
                <a:latin typeface="Courier"/>
                <a:cs typeface="Courier"/>
              </a:rPr>
              <a:t>  return ret;</a:t>
            </a:r>
          </a:p>
          <a:p>
            <a:r>
              <a:rPr lang="en-US" sz="12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1105230"/>
            <a:ext cx="1854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fs</a:t>
            </a:r>
            <a:r>
              <a:rPr lang="en-US" dirty="0" smtClean="0"/>
              <a:t>/</a:t>
            </a:r>
            <a:r>
              <a:rPr lang="en-US" dirty="0" err="1" smtClean="0"/>
              <a:t>read_write.c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15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Level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Associated with particular hardware device</a:t>
            </a:r>
          </a:p>
          <a:p>
            <a:r>
              <a:rPr lang="en-US" dirty="0" smtClean="0"/>
              <a:t>Registers / Unregisters itself with the kernel</a:t>
            </a:r>
          </a:p>
          <a:p>
            <a:r>
              <a:rPr lang="en-US" dirty="0" smtClean="0"/>
              <a:t>Handler functions for each of the file operations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A6FE-BD5D-0D41-878E-D8B79C2B8570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 descr="Screen Shot 2014-09-04 at 1.41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20" y="3422650"/>
            <a:ext cx="67691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77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 happens when you </a:t>
            </a:r>
            <a:r>
              <a:rPr lang="en-US" dirty="0" err="1" smtClean="0"/>
              <a:t>fgetc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CFD-955F-5A4C-B516-69B49EAD1DF7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0319" y="2189555"/>
            <a:ext cx="149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Level I/O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97741" y="2189554"/>
            <a:ext cx="1685048" cy="4362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1791" y="2576433"/>
            <a:ext cx="145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Level I/O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52049" y="2653993"/>
            <a:ext cx="1376433" cy="2617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08784" y="2922733"/>
            <a:ext cx="66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Syscall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05817" y="2922733"/>
            <a:ext cx="668897" cy="3693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19712" y="3405685"/>
            <a:ext cx="124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599038" y="3299040"/>
            <a:ext cx="1282454" cy="620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12360" y="3932284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I/O 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397741" y="3945885"/>
            <a:ext cx="1685048" cy="3203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3973920" y="4504138"/>
            <a:ext cx="1076305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126320" y="432537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4242" y="450413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450921" y="4682903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831820" y="4682903"/>
            <a:ext cx="182593" cy="1950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9" idx="3"/>
            <a:endCxn id="30" idx="2"/>
          </p:cNvCxnSpPr>
          <p:nvPr/>
        </p:nvCxnSpPr>
        <p:spPr>
          <a:xfrm>
            <a:off x="4693530" y="4780446"/>
            <a:ext cx="13829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75389" y="4487818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3782025" y="430905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32121" y="1687984"/>
            <a:ext cx="211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 / 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25420" y="1904671"/>
            <a:ext cx="9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streams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25420" y="2369110"/>
            <a:ext cx="96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handles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25420" y="2778698"/>
            <a:ext cx="104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registers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25420" y="3314959"/>
            <a:ext cx="127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descriptors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25420" y="3846938"/>
            <a:ext cx="312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Commands and Data Transfers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25420" y="4718679"/>
            <a:ext cx="302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Disks, Flash, Controllers, DMA</a:t>
            </a:r>
            <a:endParaRPr lang="en-US" i="1" dirty="0">
              <a:solidFill>
                <a:srgbClr val="3366FF"/>
              </a:solidFill>
            </a:endParaRPr>
          </a:p>
        </p:txBody>
      </p:sp>
      <p:pic>
        <p:nvPicPr>
          <p:cNvPr id="42" name="Picture 4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898" y="5225604"/>
            <a:ext cx="903312" cy="736435"/>
          </a:xfrm>
          <a:prstGeom prst="rect">
            <a:avLst/>
          </a:prstGeom>
        </p:spPr>
      </p:pic>
      <p:pic>
        <p:nvPicPr>
          <p:cNvPr id="43" name="Picture 4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362" y="5225604"/>
            <a:ext cx="1757619" cy="1206336"/>
          </a:xfrm>
          <a:prstGeom prst="rect">
            <a:avLst/>
          </a:prstGeom>
        </p:spPr>
      </p:pic>
      <p:pic>
        <p:nvPicPr>
          <p:cNvPr id="44" name="Picture 4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408" y="5598136"/>
            <a:ext cx="942084" cy="727806"/>
          </a:xfrm>
          <a:prstGeom prst="rect">
            <a:avLst/>
          </a:prstGeom>
        </p:spPr>
      </p:pic>
      <p:pic>
        <p:nvPicPr>
          <p:cNvPr id="45" name="Picture 4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314" y="5892444"/>
            <a:ext cx="1388686" cy="672780"/>
          </a:xfrm>
          <a:prstGeom prst="rect">
            <a:avLst/>
          </a:prstGeom>
        </p:spPr>
      </p:pic>
      <p:pic>
        <p:nvPicPr>
          <p:cNvPr id="46" name="Picture 45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785" y="5439113"/>
            <a:ext cx="886829" cy="886829"/>
          </a:xfrm>
          <a:prstGeom prst="rect">
            <a:avLst/>
          </a:prstGeom>
        </p:spPr>
      </p:pic>
      <p:pic>
        <p:nvPicPr>
          <p:cNvPr id="47" name="Picture 46" descr="imgres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486" y="5438795"/>
            <a:ext cx="1265440" cy="90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562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7853D-F70C-014F-988F-DBF4DA899B7F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7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is an instance of a program executing.</a:t>
            </a:r>
          </a:p>
          <a:p>
            <a:pPr lvl="1"/>
            <a:r>
              <a:rPr lang="en-US" dirty="0" smtClean="0"/>
              <a:t>The fundamental OS responsibility</a:t>
            </a:r>
          </a:p>
          <a:p>
            <a:r>
              <a:rPr lang="en-US" dirty="0" smtClean="0"/>
              <a:t>Processes do their work by processing and calling file system operations</a:t>
            </a:r>
          </a:p>
          <a:p>
            <a:endParaRPr lang="en-US" dirty="0"/>
          </a:p>
          <a:p>
            <a:r>
              <a:rPr lang="en-US" dirty="0" smtClean="0"/>
              <a:t>Are their any operations on processes themselves?</a:t>
            </a:r>
          </a:p>
          <a:p>
            <a:endParaRPr lang="en-US" dirty="0"/>
          </a:p>
          <a:p>
            <a:r>
              <a:rPr lang="en-US" dirty="0"/>
              <a:t>e</a:t>
            </a:r>
            <a:r>
              <a:rPr lang="en-US" dirty="0" smtClean="0"/>
              <a:t>xit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6680-C4E3-2746-9A8A-C18F61A3DF6C}" type="datetime1">
              <a:rPr lang="en-US" smtClean="0"/>
              <a:t>9/10/14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id.c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E36D-FA28-9B41-AEA9-4756EEC1DF77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016000"/>
            <a:ext cx="8009467" cy="507831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stdlib.h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stdio.h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string.h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unistd.h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&lt;sys/</a:t>
            </a:r>
            <a:r>
              <a:rPr lang="en-US" dirty="0" err="1">
                <a:latin typeface="Courier"/>
                <a:cs typeface="Courier"/>
              </a:rPr>
              <a:t>types.h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#define BUFSIZE 1024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argc</a:t>
            </a:r>
            <a:r>
              <a:rPr lang="en-US" dirty="0">
                <a:latin typeface="Courier"/>
                <a:cs typeface="Courier"/>
              </a:rPr>
              <a:t>, char *</a:t>
            </a:r>
            <a:r>
              <a:rPr lang="en-US" dirty="0" err="1">
                <a:latin typeface="Courier"/>
                <a:cs typeface="Courier"/>
              </a:rPr>
              <a:t>argv</a:t>
            </a:r>
            <a:r>
              <a:rPr lang="en-US" dirty="0">
                <a:latin typeface="Courier"/>
                <a:cs typeface="Courier"/>
              </a:rPr>
              <a:t>[])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c;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pid_t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pid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getpid</a:t>
            </a:r>
            <a:r>
              <a:rPr lang="en-US" dirty="0">
                <a:latin typeface="Courier"/>
                <a:cs typeface="Courier"/>
              </a:rPr>
              <a:t>(); 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/* get current processes PID */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("My </a:t>
            </a:r>
            <a:r>
              <a:rPr lang="en-US" dirty="0" err="1">
                <a:latin typeface="Courier"/>
                <a:cs typeface="Courier"/>
              </a:rPr>
              <a:t>pid</a:t>
            </a:r>
            <a:r>
              <a:rPr lang="en-US" dirty="0">
                <a:latin typeface="Courier"/>
                <a:cs typeface="Courier"/>
              </a:rPr>
              <a:t>: %d\n", </a:t>
            </a:r>
            <a:r>
              <a:rPr lang="en-US" dirty="0" err="1">
                <a:latin typeface="Courier"/>
                <a:cs typeface="Courier"/>
              </a:rPr>
              <a:t>pid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c = </a:t>
            </a:r>
            <a:r>
              <a:rPr lang="en-US" dirty="0" err="1">
                <a:latin typeface="Courier"/>
                <a:cs typeface="Courier"/>
              </a:rPr>
              <a:t>fgetc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stdin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exit(0);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 rot="20331185">
            <a:off x="6895266" y="1710266"/>
            <a:ext cx="1249561" cy="36933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p</a:t>
            </a:r>
            <a:r>
              <a:rPr lang="en-US" dirty="0" err="1" smtClean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 anyone?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673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below the surface ??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6B33-04AA-F541-ABCF-22C8F83AA296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82398" y="2089338"/>
            <a:ext cx="149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Level I/O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89820" y="2089337"/>
            <a:ext cx="1685048" cy="4362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03870" y="2476216"/>
            <a:ext cx="145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Level I/O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444128" y="2553776"/>
            <a:ext cx="1376433" cy="2617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00863" y="2822516"/>
            <a:ext cx="66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Syscall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97896" y="2822516"/>
            <a:ext cx="668897" cy="3693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11791" y="3305468"/>
            <a:ext cx="124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91117" y="3198823"/>
            <a:ext cx="1282454" cy="620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02176" y="3819303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I/O 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89820" y="3845668"/>
            <a:ext cx="1685048" cy="3203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3904513" y="4381483"/>
            <a:ext cx="1076305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56913" y="420271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04835" y="438148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381514" y="4560248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62413" y="4560248"/>
            <a:ext cx="182593" cy="1950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9" idx="3"/>
            <a:endCxn id="30" idx="2"/>
          </p:cNvCxnSpPr>
          <p:nvPr/>
        </p:nvCxnSpPr>
        <p:spPr>
          <a:xfrm>
            <a:off x="4624123" y="4657791"/>
            <a:ext cx="13829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05982" y="4365163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3712618" y="418639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24200" y="1587767"/>
            <a:ext cx="211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 / 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25420" y="1904671"/>
            <a:ext cx="9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streams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25420" y="2369110"/>
            <a:ext cx="96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handles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25420" y="2778698"/>
            <a:ext cx="104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registers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25420" y="3314959"/>
            <a:ext cx="127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descriptors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25420" y="3846938"/>
            <a:ext cx="312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Commands and Data Transfers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63934" y="4386001"/>
            <a:ext cx="302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Disks, Flash, Controllers, DMA</a:t>
            </a:r>
            <a:endParaRPr lang="en-US" i="1" dirty="0">
              <a:solidFill>
                <a:srgbClr val="3366FF"/>
              </a:solidFill>
            </a:endParaRPr>
          </a:p>
        </p:txBody>
      </p:sp>
      <p:pic>
        <p:nvPicPr>
          <p:cNvPr id="42" name="Picture 4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412" y="4892926"/>
            <a:ext cx="903312" cy="736435"/>
          </a:xfrm>
          <a:prstGeom prst="rect">
            <a:avLst/>
          </a:prstGeom>
        </p:spPr>
      </p:pic>
      <p:pic>
        <p:nvPicPr>
          <p:cNvPr id="43" name="Picture 4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876" y="4892926"/>
            <a:ext cx="1757619" cy="1206336"/>
          </a:xfrm>
          <a:prstGeom prst="rect">
            <a:avLst/>
          </a:prstGeom>
        </p:spPr>
      </p:pic>
      <p:pic>
        <p:nvPicPr>
          <p:cNvPr id="44" name="Picture 4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22" y="5265458"/>
            <a:ext cx="942084" cy="727806"/>
          </a:xfrm>
          <a:prstGeom prst="rect">
            <a:avLst/>
          </a:prstGeom>
        </p:spPr>
      </p:pic>
      <p:pic>
        <p:nvPicPr>
          <p:cNvPr id="45" name="Picture 4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28" y="5559766"/>
            <a:ext cx="1388686" cy="672780"/>
          </a:xfrm>
          <a:prstGeom prst="rect">
            <a:avLst/>
          </a:prstGeom>
        </p:spPr>
      </p:pic>
      <p:pic>
        <p:nvPicPr>
          <p:cNvPr id="46" name="Picture 45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299" y="5106435"/>
            <a:ext cx="886829" cy="886829"/>
          </a:xfrm>
          <a:prstGeom prst="rect">
            <a:avLst/>
          </a:prstGeom>
        </p:spPr>
      </p:pic>
      <p:pic>
        <p:nvPicPr>
          <p:cNvPr id="47" name="Picture 46" descr="imgres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00" y="5106117"/>
            <a:ext cx="1265440" cy="907297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717367" y="2553776"/>
            <a:ext cx="8152773" cy="233915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4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a process create a process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</a:p>
          <a:p>
            <a:r>
              <a:rPr lang="en-US" dirty="0" smtClean="0"/>
              <a:t>Fork creates a copy of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D527-1715-B94A-90C2-E50584E17443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3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ork1.c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B20C-E46D-1E41-9156-8C5D71E1874B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948692"/>
            <a:ext cx="8229600" cy="5909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#include &lt;</a:t>
            </a:r>
            <a:r>
              <a:rPr lang="en-US" sz="1400" dirty="0" err="1">
                <a:latin typeface="Courier"/>
                <a:cs typeface="Courier"/>
              </a:rPr>
              <a:t>stdlib.h</a:t>
            </a:r>
            <a:r>
              <a:rPr lang="en-US" sz="1400" dirty="0">
                <a:latin typeface="Courier"/>
                <a:cs typeface="Courier"/>
              </a:rPr>
              <a:t>&gt;</a:t>
            </a:r>
          </a:p>
          <a:p>
            <a:r>
              <a:rPr lang="en-US" sz="1400" dirty="0">
                <a:latin typeface="Courier"/>
                <a:cs typeface="Courier"/>
              </a:rPr>
              <a:t>#include &lt;</a:t>
            </a:r>
            <a:r>
              <a:rPr lang="en-US" sz="1400" dirty="0" err="1">
                <a:latin typeface="Courier"/>
                <a:cs typeface="Courier"/>
              </a:rPr>
              <a:t>stdio.h</a:t>
            </a:r>
            <a:r>
              <a:rPr lang="en-US" sz="1400" dirty="0">
                <a:latin typeface="Courier"/>
                <a:cs typeface="Courier"/>
              </a:rPr>
              <a:t>&gt;</a:t>
            </a:r>
          </a:p>
          <a:p>
            <a:r>
              <a:rPr lang="en-US" sz="1400" dirty="0">
                <a:latin typeface="Courier"/>
                <a:cs typeface="Courier"/>
              </a:rPr>
              <a:t>#include &lt;</a:t>
            </a:r>
            <a:r>
              <a:rPr lang="en-US" sz="1400" dirty="0" err="1">
                <a:latin typeface="Courier"/>
                <a:cs typeface="Courier"/>
              </a:rPr>
              <a:t>string.h</a:t>
            </a:r>
            <a:r>
              <a:rPr lang="en-US" sz="1400" dirty="0">
                <a:latin typeface="Courier"/>
                <a:cs typeface="Courier"/>
              </a:rPr>
              <a:t>&gt;</a:t>
            </a:r>
          </a:p>
          <a:p>
            <a:r>
              <a:rPr lang="en-US" sz="1400" dirty="0">
                <a:latin typeface="Courier"/>
                <a:cs typeface="Courier"/>
              </a:rPr>
              <a:t>#include &lt;</a:t>
            </a:r>
            <a:r>
              <a:rPr lang="en-US" sz="1400" dirty="0" err="1">
                <a:latin typeface="Courier"/>
                <a:cs typeface="Courier"/>
              </a:rPr>
              <a:t>unistd.h</a:t>
            </a:r>
            <a:r>
              <a:rPr lang="en-US" sz="1400" dirty="0">
                <a:latin typeface="Courier"/>
                <a:cs typeface="Courier"/>
              </a:rPr>
              <a:t>&gt;</a:t>
            </a:r>
          </a:p>
          <a:p>
            <a:r>
              <a:rPr lang="en-US" sz="1400" dirty="0">
                <a:latin typeface="Courier"/>
                <a:cs typeface="Courier"/>
              </a:rPr>
              <a:t>#include &lt;sys/</a:t>
            </a:r>
            <a:r>
              <a:rPr lang="en-US" sz="1400" dirty="0" err="1">
                <a:latin typeface="Courier"/>
                <a:cs typeface="Courier"/>
              </a:rPr>
              <a:t>types.h</a:t>
            </a:r>
            <a:r>
              <a:rPr lang="en-US" sz="1400" dirty="0">
                <a:latin typeface="Courier"/>
                <a:cs typeface="Courier"/>
              </a:rPr>
              <a:t>&gt;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#define BUFSIZE 1024</a:t>
            </a:r>
          </a:p>
          <a:p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main(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argc</a:t>
            </a:r>
            <a:r>
              <a:rPr lang="en-US" sz="1400" dirty="0">
                <a:latin typeface="Courier"/>
                <a:cs typeface="Courier"/>
              </a:rPr>
              <a:t>, char *</a:t>
            </a:r>
            <a:r>
              <a:rPr lang="en-US" sz="1400" dirty="0" err="1">
                <a:latin typeface="Courier"/>
                <a:cs typeface="Courier"/>
              </a:rPr>
              <a:t>argv</a:t>
            </a:r>
            <a:r>
              <a:rPr lang="en-US" sz="1400" dirty="0">
                <a:latin typeface="Courier"/>
                <a:cs typeface="Courier"/>
              </a:rPr>
              <a:t>[])</a:t>
            </a:r>
          </a:p>
          <a:p>
            <a:r>
              <a:rPr lang="en-US" sz="1400" dirty="0">
                <a:latin typeface="Courier"/>
                <a:cs typeface="Courier"/>
              </a:rPr>
              <a:t>{</a:t>
            </a:r>
          </a:p>
          <a:p>
            <a:r>
              <a:rPr lang="en-US" sz="1400" dirty="0">
                <a:latin typeface="Courier"/>
                <a:cs typeface="Courier"/>
              </a:rPr>
              <a:t>  char </a:t>
            </a:r>
            <a:r>
              <a:rPr lang="en-US" sz="1400" dirty="0" err="1">
                <a:latin typeface="Courier"/>
                <a:cs typeface="Courier"/>
              </a:rPr>
              <a:t>buf</a:t>
            </a:r>
            <a:r>
              <a:rPr lang="en-US" sz="1400" dirty="0">
                <a:latin typeface="Courier"/>
                <a:cs typeface="Courier"/>
              </a:rPr>
              <a:t>[BUFSIZE];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size_t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readlen</a:t>
            </a:r>
            <a:r>
              <a:rPr lang="en-US" sz="1400" dirty="0">
                <a:latin typeface="Courier"/>
                <a:cs typeface="Courier"/>
              </a:rPr>
              <a:t>, </a:t>
            </a:r>
            <a:r>
              <a:rPr lang="en-US" sz="1400" dirty="0" err="1">
                <a:latin typeface="Courier"/>
                <a:cs typeface="Courier"/>
              </a:rPr>
              <a:t>writelen</a:t>
            </a:r>
            <a:r>
              <a:rPr lang="en-US" sz="1400" dirty="0">
                <a:latin typeface="Courier"/>
                <a:cs typeface="Courier"/>
              </a:rPr>
              <a:t>, </a:t>
            </a:r>
            <a:r>
              <a:rPr lang="en-US" sz="1400" dirty="0" err="1">
                <a:latin typeface="Courier"/>
                <a:cs typeface="Courier"/>
              </a:rPr>
              <a:t>slen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pid_t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cpid</a:t>
            </a:r>
            <a:r>
              <a:rPr lang="en-US" sz="1400" dirty="0">
                <a:latin typeface="Courier"/>
                <a:cs typeface="Courier"/>
              </a:rPr>
              <a:t>, </a:t>
            </a:r>
            <a:r>
              <a:rPr lang="en-US" sz="1400" dirty="0" err="1">
                <a:latin typeface="Courier"/>
                <a:cs typeface="Courier"/>
              </a:rPr>
              <a:t>mypid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pid_t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pid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getpid</a:t>
            </a:r>
            <a:r>
              <a:rPr lang="en-US" sz="1400" dirty="0">
                <a:latin typeface="Courier"/>
                <a:cs typeface="Courier"/>
              </a:rPr>
              <a:t>();         /* get current processes PID */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("Parent </a:t>
            </a:r>
            <a:r>
              <a:rPr lang="en-US" sz="1400" dirty="0" err="1">
                <a:latin typeface="Courier"/>
                <a:cs typeface="Courier"/>
              </a:rPr>
              <a:t>pid</a:t>
            </a:r>
            <a:r>
              <a:rPr lang="en-US" sz="1400" dirty="0">
                <a:latin typeface="Courier"/>
                <a:cs typeface="Courier"/>
              </a:rPr>
              <a:t>: %d\n", </a:t>
            </a:r>
            <a:r>
              <a:rPr lang="en-US" sz="1400" dirty="0" err="1">
                <a:latin typeface="Courier"/>
                <a:cs typeface="Courier"/>
              </a:rPr>
              <a:t>pid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"/>
                <a:cs typeface="Courier"/>
              </a:rPr>
              <a:t>cpid</a:t>
            </a:r>
            <a:r>
              <a:rPr lang="en-US" sz="1600" b="1" dirty="0">
                <a:solidFill>
                  <a:srgbClr val="FF0000"/>
                </a:solidFill>
                <a:latin typeface="Courier"/>
                <a:cs typeface="Courier"/>
              </a:rPr>
              <a:t> = fork();</a:t>
            </a:r>
            <a:endParaRPr lang="en-US" sz="14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if (</a:t>
            </a:r>
            <a:r>
              <a:rPr lang="en-US" sz="1400" dirty="0" err="1">
                <a:latin typeface="Courier"/>
                <a:cs typeface="Courier"/>
              </a:rPr>
              <a:t>cpid</a:t>
            </a:r>
            <a:r>
              <a:rPr lang="en-US" sz="1400" dirty="0">
                <a:latin typeface="Courier"/>
                <a:cs typeface="Courier"/>
              </a:rPr>
              <a:t> &gt; 0) {		</a:t>
            </a:r>
            <a:r>
              <a:rPr lang="en-US" sz="1400" dirty="0" smtClean="0">
                <a:latin typeface="Courier"/>
                <a:cs typeface="Courier"/>
              </a:rPr>
              <a:t>          /</a:t>
            </a:r>
            <a:r>
              <a:rPr lang="en-US" sz="1400" dirty="0">
                <a:latin typeface="Courier"/>
                <a:cs typeface="Courier"/>
              </a:rPr>
              <a:t>* Parent Process */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mypid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getpid</a:t>
            </a:r>
            <a:r>
              <a:rPr lang="en-US" sz="1400" dirty="0">
                <a:latin typeface="Courier"/>
                <a:cs typeface="Courier"/>
              </a:rPr>
              <a:t>();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("[%d] parent of [%d]\n", </a:t>
            </a:r>
            <a:r>
              <a:rPr lang="en-US" sz="1400" dirty="0" err="1">
                <a:latin typeface="Courier"/>
                <a:cs typeface="Courier"/>
              </a:rPr>
              <a:t>mypid</a:t>
            </a:r>
            <a:r>
              <a:rPr lang="en-US" sz="1400" dirty="0">
                <a:latin typeface="Courier"/>
                <a:cs typeface="Courier"/>
              </a:rPr>
              <a:t>, </a:t>
            </a:r>
            <a:r>
              <a:rPr lang="en-US" sz="1400" dirty="0" err="1">
                <a:latin typeface="Courier"/>
                <a:cs typeface="Courier"/>
              </a:rPr>
              <a:t>cpid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  }  else if (</a:t>
            </a:r>
            <a:r>
              <a:rPr lang="en-US" sz="1400" dirty="0" err="1">
                <a:latin typeface="Courier"/>
                <a:cs typeface="Courier"/>
              </a:rPr>
              <a:t>cpid</a:t>
            </a:r>
            <a:r>
              <a:rPr lang="en-US" sz="1400" dirty="0">
                <a:latin typeface="Courier"/>
                <a:cs typeface="Courier"/>
              </a:rPr>
              <a:t> == 0) {	</a:t>
            </a:r>
            <a:r>
              <a:rPr lang="en-US" sz="1400" dirty="0" smtClean="0">
                <a:latin typeface="Courier"/>
                <a:cs typeface="Courier"/>
              </a:rPr>
              <a:t> /</a:t>
            </a:r>
            <a:r>
              <a:rPr lang="en-US" sz="1400" dirty="0">
                <a:latin typeface="Courier"/>
                <a:cs typeface="Courier"/>
              </a:rPr>
              <a:t>* Child Process */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mypid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getpid</a:t>
            </a:r>
            <a:r>
              <a:rPr lang="en-US" sz="1400" dirty="0">
                <a:latin typeface="Courier"/>
                <a:cs typeface="Courier"/>
              </a:rPr>
              <a:t>();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printf</a:t>
            </a:r>
            <a:r>
              <a:rPr lang="en-US" sz="1400" dirty="0">
                <a:latin typeface="Courier"/>
                <a:cs typeface="Courier"/>
              </a:rPr>
              <a:t>("[%d] child\n", </a:t>
            </a:r>
            <a:r>
              <a:rPr lang="en-US" sz="1400" dirty="0" err="1">
                <a:latin typeface="Courier"/>
                <a:cs typeface="Courier"/>
              </a:rPr>
              <a:t>mypid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  } else {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perror</a:t>
            </a:r>
            <a:r>
              <a:rPr lang="en-US" sz="1400" dirty="0">
                <a:latin typeface="Courier"/>
                <a:cs typeface="Courier"/>
              </a:rPr>
              <a:t>("Fork failed");</a:t>
            </a:r>
          </a:p>
          <a:p>
            <a:r>
              <a:rPr lang="en-US" sz="1400" dirty="0">
                <a:latin typeface="Courier"/>
                <a:cs typeface="Courier"/>
              </a:rPr>
              <a:t>    exit(1);</a:t>
            </a:r>
          </a:p>
          <a:p>
            <a:r>
              <a:rPr lang="en-US" sz="1400" dirty="0">
                <a:latin typeface="Courier"/>
                <a:cs typeface="Courier"/>
              </a:rPr>
              <a:t>  }</a:t>
            </a:r>
          </a:p>
          <a:p>
            <a:r>
              <a:rPr lang="en-US" sz="1400" dirty="0">
                <a:latin typeface="Courier"/>
                <a:cs typeface="Courier"/>
              </a:rPr>
              <a:t>  exit(0);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81307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Process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fork – system call to create a copy of the current process, and start it running</a:t>
            </a:r>
          </a:p>
          <a:p>
            <a:pPr lvl="1"/>
            <a:r>
              <a:rPr lang="en-US" dirty="0" smtClean="0"/>
              <a:t>No arguments!</a:t>
            </a:r>
          </a:p>
          <a:p>
            <a:r>
              <a:rPr lang="en-US" dirty="0" smtClean="0"/>
              <a:t>UNIX exec – system call to </a:t>
            </a:r>
            <a:r>
              <a:rPr lang="en-US" i="1" dirty="0" smtClean="0"/>
              <a:t>change the program </a:t>
            </a:r>
            <a:r>
              <a:rPr lang="en-US" dirty="0" smtClean="0"/>
              <a:t>being run by the current process</a:t>
            </a:r>
          </a:p>
          <a:p>
            <a:r>
              <a:rPr lang="en-US" dirty="0" smtClean="0"/>
              <a:t>UNIX wait – system call to wait for a process to finish</a:t>
            </a:r>
          </a:p>
          <a:p>
            <a:r>
              <a:rPr lang="en-US" dirty="0" smtClean="0"/>
              <a:t>UNIX signal – system call to send a notification to another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3CF3-4C92-4A49-8CE5-6290180CF030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85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ork2.c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D959-1B73-3C4D-A2F8-EED3E219EA75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354667"/>
            <a:ext cx="8060267" cy="341632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…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cpid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fork();</a:t>
            </a:r>
          </a:p>
          <a:p>
            <a:r>
              <a:rPr lang="en-US" dirty="0">
                <a:latin typeface="Courier"/>
                <a:cs typeface="Courier"/>
              </a:rPr>
              <a:t> 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&gt; 0) {               /* Parent Process */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getpid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parent of [%d]\n",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sz="2000" b="1" dirty="0" err="1">
                <a:solidFill>
                  <a:srgbClr val="FF0000"/>
                </a:solidFill>
                <a:latin typeface="Courier"/>
                <a:cs typeface="Courier"/>
              </a:rPr>
              <a:t>tcpid</a:t>
            </a:r>
            <a:r>
              <a:rPr lang="en-US" sz="2000" b="1" dirty="0">
                <a:solidFill>
                  <a:srgbClr val="FF0000"/>
                </a:solidFill>
                <a:latin typeface="Courier"/>
                <a:cs typeface="Courier"/>
              </a:rPr>
              <a:t> = wait(&amp;status);</a:t>
            </a:r>
            <a:endParaRPr lang="en-US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bye %d\n",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tcpid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}  else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== 0) {      /* Child Process */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getpid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child\n",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…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4172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Process Management</a:t>
            </a:r>
            <a:endParaRPr lang="en-US" dirty="0"/>
          </a:p>
        </p:txBody>
      </p:sp>
      <p:pic>
        <p:nvPicPr>
          <p:cNvPr id="4" name="Content Placeholder 3" descr="forkexec.pdf"/>
          <p:cNvPicPr>
            <a:picLocks noGrp="1" noChangeAspect="1"/>
          </p:cNvPicPr>
          <p:nvPr>
            <p:ph idx="1"/>
          </p:nvPr>
        </p:nvPicPr>
        <p:blipFill>
          <a:blip r:embed="rId3"/>
          <a:srcRect l="-3219" r="-3219"/>
          <a:stretch>
            <a:fillRect/>
          </a:stretch>
        </p:blipFill>
        <p:spPr/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15D-372D-9444-A584-B6DB1E6ADC24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6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shell is a job control system </a:t>
            </a:r>
          </a:p>
          <a:p>
            <a:pPr lvl="1"/>
            <a:r>
              <a:rPr lang="en-US" dirty="0" smtClean="0"/>
              <a:t>Allows programmer to create and manage a set of programs to do some task</a:t>
            </a:r>
          </a:p>
          <a:p>
            <a:pPr lvl="1"/>
            <a:r>
              <a:rPr lang="en-US" dirty="0" smtClean="0"/>
              <a:t>Windows, </a:t>
            </a:r>
            <a:r>
              <a:rPr lang="en-US" dirty="0" err="1" smtClean="0"/>
              <a:t>MacOS</a:t>
            </a:r>
            <a:r>
              <a:rPr lang="en-US" dirty="0" smtClean="0"/>
              <a:t>, Linux all have shells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Example: to compile a C program</a:t>
            </a:r>
          </a:p>
          <a:p>
            <a:pPr lvl="1">
              <a:buNone/>
            </a:pPr>
            <a:r>
              <a:rPr lang="en-US" dirty="0" smtClean="0"/>
              <a:t>cc –</a:t>
            </a:r>
            <a:r>
              <a:rPr lang="en-US" dirty="0" err="1" smtClean="0"/>
              <a:t>c</a:t>
            </a:r>
            <a:r>
              <a:rPr lang="en-US" dirty="0" smtClean="0"/>
              <a:t> sourcefile1.c</a:t>
            </a:r>
          </a:p>
          <a:p>
            <a:pPr lvl="1">
              <a:buNone/>
            </a:pPr>
            <a:r>
              <a:rPr lang="en-US" dirty="0" smtClean="0"/>
              <a:t>cc –</a:t>
            </a:r>
            <a:r>
              <a:rPr lang="en-US" dirty="0" err="1" smtClean="0"/>
              <a:t>c</a:t>
            </a:r>
            <a:r>
              <a:rPr lang="en-US" dirty="0" smtClean="0"/>
              <a:t> sourcefile2.c</a:t>
            </a:r>
          </a:p>
          <a:p>
            <a:pPr lvl="1">
              <a:buNone/>
            </a:pPr>
            <a:r>
              <a:rPr lang="en-US" dirty="0" err="1" smtClean="0"/>
              <a:t>ln</a:t>
            </a:r>
            <a:r>
              <a:rPr lang="en-US" dirty="0" smtClean="0"/>
              <a:t> –o program sourcefile1.o sourcefile2.o</a:t>
            </a:r>
          </a:p>
          <a:p>
            <a:pPr lvl="1">
              <a:buNone/>
            </a:pPr>
            <a:r>
              <a:rPr lang="en-US" dirty="0" smtClean="0"/>
              <a:t>./program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6620929" y="2895600"/>
            <a:ext cx="2506134" cy="1930401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HW1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E1A5-35E3-A844-82B3-82094991B36F}" type="datetime1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65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– </a:t>
            </a:r>
            <a:r>
              <a:rPr lang="en-US" dirty="0" err="1" smtClean="0"/>
              <a:t>infloop.c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F011-95A5-144F-857F-D1C396F8947E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2667" y="1286933"/>
            <a:ext cx="7874000" cy="507831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stdlib.h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stdio.h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&lt;sys/</a:t>
            </a:r>
            <a:r>
              <a:rPr lang="en-US" dirty="0" err="1">
                <a:latin typeface="Courier"/>
                <a:cs typeface="Courier"/>
              </a:rPr>
              <a:t>types.h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unistd.h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signal.h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void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signal_callback_handler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signum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)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("Caught signal %d - phew!\n",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signum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exit(1);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}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signal(SIGINT,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signal_callback_handler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);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while (1) {}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 rot="20331185">
            <a:off x="7015642" y="1710266"/>
            <a:ext cx="1008810" cy="36933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Got top?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181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races: </a:t>
            </a:r>
            <a:r>
              <a:rPr lang="en-US" dirty="0" err="1" smtClean="0"/>
              <a:t>fork.c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94F-3F92-AF48-B639-74002D8FCAFB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3467" y="1286933"/>
            <a:ext cx="78062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&gt; 0) {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getpid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parent of [%d]\n",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for 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=0;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&lt;100;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++) {</a:t>
            </a: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parent: %d\n",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  //      sleep(1);                                                                               </a:t>
            </a:r>
          </a:p>
          <a:p>
            <a:r>
              <a:rPr lang="en-US" dirty="0">
                <a:latin typeface="Courier"/>
                <a:cs typeface="Courier"/>
              </a:rPr>
              <a:t>    }</a:t>
            </a:r>
          </a:p>
          <a:p>
            <a:r>
              <a:rPr lang="en-US" dirty="0">
                <a:latin typeface="Courier"/>
                <a:cs typeface="Courier"/>
              </a:rPr>
              <a:t>  }  else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== 0) {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getpid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child\n",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for 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=0;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&gt;-100;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--) {</a:t>
            </a: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child: %d\n",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  //      sleep(1);                                                                               </a:t>
            </a:r>
          </a:p>
          <a:p>
            <a:r>
              <a:rPr lang="en-US" dirty="0">
                <a:latin typeface="Courier"/>
                <a:cs typeface="Courier"/>
              </a:rPr>
              <a:t>    }</a:t>
            </a:r>
          </a:p>
          <a:p>
            <a:r>
              <a:rPr lang="en-US" dirty="0">
                <a:latin typeface="Courier"/>
                <a:cs typeface="Courier"/>
              </a:rPr>
              <a:t>  } </a:t>
            </a:r>
          </a:p>
        </p:txBody>
      </p:sp>
    </p:spTree>
    <p:extLst>
      <p:ext uri="{BB962C8B-B14F-4D97-AF65-F5344CB8AC3E}">
        <p14:creationId xmlns:p14="http://schemas.microsoft.com/office/powerpoint/2010/main" val="3228285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OS Concepts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475"/>
            <a:ext cx="8229600" cy="54646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Processes</a:t>
            </a:r>
          </a:p>
          <a:p>
            <a:r>
              <a:rPr lang="en-US" dirty="0" smtClean="0"/>
              <a:t>Address Space</a:t>
            </a:r>
          </a:p>
          <a:p>
            <a:r>
              <a:rPr lang="en-US" dirty="0" smtClean="0"/>
              <a:t>Protection</a:t>
            </a:r>
          </a:p>
          <a:p>
            <a:r>
              <a:rPr lang="en-US" dirty="0" smtClean="0"/>
              <a:t>Dual Mode</a:t>
            </a:r>
          </a:p>
          <a:p>
            <a:r>
              <a:rPr lang="en-US" dirty="0" smtClean="0"/>
              <a:t>Interrupt handlers </a:t>
            </a:r>
            <a:r>
              <a:rPr lang="en-US" dirty="0"/>
              <a:t>(including </a:t>
            </a:r>
            <a:r>
              <a:rPr lang="en-US" dirty="0" err="1" smtClean="0"/>
              <a:t>syscall</a:t>
            </a:r>
            <a:r>
              <a:rPr lang="en-US" dirty="0"/>
              <a:t> </a:t>
            </a:r>
            <a:r>
              <a:rPr lang="en-US" dirty="0" smtClean="0"/>
              <a:t>and trap)</a:t>
            </a:r>
          </a:p>
          <a:p>
            <a:r>
              <a:rPr lang="en-US" dirty="0" smtClean="0"/>
              <a:t>File System</a:t>
            </a:r>
          </a:p>
          <a:p>
            <a:pPr lvl="1"/>
            <a:r>
              <a:rPr lang="en-US" dirty="0" smtClean="0"/>
              <a:t>Integrates processes, users, </a:t>
            </a:r>
            <a:r>
              <a:rPr lang="en-US" dirty="0" err="1" smtClean="0"/>
              <a:t>cwd</a:t>
            </a:r>
            <a:r>
              <a:rPr lang="en-US" dirty="0" smtClean="0"/>
              <a:t>, protection</a:t>
            </a:r>
          </a:p>
          <a:p>
            <a:r>
              <a:rPr lang="en-US" dirty="0" smtClean="0"/>
              <a:t>Key Layers: OS Lib, </a:t>
            </a:r>
            <a:r>
              <a:rPr lang="en-US" dirty="0" err="1" smtClean="0"/>
              <a:t>Syscall</a:t>
            </a:r>
            <a:r>
              <a:rPr lang="en-US" dirty="0" smtClean="0"/>
              <a:t>, Subsystem, Driver</a:t>
            </a:r>
          </a:p>
          <a:p>
            <a:pPr lvl="1"/>
            <a:r>
              <a:rPr lang="en-US" dirty="0" smtClean="0"/>
              <a:t>User handler on OS descriptors</a:t>
            </a:r>
          </a:p>
          <a:p>
            <a:r>
              <a:rPr lang="en-US" dirty="0" smtClean="0"/>
              <a:t>Process control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ork, wait, signal --- exec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DB68-DBD3-9B45-89E4-AA35A6860058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7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http://cs162.eecs.berkeley.edu/static/lectures/code04/</a:t>
            </a:r>
            <a:r>
              <a:rPr lang="en-US" sz="2000" dirty="0" err="1"/>
              <a:t>fork.c</a:t>
            </a:r>
            <a:endParaRPr lang="en-US" sz="2000" dirty="0"/>
          </a:p>
          <a:p>
            <a:r>
              <a:rPr lang="en-US" sz="2000" dirty="0"/>
              <a:t>http://cs162.eecs.berkeley.edu/static/lectures/code04/fork1.c</a:t>
            </a:r>
          </a:p>
          <a:p>
            <a:r>
              <a:rPr lang="en-US" sz="2000" dirty="0"/>
              <a:t>http://cs162.eecs.berkeley.edu/static/lectures/code04/fork2.c</a:t>
            </a:r>
          </a:p>
          <a:p>
            <a:r>
              <a:rPr lang="en-US" sz="2000" dirty="0"/>
              <a:t>http://cs162.eecs.berkeley.edu/static/lectures/code04/</a:t>
            </a:r>
            <a:r>
              <a:rPr lang="en-US" sz="2000" dirty="0" err="1"/>
              <a:t>infloop.c</a:t>
            </a:r>
            <a:endParaRPr lang="en-US" sz="2000" dirty="0"/>
          </a:p>
          <a:p>
            <a:r>
              <a:rPr lang="en-US" sz="2000" dirty="0"/>
              <a:t>http://cs162.eecs.berkeley.edu/static/lectures/code04/</a:t>
            </a:r>
            <a:r>
              <a:rPr lang="en-US" sz="2000" dirty="0" err="1"/>
              <a:t>lowio-std.c</a:t>
            </a:r>
            <a:endParaRPr lang="en-US" sz="2000" dirty="0"/>
          </a:p>
          <a:p>
            <a:r>
              <a:rPr lang="en-US" sz="2000" dirty="0"/>
              <a:t>http://cs162.eecs.berkeley.edu/static/lectures/code04/</a:t>
            </a:r>
            <a:r>
              <a:rPr lang="en-US" sz="2000" dirty="0" err="1"/>
              <a:t>lowio.c</a:t>
            </a:r>
            <a:endParaRPr lang="en-US" sz="2000" dirty="0"/>
          </a:p>
          <a:p>
            <a:r>
              <a:rPr lang="en-US" sz="2000" dirty="0"/>
              <a:t>http://cs162.eecs.berkeley.edu/static/lectures/code04/</a:t>
            </a:r>
            <a:r>
              <a:rPr lang="en-US" sz="2000" dirty="0" err="1"/>
              <a:t>pid.c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6267-FFC6-474F-9698-9CD5608ACB46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Intro recall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namespace introduced by the file system?</a:t>
            </a:r>
          </a:p>
          <a:p>
            <a:r>
              <a:rPr lang="en-US" dirty="0" smtClean="0"/>
              <a:t>Like an address space, but structured names, rather than flat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124D-64A3-774F-9A6D-0109A057ED15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4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Low level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571"/>
            <a:ext cx="8229600" cy="15073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Operations on File Descriptors – as OS object representing the state of a file</a:t>
            </a:r>
          </a:p>
          <a:p>
            <a:pPr lvl="1"/>
            <a:r>
              <a:rPr lang="en-US" dirty="0" smtClean="0"/>
              <a:t>User has a “handle” on the descriptor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71CF8-0478-A646-AF7E-B1FA94CCDB65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650" y="2736270"/>
            <a:ext cx="8229600" cy="1754327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fcntl.h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u</a:t>
            </a:r>
            <a:r>
              <a:rPr lang="en-US" dirty="0" err="1" smtClean="0">
                <a:latin typeface="Courier"/>
                <a:cs typeface="Courier"/>
              </a:rPr>
              <a:t>nistd.h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#include &lt;sys/</a:t>
            </a:r>
            <a:r>
              <a:rPr lang="en-US" dirty="0" err="1" smtClean="0">
                <a:latin typeface="Courier"/>
                <a:cs typeface="Courier"/>
              </a:rPr>
              <a:t>types.h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open (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*filename,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flags [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mode_t</a:t>
            </a:r>
            <a:r>
              <a:rPr lang="en-US" dirty="0">
                <a:latin typeface="Courier"/>
                <a:cs typeface="Courier"/>
              </a:rPr>
              <a:t> mode]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close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)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4779212" y="3858610"/>
            <a:ext cx="1240588" cy="271460"/>
          </a:xfrm>
          <a:prstGeom prst="borderCallout1">
            <a:avLst>
              <a:gd name="adj1" fmla="val 50893"/>
              <a:gd name="adj2" fmla="val -2082"/>
              <a:gd name="adj3" fmla="val 398215"/>
              <a:gd name="adj4" fmla="val -181332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1 8"/>
          <p:cNvSpPr/>
          <p:nvPr/>
        </p:nvSpPr>
        <p:spPr>
          <a:xfrm>
            <a:off x="6562935" y="3875280"/>
            <a:ext cx="1548373" cy="271460"/>
          </a:xfrm>
          <a:prstGeom prst="borderCallout1">
            <a:avLst>
              <a:gd name="adj1" fmla="val 50893"/>
              <a:gd name="adj2" fmla="val -2082"/>
              <a:gd name="adj3" fmla="val 451786"/>
              <a:gd name="adj4" fmla="val -63939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9705" y="4925060"/>
            <a:ext cx="335643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Bit vector of: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Access modes (Rd, </a:t>
            </a:r>
            <a:r>
              <a:rPr lang="en-US" sz="1600" dirty="0" err="1" smtClean="0"/>
              <a:t>Wr</a:t>
            </a:r>
            <a:r>
              <a:rPr lang="en-US" sz="1600" dirty="0" smtClean="0"/>
              <a:t>, …)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Open Flags (Create, …)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Operating modes (Appends, …)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628233" y="5045713"/>
            <a:ext cx="3356430" cy="5847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Bit vector of </a:t>
            </a:r>
            <a:r>
              <a:rPr lang="en-US" sz="1600" dirty="0"/>
              <a:t>P</a:t>
            </a:r>
            <a:r>
              <a:rPr lang="en-US" sz="1600" dirty="0" smtClean="0"/>
              <a:t>ermission Bits: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err="1" smtClean="0"/>
              <a:t>User|Group|Other</a:t>
            </a:r>
            <a:r>
              <a:rPr lang="en-US" sz="1600" dirty="0" smtClean="0"/>
              <a:t> X R|W|X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317649" y="6214188"/>
            <a:ext cx="79126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http://</a:t>
            </a:r>
            <a:r>
              <a:rPr lang="en-US" sz="1600" dirty="0" err="1">
                <a:hlinkClick r:id="rId2"/>
              </a:rPr>
              <a:t>www.gnu.org</a:t>
            </a:r>
            <a:r>
              <a:rPr lang="en-US" sz="1600" dirty="0">
                <a:hlinkClick r:id="rId2"/>
              </a:rPr>
              <a:t>/software/</a:t>
            </a:r>
            <a:r>
              <a:rPr lang="en-US" sz="1600" dirty="0" err="1">
                <a:hlinkClick r:id="rId2"/>
              </a:rPr>
              <a:t>libc</a:t>
            </a:r>
            <a:r>
              <a:rPr lang="en-US" sz="1600" dirty="0">
                <a:hlinkClick r:id="rId2"/>
              </a:rPr>
              <a:t>/manual/</a:t>
            </a:r>
            <a:r>
              <a:rPr lang="en-US" sz="1600" dirty="0" err="1">
                <a:hlinkClick r:id="rId2"/>
              </a:rPr>
              <a:t>html_node</a:t>
            </a:r>
            <a:r>
              <a:rPr lang="en-US" sz="1600" dirty="0">
                <a:hlinkClick r:id="rId2"/>
              </a:rPr>
              <a:t>/Opening-and-Closing-</a:t>
            </a:r>
            <a:r>
              <a:rPr lang="en-US" sz="1600" dirty="0" err="1">
                <a:hlinkClick r:id="rId2"/>
              </a:rPr>
              <a:t>Files.html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5055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Low Level: standard descriptors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79635"/>
            <a:ext cx="8229600" cy="84600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Crossing levels: File descriptors vs. streams</a:t>
            </a:r>
          </a:p>
          <a:p>
            <a:r>
              <a:rPr lang="en-US" dirty="0" smtClean="0"/>
              <a:t>Don’t mix them!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500B-B26C-2448-8B50-E509C294834A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08191" y="1483335"/>
            <a:ext cx="721244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unistd.h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STDIN_FILENO -  </a:t>
            </a:r>
            <a:r>
              <a:rPr lang="en-US" dirty="0">
                <a:latin typeface="Courier"/>
                <a:cs typeface="Courier"/>
              </a:rPr>
              <a:t>macro has value </a:t>
            </a:r>
            <a:r>
              <a:rPr lang="en-US" dirty="0" smtClean="0">
                <a:latin typeface="Courier"/>
                <a:cs typeface="Courier"/>
              </a:rPr>
              <a:t>0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STDOUT_FILENO - macro </a:t>
            </a:r>
            <a:r>
              <a:rPr lang="en-US" dirty="0">
                <a:latin typeface="Courier"/>
                <a:cs typeface="Courier"/>
              </a:rPr>
              <a:t>has value </a:t>
            </a:r>
            <a:r>
              <a:rPr lang="en-US" dirty="0" smtClean="0">
                <a:latin typeface="Courier"/>
                <a:cs typeface="Courier"/>
              </a:rPr>
              <a:t>1</a:t>
            </a:r>
          </a:p>
          <a:p>
            <a:r>
              <a:rPr lang="en-US" dirty="0" smtClean="0">
                <a:latin typeface="Courier"/>
                <a:cs typeface="Courier"/>
              </a:rPr>
              <a:t>STDERR_FILENO - macro </a:t>
            </a:r>
            <a:r>
              <a:rPr lang="en-US" dirty="0">
                <a:latin typeface="Courier"/>
                <a:cs typeface="Courier"/>
              </a:rPr>
              <a:t>has value </a:t>
            </a:r>
            <a:r>
              <a:rPr lang="en-US" dirty="0" smtClean="0">
                <a:latin typeface="Courier"/>
                <a:cs typeface="Courier"/>
              </a:rPr>
              <a:t>2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fileno</a:t>
            </a:r>
            <a:r>
              <a:rPr lang="en-US" dirty="0">
                <a:latin typeface="Courier"/>
                <a:cs typeface="Courier"/>
              </a:rPr>
              <a:t> (FILE *stream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FILE * </a:t>
            </a:r>
            <a:r>
              <a:rPr lang="en-US" dirty="0" err="1">
                <a:latin typeface="Courier"/>
                <a:cs typeface="Courier"/>
              </a:rPr>
              <a:t>fdopen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*</a:t>
            </a:r>
            <a:r>
              <a:rPr lang="en-US" dirty="0" err="1">
                <a:latin typeface="Courier"/>
                <a:cs typeface="Courier"/>
              </a:rPr>
              <a:t>opentype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14414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Low Level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400" y="4762789"/>
            <a:ext cx="8229600" cy="166915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When write returns, data is on its way to disk and can be read, but it may not actually be permanent!</a:t>
            </a:r>
          </a:p>
          <a:p>
            <a:r>
              <a:rPr lang="en-US" dirty="0"/>
              <a:t>ISO C: </a:t>
            </a:r>
            <a:r>
              <a:rPr lang="en-US" dirty="0" err="1"/>
              <a:t>size_t</a:t>
            </a:r>
            <a:r>
              <a:rPr lang="en-US" dirty="0"/>
              <a:t> is the preferred way to declare any arguments or variables that hold the size of an object</a:t>
            </a:r>
            <a:r>
              <a:rPr lang="en-US" dirty="0" smtClean="0"/>
              <a:t>.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size_t</a:t>
            </a:r>
            <a:r>
              <a:rPr lang="en-US" dirty="0" smtClean="0"/>
              <a:t> return value permits use of -1 to indicate error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D89B-6D4F-634D-B161-B5A2E66FF32C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3883" y="1079827"/>
            <a:ext cx="863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unistd.h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&lt;sys/</a:t>
            </a:r>
            <a:r>
              <a:rPr lang="en-US" dirty="0" err="1">
                <a:latin typeface="Courier"/>
                <a:cs typeface="Courier"/>
              </a:rPr>
              <a:t>types.h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ssize_t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read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, void *buffer, </a:t>
            </a:r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maxsize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i="1" dirty="0" smtClean="0">
                <a:cs typeface="Courier"/>
              </a:rPr>
              <a:t>- returns bytes read, 0 =&gt; EOF, -1 =&gt; error</a:t>
            </a:r>
          </a:p>
          <a:p>
            <a:r>
              <a:rPr lang="en-US" dirty="0" err="1">
                <a:latin typeface="Courier"/>
                <a:cs typeface="Courier"/>
              </a:rPr>
              <a:t>s</a:t>
            </a:r>
            <a:r>
              <a:rPr lang="en-US" dirty="0" err="1" smtClean="0">
                <a:latin typeface="Courier"/>
                <a:cs typeface="Courier"/>
              </a:rPr>
              <a:t>size_t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write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void *buffer, </a:t>
            </a:r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size)</a:t>
            </a:r>
          </a:p>
          <a:p>
            <a:r>
              <a:rPr lang="en-US" i="1" dirty="0">
                <a:latin typeface="Courier"/>
                <a:cs typeface="Courier"/>
              </a:rPr>
              <a:t> </a:t>
            </a:r>
            <a:r>
              <a:rPr lang="en-US" i="1" dirty="0" smtClean="0">
                <a:latin typeface="Courier"/>
                <a:cs typeface="Courier"/>
              </a:rPr>
              <a:t>- returns bytes written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off_t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lseek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off_t</a:t>
            </a:r>
            <a:r>
              <a:rPr lang="en-US" dirty="0">
                <a:latin typeface="Courier"/>
                <a:cs typeface="Courier"/>
              </a:rPr>
              <a:t> offset,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whence)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fsync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fildes</a:t>
            </a:r>
            <a:r>
              <a:rPr lang="en-US" dirty="0" smtClean="0">
                <a:latin typeface="Courier"/>
                <a:cs typeface="Courier"/>
              </a:rPr>
              <a:t>)       </a:t>
            </a:r>
            <a:r>
              <a:rPr lang="en-US" b="1" dirty="0" smtClean="0">
                <a:latin typeface="Courier"/>
                <a:cs typeface="Courier"/>
              </a:rPr>
              <a:t>– wait for i/o to finish</a:t>
            </a:r>
          </a:p>
          <a:p>
            <a:r>
              <a:rPr lang="en-US" dirty="0">
                <a:latin typeface="Courier"/>
                <a:cs typeface="Courier"/>
              </a:rPr>
              <a:t>void sync (void</a:t>
            </a:r>
            <a:r>
              <a:rPr lang="en-US" dirty="0" smtClean="0">
                <a:latin typeface="Courier"/>
                <a:cs typeface="Courier"/>
              </a:rPr>
              <a:t>)             </a:t>
            </a:r>
            <a:r>
              <a:rPr lang="en-US" b="1" dirty="0" smtClean="0">
                <a:latin typeface="Courier"/>
                <a:cs typeface="Courier"/>
              </a:rPr>
              <a:t>– wait for ALL to finish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83368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example: </a:t>
            </a:r>
            <a:r>
              <a:rPr lang="en-US" dirty="0" err="1" smtClean="0"/>
              <a:t>lowio.c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FCBB-4683-1F4D-98E0-DC7947D40BAE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9515" y="1353635"/>
            <a:ext cx="8670140" cy="3139321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fcntl.h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unistd.h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&lt;sys/</a:t>
            </a:r>
            <a:r>
              <a:rPr lang="en-US" dirty="0" err="1">
                <a:latin typeface="Courier"/>
                <a:cs typeface="Courier"/>
              </a:rPr>
              <a:t>types.h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{</a:t>
            </a:r>
          </a:p>
          <a:p>
            <a:r>
              <a:rPr lang="en-US" dirty="0">
                <a:latin typeface="Courier"/>
                <a:cs typeface="Courier"/>
              </a:rPr>
              <a:t>  char </a:t>
            </a:r>
            <a:r>
              <a:rPr lang="en-US" dirty="0" err="1">
                <a:latin typeface="Courier"/>
                <a:cs typeface="Courier"/>
              </a:rPr>
              <a:t>buf</a:t>
            </a:r>
            <a:r>
              <a:rPr lang="en-US" dirty="0">
                <a:latin typeface="Courier"/>
                <a:cs typeface="Courier"/>
              </a:rPr>
              <a:t>[1000];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err="1">
                <a:latin typeface="Courier"/>
                <a:cs typeface="Courier"/>
              </a:rPr>
              <a:t>fd</a:t>
            </a:r>
            <a:r>
              <a:rPr lang="en-US" dirty="0">
                <a:latin typeface="Courier"/>
                <a:cs typeface="Courier"/>
              </a:rPr>
              <a:t> = open("</a:t>
            </a:r>
            <a:r>
              <a:rPr lang="en-US" dirty="0" err="1">
                <a:latin typeface="Courier"/>
                <a:cs typeface="Courier"/>
              </a:rPr>
              <a:t>lowio.c</a:t>
            </a:r>
            <a:r>
              <a:rPr lang="en-US" dirty="0">
                <a:latin typeface="Courier"/>
                <a:cs typeface="Courier"/>
              </a:rPr>
              <a:t>", O_RDONLY, S_IRUSR | S_IWUSR);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rd</a:t>
            </a:r>
            <a:r>
              <a:rPr lang="en-US" dirty="0">
                <a:latin typeface="Courier"/>
                <a:cs typeface="Courier"/>
              </a:rPr>
              <a:t> = read(</a:t>
            </a:r>
            <a:r>
              <a:rPr lang="en-US" dirty="0" err="1">
                <a:latin typeface="Courier"/>
                <a:cs typeface="Courier"/>
              </a:rPr>
              <a:t>fd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buf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sizeof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buf</a:t>
            </a:r>
            <a:r>
              <a:rPr lang="en-US" dirty="0">
                <a:latin typeface="Courier"/>
                <a:cs typeface="Courier"/>
              </a:rPr>
              <a:t>));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   err = close(</a:t>
            </a:r>
            <a:r>
              <a:rPr lang="en-US" dirty="0" err="1">
                <a:latin typeface="Courier"/>
                <a:cs typeface="Courier"/>
              </a:rPr>
              <a:t>fd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wr</a:t>
            </a:r>
            <a:r>
              <a:rPr lang="en-US" dirty="0">
                <a:latin typeface="Courier"/>
                <a:cs typeface="Courier"/>
              </a:rPr>
              <a:t> = write(STDOUT_FILENO, </a:t>
            </a:r>
            <a:r>
              <a:rPr lang="en-US" dirty="0" err="1">
                <a:latin typeface="Courier"/>
                <a:cs typeface="Courier"/>
              </a:rPr>
              <a:t>buf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rd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25094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lots more 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TTYs versus files</a:t>
            </a:r>
          </a:p>
          <a:p>
            <a:r>
              <a:rPr lang="en-US" dirty="0" smtClean="0"/>
              <a:t>Memory mapped files</a:t>
            </a:r>
          </a:p>
          <a:p>
            <a:r>
              <a:rPr lang="en-US" dirty="0" smtClean="0"/>
              <a:t>File Locking</a:t>
            </a:r>
          </a:p>
          <a:p>
            <a:r>
              <a:rPr lang="en-US" dirty="0" smtClean="0"/>
              <a:t>Asynchronous I/O</a:t>
            </a:r>
          </a:p>
          <a:p>
            <a:r>
              <a:rPr lang="en-US" dirty="0" smtClean="0"/>
              <a:t>Generic I/O Control Operations</a:t>
            </a:r>
            <a:endParaRPr lang="en-US" dirty="0"/>
          </a:p>
          <a:p>
            <a:r>
              <a:rPr lang="en-US" dirty="0"/>
              <a:t>Duplicating </a:t>
            </a:r>
            <a:r>
              <a:rPr lang="en-US" dirty="0" smtClean="0"/>
              <a:t>descriptors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D565-08D7-E841-8540-C2936A4C2CE8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63815" y="5022009"/>
            <a:ext cx="661140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dup2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old,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new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dup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old)</a:t>
            </a:r>
          </a:p>
        </p:txBody>
      </p:sp>
    </p:spTree>
    <p:extLst>
      <p:ext uri="{BB962C8B-B14F-4D97-AF65-F5344CB8AC3E}">
        <p14:creationId xmlns:p14="http://schemas.microsoft.com/office/powerpoint/2010/main" val="706378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below the surface ??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012E2-0006-3A49-AB53-B69456ABED8E}" type="datetime1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82398" y="2089338"/>
            <a:ext cx="149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Level I/O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89820" y="2089337"/>
            <a:ext cx="1685048" cy="4362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03870" y="2476216"/>
            <a:ext cx="145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Level I/O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444128" y="2553776"/>
            <a:ext cx="1376433" cy="2617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00863" y="2822516"/>
            <a:ext cx="66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Syscall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97896" y="2822516"/>
            <a:ext cx="668897" cy="3693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11791" y="3305468"/>
            <a:ext cx="124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91117" y="3198823"/>
            <a:ext cx="1282454" cy="620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02176" y="3819303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I/O 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89820" y="3845668"/>
            <a:ext cx="1685048" cy="3203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3904513" y="4381483"/>
            <a:ext cx="1076305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56913" y="420271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04835" y="438148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381514" y="4560248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62413" y="4560248"/>
            <a:ext cx="182593" cy="1950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9" idx="3"/>
            <a:endCxn id="30" idx="2"/>
          </p:cNvCxnSpPr>
          <p:nvPr/>
        </p:nvCxnSpPr>
        <p:spPr>
          <a:xfrm>
            <a:off x="4624123" y="4657791"/>
            <a:ext cx="13829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05982" y="4365163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3712618" y="418639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24200" y="1587767"/>
            <a:ext cx="211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 / 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25420" y="1904671"/>
            <a:ext cx="9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streams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25420" y="2369110"/>
            <a:ext cx="96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handles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25420" y="2778698"/>
            <a:ext cx="104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registers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25420" y="3314959"/>
            <a:ext cx="127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descriptors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25420" y="3846938"/>
            <a:ext cx="312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Commands and Data Transfers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63934" y="4386001"/>
            <a:ext cx="302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Disks, Flash, Controllers, DMA</a:t>
            </a:r>
            <a:endParaRPr lang="en-US" i="1" dirty="0">
              <a:solidFill>
                <a:srgbClr val="3366FF"/>
              </a:solidFill>
            </a:endParaRPr>
          </a:p>
        </p:txBody>
      </p:sp>
      <p:pic>
        <p:nvPicPr>
          <p:cNvPr id="42" name="Picture 4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412" y="4892926"/>
            <a:ext cx="903312" cy="736435"/>
          </a:xfrm>
          <a:prstGeom prst="rect">
            <a:avLst/>
          </a:prstGeom>
        </p:spPr>
      </p:pic>
      <p:pic>
        <p:nvPicPr>
          <p:cNvPr id="43" name="Picture 4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876" y="4892926"/>
            <a:ext cx="1757619" cy="1206336"/>
          </a:xfrm>
          <a:prstGeom prst="rect">
            <a:avLst/>
          </a:prstGeom>
        </p:spPr>
      </p:pic>
      <p:pic>
        <p:nvPicPr>
          <p:cNvPr id="44" name="Picture 4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22" y="5265458"/>
            <a:ext cx="942084" cy="727806"/>
          </a:xfrm>
          <a:prstGeom prst="rect">
            <a:avLst/>
          </a:prstGeom>
        </p:spPr>
      </p:pic>
      <p:pic>
        <p:nvPicPr>
          <p:cNvPr id="45" name="Picture 4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28" y="5559766"/>
            <a:ext cx="1388686" cy="672780"/>
          </a:xfrm>
          <a:prstGeom prst="rect">
            <a:avLst/>
          </a:prstGeom>
        </p:spPr>
      </p:pic>
      <p:pic>
        <p:nvPicPr>
          <p:cNvPr id="46" name="Picture 45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299" y="5106435"/>
            <a:ext cx="886829" cy="886829"/>
          </a:xfrm>
          <a:prstGeom prst="rect">
            <a:avLst/>
          </a:prstGeom>
        </p:spPr>
      </p:pic>
      <p:pic>
        <p:nvPicPr>
          <p:cNvPr id="47" name="Picture 46" descr="imgres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00" y="5106117"/>
            <a:ext cx="1265440" cy="90729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2227920" y="2932353"/>
            <a:ext cx="1061900" cy="54450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5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162-fa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cs162-fa14.potx</Template>
  <TotalTime>2199</TotalTime>
  <Words>2310</Words>
  <Application>Microsoft Macintosh PowerPoint</Application>
  <PresentationFormat>On-screen Show (4:3)</PresentationFormat>
  <Paragraphs>427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cs162-fa14</vt:lpstr>
      <vt:lpstr> Introduction to File Systems - beneath the surface</vt:lpstr>
      <vt:lpstr>What’s below the surface ??</vt:lpstr>
      <vt:lpstr>File Intro recall exercise</vt:lpstr>
      <vt:lpstr>C Low level I/O</vt:lpstr>
      <vt:lpstr>C Low Level: standard descriptors</vt:lpstr>
      <vt:lpstr>C Low Level Operations</vt:lpstr>
      <vt:lpstr>A little example: lowio.c</vt:lpstr>
      <vt:lpstr>And lots more !</vt:lpstr>
      <vt:lpstr>What’s below the surface ??</vt:lpstr>
      <vt:lpstr>SYSCALL</vt:lpstr>
      <vt:lpstr>What’s below the surface ??</vt:lpstr>
      <vt:lpstr>Another: lowio-std.c</vt:lpstr>
      <vt:lpstr>Internal OS File Descriptor</vt:lpstr>
      <vt:lpstr>File System: from syscall to driver</vt:lpstr>
      <vt:lpstr>Low Level Driver</vt:lpstr>
      <vt:lpstr>So what happens when you fgetc?</vt:lpstr>
      <vt:lpstr>Breather</vt:lpstr>
      <vt:lpstr>Question</vt:lpstr>
      <vt:lpstr>pid.c</vt:lpstr>
      <vt:lpstr>Can a process create a process ?</vt:lpstr>
      <vt:lpstr>fork1.c</vt:lpstr>
      <vt:lpstr>UNIX Process Management</vt:lpstr>
      <vt:lpstr>fork2.c</vt:lpstr>
      <vt:lpstr>UNIX Process Management</vt:lpstr>
      <vt:lpstr>Shell</vt:lpstr>
      <vt:lpstr>Signals – infloop.c</vt:lpstr>
      <vt:lpstr>Process races: fork.c</vt:lpstr>
      <vt:lpstr>BIG OS Concepts so far</vt:lpstr>
      <vt:lpstr>Code for this lecture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Culler</dc:creator>
  <cp:lastModifiedBy>David Culler</cp:lastModifiedBy>
  <cp:revision>78</cp:revision>
  <dcterms:created xsi:type="dcterms:W3CDTF">2014-09-03T19:24:22Z</dcterms:created>
  <dcterms:modified xsi:type="dcterms:W3CDTF">2014-09-10T23:03:34Z</dcterms:modified>
</cp:coreProperties>
</file>