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5" r:id="rId3"/>
    <p:sldId id="257" r:id="rId4"/>
    <p:sldId id="260" r:id="rId5"/>
    <p:sldId id="262" r:id="rId6"/>
    <p:sldId id="263" r:id="rId7"/>
    <p:sldId id="266" r:id="rId8"/>
    <p:sldId id="264" r:id="rId9"/>
    <p:sldId id="265" r:id="rId10"/>
    <p:sldId id="258" r:id="rId11"/>
    <p:sldId id="267" r:id="rId12"/>
    <p:sldId id="268" r:id="rId13"/>
    <p:sldId id="269" r:id="rId14"/>
    <p:sldId id="270" r:id="rId15"/>
    <p:sldId id="272" r:id="rId16"/>
    <p:sldId id="287" r:id="rId17"/>
    <p:sldId id="276" r:id="rId18"/>
    <p:sldId id="278" r:id="rId19"/>
    <p:sldId id="271" r:id="rId20"/>
    <p:sldId id="277" r:id="rId21"/>
    <p:sldId id="279" r:id="rId22"/>
    <p:sldId id="273" r:id="rId23"/>
    <p:sldId id="274" r:id="rId24"/>
    <p:sldId id="275" r:id="rId25"/>
    <p:sldId id="286" r:id="rId26"/>
    <p:sldId id="280" r:id="rId27"/>
    <p:sldId id="283" r:id="rId28"/>
    <p:sldId id="281" r:id="rId29"/>
    <p:sldId id="282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2372-3169-3E47-91B9-B9FD4415589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ana.org/assignments/service-names-port-numbers/service-names-port-numbers.xhtml" TargetMode="External"/><Relationship Id="rId3" Type="http://schemas.openxmlformats.org/officeDocument/2006/relationships/hyperlink" Target="https://www.iana.org/assignments/service-names-port-numbers/service-names-port-numbers.tx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749" y="1259567"/>
            <a:ext cx="8397875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view of networking –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Sockets API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(an exercise in planning for the future)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5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Sept. 10,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</a:t>
            </a:r>
            <a:r>
              <a:rPr lang="en-US" dirty="0"/>
              <a:t>OSC 2.7, 3.6</a:t>
            </a:r>
            <a:endParaRPr lang="en-US" dirty="0" smtClean="0"/>
          </a:p>
          <a:p>
            <a:r>
              <a:rPr lang="en-US" dirty="0" smtClean="0"/>
              <a:t>HW: 1 is out, due 9/</a:t>
            </a:r>
            <a:r>
              <a:rPr lang="en-US" dirty="0" smtClean="0"/>
              <a:t>15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 smtClean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417" y="5512148"/>
            <a:ext cx="398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Adjustment on Culler Office Hours:</a:t>
            </a:r>
          </a:p>
          <a:p>
            <a:r>
              <a:rPr lang="en-US" dirty="0"/>
              <a:t> </a:t>
            </a:r>
            <a:r>
              <a:rPr lang="en-US" dirty="0" smtClean="0"/>
              <a:t>- Tue 9-10, Wed 2-3, </a:t>
            </a:r>
            <a:r>
              <a:rPr lang="en-US" dirty="0" err="1" smtClean="0"/>
              <a:t>Th</a:t>
            </a:r>
            <a:r>
              <a:rPr lang="en-US" dirty="0" smtClean="0"/>
              <a:t> 1-2  in 449 Soda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client-server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4320" y="914400"/>
            <a:ext cx="7017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client(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[MAXIN]; char </a:t>
            </a:r>
            <a:r>
              <a:rPr lang="en-US" sz="1600" dirty="0" err="1">
                <a:latin typeface="Courier"/>
                <a:cs typeface="Courier"/>
              </a:rPr>
              <a:t>rcvbuf</a:t>
            </a:r>
            <a:r>
              <a:rPr lang="en-US" sz="1600" dirty="0">
                <a:latin typeface="Courier"/>
                <a:cs typeface="Courier"/>
              </a:rPr>
              <a:t>[MAXOUT]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/* prompt */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 &gt; </a:t>
            </a:r>
            <a:r>
              <a:rPr lang="en-US" sz="1600" dirty="0" smtClean="0">
                <a:latin typeface="Courier"/>
                <a:cs typeface="Courier"/>
              </a:rPr>
              <a:t>0)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  write(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sndbuf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)); /* send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(rcvbuf,0,MAXOUT);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clear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n=read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MAXOUT</a:t>
            </a:r>
            <a:r>
              <a:rPr lang="en-US" sz="1600" dirty="0">
                <a:latin typeface="Courier"/>
                <a:cs typeface="Courier"/>
              </a:rPr>
              <a:t>-1);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receive */</a:t>
            </a:r>
          </a:p>
          <a:p>
            <a:r>
              <a:rPr lang="en-US" sz="1600" dirty="0">
                <a:latin typeface="Courier"/>
                <a:cs typeface="Courier"/>
              </a:rPr>
              <a:t>    write(STDOUT_FILENO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n</a:t>
            </a:r>
            <a:r>
              <a:rPr lang="en-US" sz="1600" dirty="0">
                <a:latin typeface="Courier"/>
                <a:cs typeface="Courier"/>
              </a:rPr>
              <a:t>);	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echo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prompt */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505680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server(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[MAXREQ];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while (1) {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(reqbuf,0, MAXREQ);</a:t>
            </a:r>
          </a:p>
          <a:p>
            <a:r>
              <a:rPr lang="en-US" sz="1600" dirty="0">
                <a:latin typeface="Courier"/>
                <a:cs typeface="Courier"/>
              </a:rPr>
              <a:t>    n = read(consockfd,reqbuf,MAXREQ-1); /* </a:t>
            </a:r>
            <a:r>
              <a:rPr lang="en-US" sz="1600" dirty="0" err="1" smtClean="0">
                <a:latin typeface="Courier"/>
                <a:cs typeface="Courier"/>
              </a:rPr>
              <a:t>Recv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*/</a:t>
            </a:r>
          </a:p>
          <a:p>
            <a:r>
              <a:rPr lang="en-US" sz="1600" dirty="0">
                <a:latin typeface="Courier"/>
                <a:cs typeface="Courier"/>
              </a:rPr>
              <a:t>    if (n &lt;= 0) return;</a:t>
            </a:r>
          </a:p>
          <a:p>
            <a:r>
              <a:rPr lang="en-US" sz="1600" dirty="0">
                <a:latin typeface="Courier"/>
                <a:cs typeface="Courier"/>
              </a:rPr>
              <a:t>    n = write(STDOUT_FILENO,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n </a:t>
            </a:r>
            <a:r>
              <a:rPr lang="en-US" sz="1600" dirty="0">
                <a:latin typeface="Courier"/>
                <a:cs typeface="Courier"/>
              </a:rPr>
              <a:t>= write(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/* </a:t>
            </a:r>
            <a:r>
              <a:rPr lang="en-US" sz="1600" dirty="0" smtClean="0">
                <a:latin typeface="Courier"/>
                <a:cs typeface="Courier"/>
              </a:rPr>
              <a:t>echo*</a:t>
            </a:r>
            <a:r>
              <a:rPr lang="en-US" sz="1600" dirty="0">
                <a:latin typeface="Courier"/>
                <a:cs typeface="Courier"/>
              </a:rPr>
              <a:t>/</a:t>
            </a:r>
          </a:p>
          <a:p>
            <a:r>
              <a:rPr lang="en-US" sz="1600" dirty="0" smtClean="0">
                <a:latin typeface="Courier"/>
                <a:cs typeface="Courier"/>
              </a:rPr>
              <a:t>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395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for input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getreq</a:t>
            </a:r>
            <a:r>
              <a:rPr lang="en-US" dirty="0">
                <a:latin typeface="Courier"/>
                <a:cs typeface="Courier"/>
              </a:rPr>
              <a:t>(char *</a:t>
            </a:r>
            <a:r>
              <a:rPr lang="en-US" dirty="0" err="1">
                <a:latin typeface="Courier"/>
                <a:cs typeface="Courier"/>
              </a:rPr>
              <a:t>inbuf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 /* Get request char stream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("REQ: ");              /* prompt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(inbuf,0,len);          /* clear for good measure */</a:t>
            </a:r>
          </a:p>
          <a:p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inbuf,len,stdin</a:t>
            </a:r>
            <a:r>
              <a:rPr lang="en-US" dirty="0">
                <a:latin typeface="Courier"/>
                <a:cs typeface="Courier"/>
              </a:rPr>
              <a:t>); /* read up to a EOL */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584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r>
              <a:rPr lang="en-US" dirty="0" smtClean="0"/>
              <a:t>Creation and connection is more complex</a:t>
            </a:r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1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056" y="957802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27" y="1061338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098249" cy="2214072"/>
            <a:chOff x="738923" y="1855045"/>
            <a:chExt cx="3098249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07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Client Socket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09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Connect it to server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141845"/>
            <a:ext cx="3208748" cy="1920774"/>
            <a:chOff x="5816394" y="1141845"/>
            <a:chExt cx="3208748" cy="1920774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Server Socket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8156" y="15111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871579"/>
              <a:ext cx="3193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Bind it to an Address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22896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589362"/>
              <a:ext cx="218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Listen for Connection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65756" y="2449843"/>
              <a:ext cx="492595" cy="612776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4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590747" y="2954752"/>
            <a:ext cx="2693875" cy="1519232"/>
            <a:chOff x="5590747" y="2954752"/>
            <a:chExt cx="2693875" cy="151923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547748" y="2954752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31695" y="3315154"/>
              <a:ext cx="1925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Accept connection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6080497" y="3684486"/>
              <a:ext cx="467251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0747" y="4104652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request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31506" y="3699785"/>
              <a:ext cx="195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Connection Socket</a:t>
              </a:r>
              <a:endParaRPr lang="en-US" i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46497" y="4040859"/>
            <a:ext cx="4108701" cy="369332"/>
            <a:chOff x="1246497" y="4040859"/>
            <a:chExt cx="4108701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rite request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795432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795432" y="4497349"/>
            <a:ext cx="4377824" cy="369332"/>
            <a:chOff x="2795432" y="4497349"/>
            <a:chExt cx="4377824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582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response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2795432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6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1076627"/>
            <a:ext cx="10297281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*hostname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sockaddr_in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hostent</a:t>
            </a:r>
            <a:r>
              <a:rPr lang="en-US" dirty="0">
                <a:latin typeface="Courier"/>
                <a:cs typeface="Courier"/>
              </a:rPr>
              <a:t> *server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server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buildServerAddr</a:t>
            </a:r>
            <a:r>
              <a:rPr lang="en-US" dirty="0">
                <a:latin typeface="Courier"/>
                <a:cs typeface="Courier"/>
              </a:rPr>
              <a:t>(&amp;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, hostname,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Create a TCP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dirty="0">
                <a:latin typeface="Courier"/>
                <a:cs typeface="Courier"/>
              </a:rPr>
              <a:t>(AF_INET, SOCK_STREAM, 0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Connect to server on port */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connect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("Connected to %s:%d\</a:t>
            </a:r>
            <a:r>
              <a:rPr lang="en-US" dirty="0" err="1">
                <a:latin typeface="Courier"/>
                <a:cs typeface="Courier"/>
              </a:rPr>
              <a:t>n",server</a:t>
            </a:r>
            <a:r>
              <a:rPr lang="en-US" dirty="0">
                <a:latin typeface="Courier"/>
                <a:cs typeface="Courier"/>
              </a:rPr>
              <a:t>-&gt;</a:t>
            </a:r>
            <a:r>
              <a:rPr lang="en-US" dirty="0" err="1">
                <a:latin typeface="Courier"/>
                <a:cs typeface="Courier"/>
              </a:rPr>
              <a:t>h_name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Carry out Client</a:t>
            </a:r>
            <a:r>
              <a:rPr lang="en-US" dirty="0" smtClean="0">
                <a:latin typeface="Courier"/>
                <a:cs typeface="Courier"/>
              </a:rPr>
              <a:t>-Server </a:t>
            </a:r>
            <a:r>
              <a:rPr lang="en-US" dirty="0">
                <a:latin typeface="Courier"/>
                <a:cs typeface="Courier"/>
              </a:rPr>
              <a:t>protocol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i="1" dirty="0" smtClean="0">
                <a:latin typeface="Courier"/>
                <a:cs typeface="Courier"/>
              </a:rPr>
              <a:t>client</a:t>
            </a:r>
            <a:r>
              <a:rPr lang="en-US" i="1" dirty="0">
                <a:latin typeface="Courier"/>
                <a:cs typeface="Courier"/>
              </a:rPr>
              <a:t>(</a:t>
            </a:r>
            <a:r>
              <a:rPr lang="en-US" i="1" dirty="0" err="1">
                <a:latin typeface="Courier"/>
                <a:cs typeface="Courier"/>
              </a:rPr>
              <a:t>sockfd</a:t>
            </a:r>
            <a:r>
              <a:rPr lang="en-US" i="1" dirty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Clean up on termination */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2044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06194"/>
            <a:ext cx="9868864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Create Socket to receive requests*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lstnsockfd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dirty="0">
                <a:latin typeface="Courier"/>
                <a:cs typeface="Courier"/>
              </a:rPr>
              <a:t>(AF_INET, SOCK_STREAM, 0);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Bind socket to port */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bind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)&amp;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err="1" smtClean="0">
                <a:latin typeface="Courier"/>
                <a:cs typeface="Courier"/>
              </a:rPr>
              <a:t>,sizeof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))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(1)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/* Listen for incoming connections *</a:t>
            </a:r>
            <a:r>
              <a:rPr lang="en-US" dirty="0" smtClean="0">
                <a:latin typeface="Courier"/>
                <a:cs typeface="Courier"/>
              </a:rPr>
              <a:t>/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listen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MAXQUEUE); 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Accept incoming connection, obtaining a new socket for it */</a:t>
            </a: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consockfd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accept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cli_addr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      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&amp;</a:t>
            </a:r>
            <a:r>
              <a:rPr lang="en-US" dirty="0" err="1">
                <a:latin typeface="Courier"/>
                <a:cs typeface="Courier"/>
              </a:rPr>
              <a:t>clilen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i="1" dirty="0" smtClean="0">
                <a:latin typeface="Courier"/>
                <a:cs typeface="Courier"/>
              </a:rPr>
              <a:t>server</a:t>
            </a:r>
            <a:r>
              <a:rPr lang="en-US" i="1" dirty="0">
                <a:latin typeface="Courier"/>
                <a:cs typeface="Courier"/>
              </a:rPr>
              <a:t>(</a:t>
            </a:r>
            <a:r>
              <a:rPr lang="en-US" i="1" dirty="0" err="1">
                <a:latin typeface="Courier"/>
                <a:cs typeface="Courier"/>
              </a:rPr>
              <a:t>consockfd</a:t>
            </a:r>
            <a:r>
              <a:rPr lang="en-US" i="1" dirty="0">
                <a:latin typeface="Courier"/>
                <a:cs typeface="Courier"/>
              </a:rPr>
              <a:t>)</a:t>
            </a:r>
            <a:r>
              <a:rPr lang="en-US" i="1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3007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4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server protect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the handling of each connection </a:t>
            </a:r>
          </a:p>
          <a:p>
            <a:r>
              <a:rPr lang="en-US" dirty="0" smtClean="0"/>
              <a:t>By forking it off as another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51944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056" y="957802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27" y="1061338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14184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5111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871579"/>
            <a:ext cx="319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2896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88162" y="624727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543915" y="435894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22054" y="3996175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3483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for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4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13293"/>
            <a:ext cx="986634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(1) {</a:t>
            </a:r>
          </a:p>
          <a:p>
            <a:r>
              <a:rPr lang="en-US" dirty="0">
                <a:latin typeface="Courier"/>
                <a:cs typeface="Courier"/>
              </a:rPr>
              <a:t>    listen(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MAXQUEUE);    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 = accept(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cli_addr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				 </a:t>
            </a:r>
            <a:r>
              <a:rPr lang="en-US" dirty="0">
                <a:latin typeface="Courier"/>
                <a:cs typeface="Courier"/>
              </a:rPr>
              <a:t>&amp;</a:t>
            </a:r>
            <a:r>
              <a:rPr lang="en-US" dirty="0" err="1">
                <a:latin typeface="Courier"/>
                <a:cs typeface="Courier"/>
              </a:rPr>
              <a:t>clilen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 fork();              /* </a:t>
            </a:r>
            <a:r>
              <a:rPr lang="en-US" dirty="0" smtClean="0">
                <a:latin typeface="Courier"/>
                <a:cs typeface="Courier"/>
              </a:rPr>
              <a:t>new </a:t>
            </a:r>
            <a:r>
              <a:rPr lang="en-US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parent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tcpid</a:t>
            </a:r>
            <a:r>
              <a:rPr lang="en-US" dirty="0">
                <a:latin typeface="Courier"/>
                <a:cs typeface="Courier"/>
              </a:rPr>
              <a:t> = wait(&amp;</a:t>
            </a:r>
            <a:r>
              <a:rPr lang="en-US" dirty="0" err="1">
                <a:latin typeface="Courier"/>
                <a:cs typeface="Courier"/>
              </a:rPr>
              <a:t>cstatus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}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child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);        /* let go of listen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i="1" dirty="0">
                <a:latin typeface="Courier"/>
                <a:cs typeface="Courier"/>
              </a:rPr>
              <a:t>server(</a:t>
            </a:r>
            <a:r>
              <a:rPr lang="en-US" i="1" dirty="0" err="1">
                <a:latin typeface="Courier"/>
                <a:cs typeface="Courier"/>
              </a:rPr>
              <a:t>consockfd</a:t>
            </a:r>
            <a:r>
              <a:rPr lang="en-US" i="1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12132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Network Programming.  The Sockets Networking API, Stevens (et al), </a:t>
            </a:r>
            <a:r>
              <a:rPr lang="en-US" dirty="0" err="1" smtClean="0"/>
              <a:t>Ch</a:t>
            </a:r>
            <a:r>
              <a:rPr lang="en-US" dirty="0" smtClean="0"/>
              <a:t> 3-5 “Elementary Sockets”</a:t>
            </a:r>
          </a:p>
          <a:p>
            <a:r>
              <a:rPr lang="en-US" dirty="0" smtClean="0"/>
              <a:t>Lots of on-line tutorials</a:t>
            </a:r>
          </a:p>
          <a:p>
            <a:r>
              <a:rPr lang="en-US" dirty="0" smtClean="0"/>
              <a:t>This lecture and the code</a:t>
            </a:r>
          </a:p>
          <a:p>
            <a:r>
              <a:rPr lang="en-US" sz="2000" dirty="0"/>
              <a:t>http://cs162.eecs.berkeley.edu/static/lectures/code05/</a:t>
            </a:r>
            <a:r>
              <a:rPr lang="en-US" sz="2000" dirty="0" err="1"/>
              <a:t>eclient.c</a:t>
            </a:r>
            <a:endParaRPr lang="en-US" sz="2000" dirty="0"/>
          </a:p>
          <a:p>
            <a:r>
              <a:rPr lang="en-US" sz="2000" dirty="0"/>
              <a:t>http://cs162.eecs.berkeley.edu/static/lectures/code05/</a:t>
            </a:r>
            <a:r>
              <a:rPr lang="en-US" sz="2000" dirty="0" err="1"/>
              <a:t>eserver.c</a:t>
            </a:r>
            <a:endParaRPr lang="en-US" sz="2000" dirty="0"/>
          </a:p>
          <a:p>
            <a:r>
              <a:rPr lang="en-US" sz="2000" dirty="0"/>
              <a:t>http://cs162.eecs.berkeley.edu/static/lectures/code05/</a:t>
            </a:r>
            <a:r>
              <a:rPr lang="en-US" sz="2000" dirty="0" err="1"/>
              <a:t>feserver.c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will queue requests</a:t>
            </a:r>
          </a:p>
          <a:p>
            <a:r>
              <a:rPr lang="en-US" dirty="0"/>
              <a:t>B</a:t>
            </a:r>
            <a:r>
              <a:rPr lang="en-US" dirty="0" smtClean="0"/>
              <a:t>uffering present elsewhere</a:t>
            </a:r>
          </a:p>
          <a:p>
            <a:r>
              <a:rPr lang="en-US" dirty="0" smtClean="0"/>
              <a:t>But server waits for each connection to terminate before initiating the next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51944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056" y="957802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27" y="1061338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14184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5111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871579"/>
            <a:ext cx="319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2896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53765" y="591362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543915" y="435894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264051"/>
            <a:ext cx="1976342" cy="2707670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22054" y="3996175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9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13293"/>
            <a:ext cx="986634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(1) {</a:t>
            </a:r>
          </a:p>
          <a:p>
            <a:r>
              <a:rPr lang="en-US" dirty="0">
                <a:latin typeface="Courier"/>
                <a:cs typeface="Courier"/>
              </a:rPr>
              <a:t>    listen(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MAXQUEUE);    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 = accept(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cli_addr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				 </a:t>
            </a:r>
            <a:r>
              <a:rPr lang="en-US" dirty="0">
                <a:latin typeface="Courier"/>
                <a:cs typeface="Courier"/>
              </a:rPr>
              <a:t>&amp;</a:t>
            </a:r>
            <a:r>
              <a:rPr lang="en-US" dirty="0" err="1">
                <a:latin typeface="Courier"/>
                <a:cs typeface="Courier"/>
              </a:rPr>
              <a:t>clilen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 fork();              /* </a:t>
            </a:r>
            <a:r>
              <a:rPr lang="en-US" dirty="0" smtClean="0">
                <a:latin typeface="Courier"/>
                <a:cs typeface="Courier"/>
              </a:rPr>
              <a:t>new </a:t>
            </a:r>
            <a:r>
              <a:rPr lang="en-US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parent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//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tcpid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= wait(&amp;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cstatus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}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child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);        /* let go of listen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i="1" dirty="0">
                <a:latin typeface="Courier"/>
                <a:cs typeface="Courier"/>
              </a:rPr>
              <a:t>server(</a:t>
            </a:r>
            <a:r>
              <a:rPr lang="en-US" i="1" dirty="0" err="1">
                <a:latin typeface="Courier"/>
                <a:cs typeface="Courier"/>
              </a:rPr>
              <a:t>consockfd</a:t>
            </a:r>
            <a:r>
              <a:rPr lang="en-US" i="1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2040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Address -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5" y="4023768"/>
            <a:ext cx="8229600" cy="22031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Simple form </a:t>
            </a:r>
          </a:p>
          <a:p>
            <a:r>
              <a:rPr lang="en-US" dirty="0" smtClean="0"/>
              <a:t>Internet Protocol</a:t>
            </a:r>
            <a:endParaRPr lang="en-US" dirty="0"/>
          </a:p>
          <a:p>
            <a:r>
              <a:rPr lang="en-US" dirty="0" smtClean="0"/>
              <a:t>accepting any connections on the specified port</a:t>
            </a:r>
          </a:p>
          <a:p>
            <a:r>
              <a:rPr lang="en-US" dirty="0" smtClean="0"/>
              <a:t>In “network byte ordering”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7515" y="1518230"/>
            <a:ext cx="8216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((char *) &amp;serv_addr,0,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));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serv_addr.sin_family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= AF_INET;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serv_addr.sin_addr.s_addr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INADDR_ANY;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serv_addr.sin_port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htons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0215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address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1076627"/>
            <a:ext cx="9287442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hostent</a:t>
            </a:r>
            <a:r>
              <a:rPr lang="en-US" dirty="0">
                <a:latin typeface="Courier New"/>
                <a:cs typeface="Courier New"/>
              </a:rPr>
              <a:t> *</a:t>
            </a:r>
            <a:r>
              <a:rPr lang="en-US" dirty="0" err="1">
                <a:latin typeface="Courier New"/>
                <a:cs typeface="Courier New"/>
              </a:rPr>
              <a:t>buildServerAddr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sockaddr_in</a:t>
            </a:r>
            <a:r>
              <a:rPr lang="en-US" dirty="0">
                <a:latin typeface="Courier New"/>
                <a:cs typeface="Courier New"/>
              </a:rPr>
              <a:t> *</a:t>
            </a:r>
            <a:r>
              <a:rPr lang="en-US" dirty="0" err="1">
                <a:latin typeface="Courier New"/>
                <a:cs typeface="Courier New"/>
              </a:rPr>
              <a:t>serv_addr</a:t>
            </a:r>
            <a:r>
              <a:rPr lang="en-US" dirty="0">
                <a:latin typeface="Courier New"/>
                <a:cs typeface="Courier New"/>
              </a:rPr>
              <a:t>,</a:t>
            </a:r>
          </a:p>
          <a:p>
            <a:r>
              <a:rPr lang="en-US" dirty="0">
                <a:latin typeface="Courier New"/>
                <a:cs typeface="Courier New"/>
              </a:rPr>
              <a:t>                                char *hostname,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portno</a:t>
            </a:r>
            <a:r>
              <a:rPr lang="en-US" dirty="0">
                <a:latin typeface="Courier New"/>
                <a:cs typeface="Courier New"/>
              </a:rPr>
              <a:t>) {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hostent</a:t>
            </a:r>
            <a:r>
              <a:rPr lang="en-US" dirty="0">
                <a:latin typeface="Courier New"/>
                <a:cs typeface="Courier New"/>
              </a:rPr>
              <a:t> *server;</a:t>
            </a:r>
          </a:p>
          <a:p>
            <a:r>
              <a:rPr lang="en-US" dirty="0">
                <a:latin typeface="Courier New"/>
                <a:cs typeface="Courier New"/>
              </a:rPr>
              <a:t>  /* Get host entry associated with a hostname or IP address */</a:t>
            </a:r>
          </a:p>
          <a:p>
            <a:r>
              <a:rPr lang="en-US" dirty="0">
                <a:latin typeface="Courier New"/>
                <a:cs typeface="Courier New"/>
              </a:rPr>
              <a:t>  server =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gethostbyname</a:t>
            </a:r>
            <a:r>
              <a:rPr lang="en-US" dirty="0">
                <a:latin typeface="Courier New"/>
                <a:cs typeface="Courier New"/>
              </a:rPr>
              <a:t>(hostname);</a:t>
            </a:r>
          </a:p>
          <a:p>
            <a:r>
              <a:rPr lang="en-US" dirty="0">
                <a:latin typeface="Courier New"/>
                <a:cs typeface="Courier New"/>
              </a:rPr>
              <a:t>  if (server == NULL) {</a:t>
            </a:r>
          </a:p>
          <a:p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err="1">
                <a:latin typeface="Courier New"/>
                <a:cs typeface="Courier New"/>
              </a:rPr>
              <a:t>fprintf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stderr</a:t>
            </a:r>
            <a:r>
              <a:rPr lang="en-US" dirty="0">
                <a:latin typeface="Courier New"/>
                <a:cs typeface="Courier New"/>
              </a:rPr>
              <a:t>,"ERROR, no such host\n");</a:t>
            </a:r>
          </a:p>
          <a:p>
            <a:r>
              <a:rPr lang="en-US" dirty="0">
                <a:latin typeface="Courier New"/>
                <a:cs typeface="Courier New"/>
              </a:rPr>
              <a:t>    exit(1);</a:t>
            </a:r>
          </a:p>
          <a:p>
            <a:r>
              <a:rPr lang="en-US" dirty="0">
                <a:latin typeface="Courier New"/>
                <a:cs typeface="Courier New"/>
              </a:rPr>
              <a:t>  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/* Construct an address for remote server */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memset</a:t>
            </a:r>
            <a:r>
              <a:rPr lang="en-US" dirty="0">
                <a:latin typeface="Courier New"/>
                <a:cs typeface="Courier New"/>
              </a:rPr>
              <a:t>((char *) </a:t>
            </a:r>
            <a:r>
              <a:rPr lang="en-US" dirty="0" err="1">
                <a:latin typeface="Courier New"/>
                <a:cs typeface="Courier New"/>
              </a:rPr>
              <a:t>serv_addr</a:t>
            </a:r>
            <a:r>
              <a:rPr lang="en-US" dirty="0">
                <a:latin typeface="Courier New"/>
                <a:cs typeface="Courier New"/>
              </a:rPr>
              <a:t>, 0,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sockaddr_in</a:t>
            </a:r>
            <a:r>
              <a:rPr lang="en-US" dirty="0">
                <a:latin typeface="Courier New"/>
                <a:cs typeface="Courier New"/>
              </a:rPr>
              <a:t>));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serv_addr</a:t>
            </a:r>
            <a:r>
              <a:rPr lang="en-US" dirty="0">
                <a:latin typeface="Courier New"/>
                <a:cs typeface="Courier New"/>
              </a:rPr>
              <a:t>-&gt;</a:t>
            </a:r>
            <a:r>
              <a:rPr lang="en-US" dirty="0" err="1">
                <a:latin typeface="Courier New"/>
                <a:cs typeface="Courier New"/>
              </a:rPr>
              <a:t>sin_family</a:t>
            </a:r>
            <a:r>
              <a:rPr lang="en-US" dirty="0">
                <a:latin typeface="Courier New"/>
                <a:cs typeface="Courier New"/>
              </a:rPr>
              <a:t> = AF_INET;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bcopy</a:t>
            </a:r>
            <a:r>
              <a:rPr lang="en-US" dirty="0">
                <a:latin typeface="Courier New"/>
                <a:cs typeface="Courier New"/>
              </a:rPr>
              <a:t>((char *)</a:t>
            </a:r>
            <a:r>
              <a:rPr lang="en-US" b="1" dirty="0">
                <a:latin typeface="Courier New"/>
                <a:cs typeface="Courier New"/>
              </a:rPr>
              <a:t>server-&gt;</a:t>
            </a:r>
            <a:r>
              <a:rPr lang="en-US" b="1" dirty="0" err="1">
                <a:latin typeface="Courier New"/>
                <a:cs typeface="Courier New"/>
              </a:rPr>
              <a:t>h_addr</a:t>
            </a:r>
            <a:r>
              <a:rPr lang="en-US" dirty="0">
                <a:latin typeface="Courier New"/>
                <a:cs typeface="Courier New"/>
              </a:rPr>
              <a:t>,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    (</a:t>
            </a:r>
            <a:r>
              <a:rPr lang="en-US" dirty="0">
                <a:latin typeface="Courier New"/>
                <a:cs typeface="Courier New"/>
              </a:rPr>
              <a:t>char *)&amp;(</a:t>
            </a:r>
            <a:r>
              <a:rPr lang="en-US" dirty="0" err="1">
                <a:latin typeface="Courier New"/>
                <a:cs typeface="Courier New"/>
              </a:rPr>
              <a:t>serv_addr</a:t>
            </a:r>
            <a:r>
              <a:rPr lang="en-US" dirty="0">
                <a:latin typeface="Courier New"/>
                <a:cs typeface="Courier New"/>
              </a:rPr>
              <a:t>-&gt;</a:t>
            </a:r>
            <a:r>
              <a:rPr lang="en-US" dirty="0" err="1">
                <a:latin typeface="Courier New"/>
                <a:cs typeface="Courier New"/>
              </a:rPr>
              <a:t>sin_addr.s_addr</a:t>
            </a:r>
            <a:r>
              <a:rPr lang="en-US" dirty="0">
                <a:latin typeface="Courier New"/>
                <a:cs typeface="Courier New"/>
              </a:rPr>
              <a:t>), </a:t>
            </a:r>
            <a:r>
              <a:rPr lang="en-US" dirty="0" smtClean="0">
                <a:latin typeface="Courier New"/>
                <a:cs typeface="Courier New"/>
              </a:rPr>
              <a:t>server</a:t>
            </a:r>
            <a:r>
              <a:rPr lang="en-US" dirty="0">
                <a:latin typeface="Courier New"/>
                <a:cs typeface="Courier New"/>
              </a:rPr>
              <a:t>-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  <a:r>
              <a:rPr lang="en-US" dirty="0" err="1" smtClean="0">
                <a:latin typeface="Courier New"/>
                <a:cs typeface="Courier New"/>
              </a:rPr>
              <a:t>h_length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serv_addr</a:t>
            </a:r>
            <a:r>
              <a:rPr lang="en-US" dirty="0">
                <a:latin typeface="Courier New"/>
                <a:cs typeface="Courier New"/>
              </a:rPr>
              <a:t>-&gt;</a:t>
            </a:r>
            <a:r>
              <a:rPr lang="en-US" dirty="0" err="1">
                <a:latin typeface="Courier New"/>
                <a:cs typeface="Courier New"/>
              </a:rPr>
              <a:t>sin_port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htons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portno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return </a:t>
            </a:r>
            <a:r>
              <a:rPr lang="en-US" dirty="0">
                <a:latin typeface="Courier New"/>
                <a:cs typeface="Courier New"/>
              </a:rPr>
              <a:t>server;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405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Hostname</a:t>
            </a:r>
          </a:p>
          <a:p>
            <a:pPr lvl="1"/>
            <a:r>
              <a:rPr lang="en-US" dirty="0" err="1" smtClean="0"/>
              <a:t>www.eecs.berkeley.edu</a:t>
            </a:r>
            <a:endParaRPr lang="en-US" dirty="0" smtClean="0"/>
          </a:p>
          <a:p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128.32.244.172  (ipv6?)</a:t>
            </a:r>
          </a:p>
          <a:p>
            <a:r>
              <a:rPr lang="en-US" dirty="0" smtClean="0"/>
              <a:t>Port Number</a:t>
            </a:r>
          </a:p>
          <a:p>
            <a:pPr lvl="1"/>
            <a:r>
              <a:rPr lang="en-US" dirty="0" smtClean="0"/>
              <a:t>0-1023 are “</a:t>
            </a:r>
            <a:r>
              <a:rPr lang="en-US" dirty="0" smtClean="0">
                <a:hlinkClick r:id="rId2"/>
              </a:rPr>
              <a:t>well known</a:t>
            </a:r>
            <a:r>
              <a:rPr lang="en-US" dirty="0" smtClean="0"/>
              <a:t>” or “system” ports</a:t>
            </a:r>
          </a:p>
          <a:p>
            <a:pPr lvl="2"/>
            <a:r>
              <a:rPr lang="en-US" dirty="0" err="1" smtClean="0"/>
              <a:t>Superuser</a:t>
            </a:r>
            <a:r>
              <a:rPr lang="en-US" dirty="0" smtClean="0"/>
              <a:t> privileges to bind to one</a:t>
            </a:r>
          </a:p>
          <a:p>
            <a:pPr lvl="1"/>
            <a:r>
              <a:rPr lang="en-US" dirty="0" smtClean="0"/>
              <a:t>1024 – 49151 are “registered” ports (</a:t>
            </a:r>
            <a:r>
              <a:rPr lang="en-US" dirty="0" smtClean="0">
                <a:hlinkClick r:id="rId3"/>
              </a:rPr>
              <a:t>registry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</a:t>
            </a:r>
            <a:r>
              <a:rPr lang="en-US" dirty="0" smtClean="0"/>
              <a:t>) are “dynamic” or “private”</a:t>
            </a:r>
          </a:p>
          <a:p>
            <a:pPr lvl="2"/>
            <a:r>
              <a:rPr lang="en-US" dirty="0" smtClean="0"/>
              <a:t>Automatically allocated as “ephemeral Ports”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fork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r>
              <a:rPr lang="en-US" dirty="0" smtClean="0"/>
              <a:t>UNIX exec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r>
              <a:rPr lang="en-US" dirty="0" smtClean="0"/>
              <a:t>UNIX wait – system call to wait for a process to finish</a:t>
            </a:r>
          </a:p>
          <a:p>
            <a:r>
              <a:rPr lang="en-US" dirty="0" smtClean="0"/>
              <a:t>UNIX signal – system call to send a notification to another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2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2667" y="1286933"/>
            <a:ext cx="7874000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7015642" y="1710266"/>
            <a:ext cx="1008810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Got top?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2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races: </a:t>
            </a:r>
            <a:r>
              <a:rPr lang="en-US" dirty="0" err="1" smtClean="0"/>
              <a:t>fork.c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3467" y="1286933"/>
            <a:ext cx="78062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381092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OS Concepts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786"/>
            <a:ext cx="8229600" cy="54646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Address Space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Dual Mode</a:t>
            </a:r>
          </a:p>
          <a:p>
            <a:r>
              <a:rPr lang="en-US" dirty="0" smtClean="0"/>
              <a:t>Interrupt handlers </a:t>
            </a:r>
            <a:r>
              <a:rPr lang="en-US" dirty="0"/>
              <a:t>(including </a:t>
            </a:r>
            <a:r>
              <a:rPr lang="en-US" dirty="0" err="1" smtClean="0"/>
              <a:t>syscall</a:t>
            </a:r>
            <a:r>
              <a:rPr lang="en-US" dirty="0"/>
              <a:t> </a:t>
            </a:r>
            <a:r>
              <a:rPr lang="en-US" dirty="0" smtClean="0"/>
              <a:t>and trap)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Integrates processes, users, </a:t>
            </a:r>
            <a:r>
              <a:rPr lang="en-US" dirty="0" err="1" smtClean="0"/>
              <a:t>cwd</a:t>
            </a:r>
            <a:r>
              <a:rPr lang="en-US" dirty="0" smtClean="0"/>
              <a:t>, protection</a:t>
            </a:r>
          </a:p>
          <a:p>
            <a:r>
              <a:rPr lang="en-US" dirty="0" smtClean="0"/>
              <a:t>Key Layers: OS Lib, </a:t>
            </a:r>
            <a:r>
              <a:rPr lang="en-US" dirty="0" err="1" smtClean="0"/>
              <a:t>Syscall</a:t>
            </a:r>
            <a:r>
              <a:rPr lang="en-US" dirty="0" smtClean="0"/>
              <a:t>, Subsystem, Driver</a:t>
            </a:r>
          </a:p>
          <a:p>
            <a:pPr lvl="1"/>
            <a:r>
              <a:rPr lang="en-US" dirty="0" smtClean="0"/>
              <a:t>User handler on OS descriptors</a:t>
            </a:r>
          </a:p>
          <a:p>
            <a:r>
              <a:rPr lang="en-US" dirty="0" smtClean="0"/>
              <a:t>Process control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ork, wait, signal --- exec</a:t>
            </a:r>
          </a:p>
          <a:p>
            <a:r>
              <a:rPr lang="en-US" dirty="0" smtClean="0"/>
              <a:t>Communication through sockets</a:t>
            </a:r>
          </a:p>
          <a:p>
            <a:r>
              <a:rPr lang="en-US" dirty="0" smtClean="0"/>
              <a:t>Client-Server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6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Communication between processes</a:t>
            </a:r>
            <a:endParaRPr lang="en-US" sz="32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4135106"/>
            <a:ext cx="8229600" cy="2169188"/>
          </a:xfrm>
        </p:spPr>
        <p:txBody>
          <a:bodyPr/>
          <a:lstStyle/>
          <a:p>
            <a:r>
              <a:rPr lang="en-US" dirty="0" smtClean="0"/>
              <a:t>Producer and Consumer of a file may be distinct processes</a:t>
            </a:r>
          </a:p>
          <a:p>
            <a:r>
              <a:rPr lang="en-US" dirty="0" smtClean="0"/>
              <a:t>May be separated in time (or not)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73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94150" y="3016249"/>
            <a:ext cx="2127250" cy="14461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Structure: Spiral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30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4724400" y="3810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ntro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698229" y="3150374"/>
            <a:ext cx="838200" cy="12430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Concepts (3)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4976989">
            <a:off x="3359672" y="2556094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Concurrency (6)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 rot="12045830">
            <a:off x="3223510" y="2273408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Address Space (4)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7076965">
            <a:off x="4330121" y="1820967"/>
            <a:ext cx="1932160" cy="2725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 Systems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1563930">
            <a:off x="5181561" y="2931283"/>
            <a:ext cx="1498302" cy="27745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33"/>
                </a:solidFill>
              </a:rPr>
              <a:t>Distributed Systems (8)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33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6913033">
            <a:off x="2636482" y="2830783"/>
            <a:ext cx="1498302" cy="39152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Reliability, Security, Cloud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7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Communication Across the world looks like file IO </a:t>
            </a:r>
            <a:endParaRPr lang="en-US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But what’s the analog of open?</a:t>
            </a:r>
          </a:p>
          <a:p>
            <a:r>
              <a:rPr lang="en-US" dirty="0" smtClean="0"/>
              <a:t>What is the namespace?</a:t>
            </a:r>
          </a:p>
          <a:p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sz="3200" dirty="0" smtClean="0"/>
              <a:t>Request Response Protocol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1155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sz="3200" dirty="0" smtClean="0"/>
              <a:t>Request Response Protocol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1155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0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Server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 1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52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***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17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for inter-process communication </a:t>
            </a:r>
          </a:p>
          <a:p>
            <a:r>
              <a:rPr lang="en-US" dirty="0" smtClean="0"/>
              <a:t>Data transfer like files</a:t>
            </a:r>
          </a:p>
          <a:p>
            <a:pPr lvl="1"/>
            <a:r>
              <a:rPr lang="en-US" dirty="0" smtClean="0"/>
              <a:t>Read / Write against a descriptor</a:t>
            </a:r>
          </a:p>
          <a:p>
            <a:r>
              <a:rPr lang="en-US" dirty="0" smtClean="0"/>
              <a:t>Over ANY kind of network</a:t>
            </a:r>
          </a:p>
          <a:p>
            <a:pPr lvl="1"/>
            <a:r>
              <a:rPr lang="en-US" dirty="0" smtClean="0"/>
              <a:t>Local to a machine</a:t>
            </a:r>
          </a:p>
          <a:p>
            <a:pPr lvl="1"/>
            <a:r>
              <a:rPr lang="en-US" dirty="0" smtClean="0"/>
              <a:t>Over the internet (TCP/IP, UDP/IP)</a:t>
            </a:r>
          </a:p>
          <a:p>
            <a:pPr lvl="1"/>
            <a:r>
              <a:rPr lang="en-US" dirty="0" smtClean="0"/>
              <a:t>OSI, </a:t>
            </a:r>
            <a:r>
              <a:rPr lang="en-US" dirty="0" err="1" smtClean="0"/>
              <a:t>Appletalk</a:t>
            </a:r>
            <a:r>
              <a:rPr lang="en-US" dirty="0" smtClean="0"/>
              <a:t>, SNA, IPX, SIP, 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1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3" y="1234972"/>
            <a:ext cx="1301060" cy="1179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sz="3200" dirty="0" smtClean="0"/>
              <a:t>Silly Echo Server – running example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9/10/14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buf,len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62594" y="2484688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21670" y="957803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1155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fd,rcvbuf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76865" y="2088485"/>
            <a:ext cx="655135" cy="325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74727" y="1693171"/>
            <a:ext cx="3282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gets(</a:t>
            </a:r>
            <a:r>
              <a:rPr lang="en-US" sz="2000" dirty="0" err="1" smtClean="0">
                <a:latin typeface="Courier"/>
                <a:cs typeface="Courier"/>
              </a:rPr>
              <a:t>fd,sndbuf</a:t>
            </a:r>
            <a:r>
              <a:rPr lang="en-US" sz="2000" dirty="0" smtClean="0">
                <a:latin typeface="Courier"/>
                <a:cs typeface="Courier"/>
              </a:rPr>
              <a:t>, …)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pic>
        <p:nvPicPr>
          <p:cNvPr id="39" name="Picture 38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23" y="5838951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5222" y="5828755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998515" y="5383961"/>
            <a:ext cx="777540" cy="400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6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2623</TotalTime>
  <Words>2357</Words>
  <Application>Microsoft Macintosh PowerPoint</Application>
  <PresentationFormat>On-screen Show (4:3)</PresentationFormat>
  <Paragraphs>457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cs162-fa14</vt:lpstr>
      <vt:lpstr>OS view of networking –  Sockets API (an exercise in planning for the future)</vt:lpstr>
      <vt:lpstr>Real Reading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Sockets in concept</vt:lpstr>
      <vt:lpstr>Client Protocol</vt:lpstr>
      <vt:lpstr>Server Protocol (v1)</vt:lpstr>
      <vt:lpstr>Administrative break</vt:lpstr>
      <vt:lpstr>How does the server protect itself?</vt:lpstr>
      <vt:lpstr>Sockets in concept</vt:lpstr>
      <vt:lpstr>Server Protocol (v2)</vt:lpstr>
      <vt:lpstr>Concurrent Server</vt:lpstr>
      <vt:lpstr>Sockets in concept</vt:lpstr>
      <vt:lpstr>Server Protocol (v3)</vt:lpstr>
      <vt:lpstr>Server Address - itself</vt:lpstr>
      <vt:lpstr>Client: getting the server address</vt:lpstr>
      <vt:lpstr>Namespaces for communication</vt:lpstr>
      <vt:lpstr>Recall: UNIX Process Management</vt:lpstr>
      <vt:lpstr>Signals – infloop.c</vt:lpstr>
      <vt:lpstr>Process races: fork.c</vt:lpstr>
      <vt:lpstr>BIG OS Concepts so far</vt:lpstr>
      <vt:lpstr>Course Structure: Spiral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59</cp:revision>
  <dcterms:created xsi:type="dcterms:W3CDTF">2014-09-03T19:24:22Z</dcterms:created>
  <dcterms:modified xsi:type="dcterms:W3CDTF">2014-09-12T15:44:33Z</dcterms:modified>
</cp:coreProperties>
</file>