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32"/>
  </p:notesMasterIdLst>
  <p:handoutMasterIdLst>
    <p:handoutMasterId r:id="rId33"/>
  </p:handoutMasterIdLst>
  <p:sldIdLst>
    <p:sldId id="256" r:id="rId2"/>
    <p:sldId id="285" r:id="rId3"/>
    <p:sldId id="257" r:id="rId4"/>
    <p:sldId id="260" r:id="rId5"/>
    <p:sldId id="262" r:id="rId6"/>
    <p:sldId id="263" r:id="rId7"/>
    <p:sldId id="266" r:id="rId8"/>
    <p:sldId id="264" r:id="rId9"/>
    <p:sldId id="265" r:id="rId10"/>
    <p:sldId id="258" r:id="rId11"/>
    <p:sldId id="267" r:id="rId12"/>
    <p:sldId id="268" r:id="rId13"/>
    <p:sldId id="269" r:id="rId14"/>
    <p:sldId id="270" r:id="rId15"/>
    <p:sldId id="272" r:id="rId16"/>
    <p:sldId id="287" r:id="rId17"/>
    <p:sldId id="276" r:id="rId18"/>
    <p:sldId id="278" r:id="rId19"/>
    <p:sldId id="271" r:id="rId20"/>
    <p:sldId id="277" r:id="rId21"/>
    <p:sldId id="279" r:id="rId22"/>
    <p:sldId id="273" r:id="rId23"/>
    <p:sldId id="274" r:id="rId24"/>
    <p:sldId id="275" r:id="rId25"/>
    <p:sldId id="286" r:id="rId26"/>
    <p:sldId id="280" r:id="rId27"/>
    <p:sldId id="283" r:id="rId28"/>
    <p:sldId id="281" r:id="rId29"/>
    <p:sldId id="282" r:id="rId30"/>
    <p:sldId id="284" r:id="rId3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0" d="100"/>
          <a:sy n="80" d="100"/>
        </p:scale>
        <p:origin x="-872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notesMaster" Target="notesMasters/notesMaster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handoutMaster" Target="handoutMasters/handoutMaster1.xml"/><Relationship Id="rId34" Type="http://schemas.openxmlformats.org/officeDocument/2006/relationships/printerSettings" Target="printerSettings/printerSettings1.bin"/><Relationship Id="rId35" Type="http://schemas.openxmlformats.org/officeDocument/2006/relationships/presProps" Target="presProps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theme" Target="theme/theme1.xml"/><Relationship Id="rId38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2B006D-AAFB-A34F-8B45-91A54B16DC78}" type="datetimeFigureOut">
              <a:rPr lang="en-US" smtClean="0"/>
              <a:t>9/12/14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BFAF15-328D-6949-91D9-A16CACD670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733387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4E6349-4B97-3B42-B3E1-FA9317E9ADED}" type="datetimeFigureOut">
              <a:rPr lang="en-US" smtClean="0"/>
              <a:t>9/12/14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4A818A-32A3-AC41-8A70-957E942FE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147929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UNIX splits creating</a:t>
            </a:r>
            <a:r>
              <a:rPr lang="en-US" baseline="0" dirty="0" smtClean="0"/>
              <a:t> a process into two steps, each of them a lot simpler.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A52372-3169-3E47-91B9-B9FD44155892}" type="slidenum">
              <a:rPr lang="en-US" smtClean="0"/>
              <a:t>26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9/10/14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cs162 fa14 L5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E6ECD-61F1-CE4B-BB82-6FDD0CA3B2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68569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9/10/14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cs162 fa14 L5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E6ECD-61F1-CE4B-BB82-6FDD0CA3B2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83805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9/10/14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cs162 fa14 L5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E6ECD-61F1-CE4B-BB82-6FDD0CA3B2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92855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9/10/14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cs162 fa14 L5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E6ECD-61F1-CE4B-BB82-6FDD0CA3B2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34027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9/10/14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cs162 fa14 L5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E6ECD-61F1-CE4B-BB82-6FDD0CA3B2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94315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9/10/14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cs162 fa14 L5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E6ECD-61F1-CE4B-BB82-6FDD0CA3B2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38717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9/10/14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cs162 fa14 L5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E6ECD-61F1-CE4B-BB82-6FDD0CA3B2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26042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9/10/14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cs162 fa14 L5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E6ECD-61F1-CE4B-BB82-6FDD0CA3B2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70706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9/10/14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cs162 fa14 L5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E6ECD-61F1-CE4B-BB82-6FDD0CA3B2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66677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9/10/14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cs162 fa14 L5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E6ECD-61F1-CE4B-BB82-6FDD0CA3B2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20499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9/10/14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cs162 fa14 L5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E6ECD-61F1-CE4B-BB82-6FDD0CA3B2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00953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8781"/>
            <a:ext cx="8229600" cy="87561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088571"/>
            <a:ext cx="8229600" cy="521572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4320" y="643194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0000FF"/>
                </a:solidFill>
              </a:defRPr>
            </a:lvl1pPr>
          </a:lstStyle>
          <a:p>
            <a:r>
              <a:rPr lang="en-US" smtClean="0"/>
              <a:t>9/10/14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43194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0000FF"/>
                </a:solidFill>
              </a:defRPr>
            </a:lvl1pPr>
          </a:lstStyle>
          <a:p>
            <a:r>
              <a:rPr lang="hu-HU" smtClean="0"/>
              <a:t>cs162 fa14 L5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70720" y="643194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0000FF"/>
                </a:solidFill>
              </a:defRPr>
            </a:lvl1pPr>
          </a:lstStyle>
          <a:p>
            <a:fld id="{40BE6ECD-61F1-CE4B-BB82-6FDD0CA3B21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Line 7"/>
          <p:cNvSpPr>
            <a:spLocks noChangeShapeType="1"/>
          </p:cNvSpPr>
          <p:nvPr/>
        </p:nvSpPr>
        <p:spPr bwMode="auto">
          <a:xfrm>
            <a:off x="457200" y="914400"/>
            <a:ext cx="8229600" cy="0"/>
          </a:xfrm>
          <a:prstGeom prst="line">
            <a:avLst/>
          </a:prstGeom>
          <a:noFill/>
          <a:ln w="47625" cmpd="thinThick">
            <a:solidFill>
              <a:srgbClr val="FBBA03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8" name="Picture 8" descr="front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2223"/>
          <a:stretch>
            <a:fillRect/>
          </a:stretch>
        </p:blipFill>
        <p:spPr bwMode="auto">
          <a:xfrm>
            <a:off x="8229600" y="0"/>
            <a:ext cx="914400" cy="769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225919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l" defTabSz="457200" rtl="0" eaLnBrk="1" latinLnBrk="0" hangingPunct="1">
        <a:spcBef>
          <a:spcPct val="0"/>
        </a:spcBef>
        <a:buNone/>
        <a:defRPr sz="4000" kern="1200">
          <a:solidFill>
            <a:srgbClr val="0000FF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iana.org/assignments/service-names-port-numbers/service-names-port-numbers.xhtml" TargetMode="External"/><Relationship Id="rId3" Type="http://schemas.openxmlformats.org/officeDocument/2006/relationships/hyperlink" Target="https://www.iana.org/assignments/service-names-port-numbers/service-names-port-numbers.txt" TargetMode="Externa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Relationship Id="rId3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12749" y="1259567"/>
            <a:ext cx="8397875" cy="1470025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Arial" charset="0"/>
                <a:ea typeface="ＭＳ Ｐゴシック" charset="0"/>
                <a:cs typeface="ＭＳ Ｐゴシック" charset="0"/>
              </a:rPr>
              <a:t>OS view of networking – </a:t>
            </a:r>
            <a:br>
              <a:rPr lang="en-US" dirty="0" smtClean="0">
                <a:latin typeface="Arial" charset="0"/>
                <a:ea typeface="ＭＳ Ｐゴシック" charset="0"/>
                <a:cs typeface="ＭＳ Ｐゴシック" charset="0"/>
              </a:rPr>
            </a:br>
            <a:r>
              <a:rPr lang="en-US" dirty="0" smtClean="0">
                <a:latin typeface="Arial" charset="0"/>
                <a:ea typeface="ＭＳ Ｐゴシック" charset="0"/>
                <a:cs typeface="ＭＳ Ｐゴシック" charset="0"/>
              </a:rPr>
              <a:t>Sockets API</a:t>
            </a:r>
            <a:br>
              <a:rPr lang="en-US" dirty="0" smtClean="0">
                <a:latin typeface="Arial" charset="0"/>
                <a:ea typeface="ＭＳ Ｐゴシック" charset="0"/>
                <a:cs typeface="ＭＳ Ｐゴシック" charset="0"/>
              </a:rPr>
            </a:br>
            <a:r>
              <a:rPr lang="en-US" dirty="0" smtClean="0">
                <a:latin typeface="Arial" charset="0"/>
                <a:ea typeface="ＭＳ Ｐゴシック" charset="0"/>
                <a:cs typeface="ＭＳ Ｐゴシック" charset="0"/>
              </a:rPr>
              <a:t>(an exercise in planning for the future)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51200"/>
            <a:ext cx="6400800" cy="1752600"/>
          </a:xfrm>
        </p:spPr>
        <p:txBody>
          <a:bodyPr>
            <a:normAutofit fontScale="70000" lnSpcReduction="20000"/>
          </a:bodyPr>
          <a:lstStyle/>
          <a:p>
            <a:r>
              <a:rPr lang="en-US" dirty="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rPr>
              <a:t>David E. Culler</a:t>
            </a:r>
          </a:p>
          <a:p>
            <a:r>
              <a:rPr lang="en-US" dirty="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rPr>
              <a:t> CS162 – Operating Systems and Systems Programming</a:t>
            </a:r>
          </a:p>
          <a:p>
            <a:r>
              <a:rPr lang="en-US" dirty="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rPr>
              <a:t>Lecture 5</a:t>
            </a:r>
          </a:p>
          <a:p>
            <a:r>
              <a:rPr lang="en-US" dirty="0" smtClean="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rPr>
              <a:t>Sept. 10, </a:t>
            </a:r>
            <a:r>
              <a:rPr lang="en-US" dirty="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rPr>
              <a:t>2014</a:t>
            </a:r>
          </a:p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172200" y="5486400"/>
            <a:ext cx="2971800" cy="923330"/>
          </a:xfrm>
          <a:prstGeom prst="rect">
            <a:avLst/>
          </a:prstGeom>
          <a:noFill/>
          <a:ln>
            <a:solidFill>
              <a:srgbClr val="618FFD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Reading: </a:t>
            </a:r>
            <a:r>
              <a:rPr lang="en-US" dirty="0"/>
              <a:t>OSC 2.7, 3.6</a:t>
            </a:r>
            <a:endParaRPr lang="en-US" dirty="0" smtClean="0"/>
          </a:p>
          <a:p>
            <a:r>
              <a:rPr lang="en-US" dirty="0" smtClean="0"/>
              <a:t>HW: 1 is out, due 9/</a:t>
            </a:r>
            <a:r>
              <a:rPr lang="en-US" dirty="0" smtClean="0"/>
              <a:t>15</a:t>
            </a:r>
            <a:endParaRPr lang="en-US" dirty="0"/>
          </a:p>
          <a:p>
            <a:r>
              <a:rPr lang="en-US" dirty="0" err="1" smtClean="0"/>
              <a:t>Proj</a:t>
            </a:r>
            <a:r>
              <a:rPr lang="en-US" dirty="0" smtClean="0"/>
              <a:t>: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57417" y="5512148"/>
            <a:ext cx="398427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Adjustment on Culler Office Hours:</a:t>
            </a:r>
          </a:p>
          <a:p>
            <a:r>
              <a:rPr lang="en-US" dirty="0"/>
              <a:t> </a:t>
            </a:r>
            <a:r>
              <a:rPr lang="en-US" dirty="0" smtClean="0"/>
              <a:t>- Tue 9-10, Wed 2-3, </a:t>
            </a:r>
            <a:r>
              <a:rPr lang="en-US" dirty="0" err="1" smtClean="0"/>
              <a:t>Th</a:t>
            </a:r>
            <a:r>
              <a:rPr lang="en-US" dirty="0" smtClean="0"/>
              <a:t> 1-2  in 449 Soda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55550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Echo client-server example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9/10/14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cs162 fa14 L5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E6ECD-61F1-CE4B-BB82-6FDD0CA3B213}" type="slidenum">
              <a:rPr lang="en-US" smtClean="0"/>
              <a:t>10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94320" y="914400"/>
            <a:ext cx="7017680" cy="3046988"/>
          </a:xfrm>
          <a:prstGeom prst="rect">
            <a:avLst/>
          </a:prstGeom>
          <a:ln>
            <a:solidFill>
              <a:srgbClr val="4F81BD"/>
            </a:solidFill>
          </a:ln>
        </p:spPr>
        <p:txBody>
          <a:bodyPr wrap="square">
            <a:spAutoFit/>
          </a:bodyPr>
          <a:lstStyle/>
          <a:p>
            <a:r>
              <a:rPr lang="en-US" sz="1600" dirty="0">
                <a:latin typeface="Courier"/>
                <a:cs typeface="Courier"/>
              </a:rPr>
              <a:t>void client(</a:t>
            </a:r>
            <a:r>
              <a:rPr lang="en-US" sz="1600" dirty="0" err="1">
                <a:latin typeface="Courier"/>
                <a:cs typeface="Courier"/>
              </a:rPr>
              <a:t>int</a:t>
            </a:r>
            <a:r>
              <a:rPr lang="en-US" sz="1600" dirty="0">
                <a:latin typeface="Courier"/>
                <a:cs typeface="Courier"/>
              </a:rPr>
              <a:t> </a:t>
            </a:r>
            <a:r>
              <a:rPr lang="en-US" sz="1600" dirty="0" err="1">
                <a:latin typeface="Courier"/>
                <a:cs typeface="Courier"/>
              </a:rPr>
              <a:t>sockfd</a:t>
            </a:r>
            <a:r>
              <a:rPr lang="en-US" sz="1600" dirty="0">
                <a:latin typeface="Courier"/>
                <a:cs typeface="Courier"/>
              </a:rPr>
              <a:t>) {</a:t>
            </a:r>
          </a:p>
          <a:p>
            <a:r>
              <a:rPr lang="en-US" sz="1600" dirty="0">
                <a:latin typeface="Courier"/>
                <a:cs typeface="Courier"/>
              </a:rPr>
              <a:t>  </a:t>
            </a:r>
            <a:r>
              <a:rPr lang="en-US" sz="1600" dirty="0" err="1">
                <a:latin typeface="Courier"/>
                <a:cs typeface="Courier"/>
              </a:rPr>
              <a:t>int</a:t>
            </a:r>
            <a:r>
              <a:rPr lang="en-US" sz="1600" dirty="0">
                <a:latin typeface="Courier"/>
                <a:cs typeface="Courier"/>
              </a:rPr>
              <a:t> n;</a:t>
            </a:r>
          </a:p>
          <a:p>
            <a:r>
              <a:rPr lang="en-US" sz="1600" dirty="0">
                <a:latin typeface="Courier"/>
                <a:cs typeface="Courier"/>
              </a:rPr>
              <a:t>  char </a:t>
            </a:r>
            <a:r>
              <a:rPr lang="en-US" sz="1600" dirty="0" err="1">
                <a:latin typeface="Courier"/>
                <a:cs typeface="Courier"/>
              </a:rPr>
              <a:t>sndbuf</a:t>
            </a:r>
            <a:r>
              <a:rPr lang="en-US" sz="1600" dirty="0">
                <a:latin typeface="Courier"/>
                <a:cs typeface="Courier"/>
              </a:rPr>
              <a:t>[MAXIN]; char </a:t>
            </a:r>
            <a:r>
              <a:rPr lang="en-US" sz="1600" dirty="0" err="1">
                <a:latin typeface="Courier"/>
                <a:cs typeface="Courier"/>
              </a:rPr>
              <a:t>rcvbuf</a:t>
            </a:r>
            <a:r>
              <a:rPr lang="en-US" sz="1600" dirty="0">
                <a:latin typeface="Courier"/>
                <a:cs typeface="Courier"/>
              </a:rPr>
              <a:t>[MAXOUT]</a:t>
            </a:r>
            <a:r>
              <a:rPr lang="en-US" sz="1600" dirty="0" smtClean="0">
                <a:latin typeface="Courier"/>
                <a:cs typeface="Courier"/>
              </a:rPr>
              <a:t>;</a:t>
            </a:r>
            <a:endParaRPr lang="en-US" sz="1600" dirty="0">
              <a:latin typeface="Courier"/>
              <a:cs typeface="Courier"/>
            </a:endParaRPr>
          </a:p>
          <a:p>
            <a:r>
              <a:rPr lang="en-US" sz="1600" dirty="0">
                <a:latin typeface="Courier"/>
                <a:cs typeface="Courier"/>
              </a:rPr>
              <a:t>  </a:t>
            </a:r>
            <a:r>
              <a:rPr lang="en-US" sz="1600" i="1" dirty="0" err="1">
                <a:latin typeface="Courier"/>
                <a:cs typeface="Courier"/>
              </a:rPr>
              <a:t>getreq</a:t>
            </a:r>
            <a:r>
              <a:rPr lang="en-US" sz="1600" dirty="0">
                <a:latin typeface="Courier"/>
                <a:cs typeface="Courier"/>
              </a:rPr>
              <a:t>(</a:t>
            </a:r>
            <a:r>
              <a:rPr lang="en-US" sz="1600" dirty="0" err="1">
                <a:latin typeface="Courier"/>
                <a:cs typeface="Courier"/>
              </a:rPr>
              <a:t>sndbuf</a:t>
            </a:r>
            <a:r>
              <a:rPr lang="en-US" sz="1600" dirty="0">
                <a:latin typeface="Courier"/>
                <a:cs typeface="Courier"/>
              </a:rPr>
              <a:t>, MAXIN);        /* prompt */</a:t>
            </a:r>
          </a:p>
          <a:p>
            <a:r>
              <a:rPr lang="en-US" sz="1600" dirty="0">
                <a:latin typeface="Courier"/>
                <a:cs typeface="Courier"/>
              </a:rPr>
              <a:t>  while (</a:t>
            </a:r>
            <a:r>
              <a:rPr lang="en-US" sz="1600" dirty="0" err="1">
                <a:latin typeface="Courier"/>
                <a:cs typeface="Courier"/>
              </a:rPr>
              <a:t>strlen</a:t>
            </a:r>
            <a:r>
              <a:rPr lang="en-US" sz="1600" dirty="0">
                <a:latin typeface="Courier"/>
                <a:cs typeface="Courier"/>
              </a:rPr>
              <a:t>(</a:t>
            </a:r>
            <a:r>
              <a:rPr lang="en-US" sz="1600" dirty="0" err="1">
                <a:latin typeface="Courier"/>
                <a:cs typeface="Courier"/>
              </a:rPr>
              <a:t>sndbuf</a:t>
            </a:r>
            <a:r>
              <a:rPr lang="en-US" sz="1600" dirty="0">
                <a:latin typeface="Courier"/>
                <a:cs typeface="Courier"/>
              </a:rPr>
              <a:t>) &gt; </a:t>
            </a:r>
            <a:r>
              <a:rPr lang="en-US" sz="1600" dirty="0" smtClean="0">
                <a:latin typeface="Courier"/>
                <a:cs typeface="Courier"/>
              </a:rPr>
              <a:t>0) </a:t>
            </a:r>
            <a:r>
              <a:rPr lang="en-US" sz="1600" dirty="0">
                <a:latin typeface="Courier"/>
                <a:cs typeface="Courier"/>
              </a:rPr>
              <a:t>{</a:t>
            </a:r>
          </a:p>
          <a:p>
            <a:r>
              <a:rPr lang="en-US" sz="1600" dirty="0">
                <a:latin typeface="Courier"/>
                <a:cs typeface="Courier"/>
              </a:rPr>
              <a:t>    write(</a:t>
            </a:r>
            <a:r>
              <a:rPr lang="en-US" sz="1600" dirty="0" err="1">
                <a:latin typeface="Courier"/>
                <a:cs typeface="Courier"/>
              </a:rPr>
              <a:t>sockfd</a:t>
            </a:r>
            <a:r>
              <a:rPr lang="en-US" sz="1600" dirty="0" smtClean="0">
                <a:latin typeface="Courier"/>
                <a:cs typeface="Courier"/>
              </a:rPr>
              <a:t>, </a:t>
            </a:r>
            <a:r>
              <a:rPr lang="en-US" sz="1600" dirty="0" err="1" smtClean="0">
                <a:latin typeface="Courier"/>
                <a:cs typeface="Courier"/>
              </a:rPr>
              <a:t>sndbuf</a:t>
            </a:r>
            <a:r>
              <a:rPr lang="en-US" sz="1600" dirty="0" smtClean="0">
                <a:latin typeface="Courier"/>
                <a:cs typeface="Courier"/>
              </a:rPr>
              <a:t>, </a:t>
            </a:r>
            <a:r>
              <a:rPr lang="en-US" sz="1600" dirty="0" err="1" smtClean="0">
                <a:latin typeface="Courier"/>
                <a:cs typeface="Courier"/>
              </a:rPr>
              <a:t>strlen</a:t>
            </a:r>
            <a:r>
              <a:rPr lang="en-US" sz="1600" dirty="0">
                <a:latin typeface="Courier"/>
                <a:cs typeface="Courier"/>
              </a:rPr>
              <a:t>(</a:t>
            </a:r>
            <a:r>
              <a:rPr lang="en-US" sz="1600" dirty="0" err="1">
                <a:latin typeface="Courier"/>
                <a:cs typeface="Courier"/>
              </a:rPr>
              <a:t>sndbuf</a:t>
            </a:r>
            <a:r>
              <a:rPr lang="en-US" sz="1600" dirty="0">
                <a:latin typeface="Courier"/>
                <a:cs typeface="Courier"/>
              </a:rPr>
              <a:t>)); /* send */</a:t>
            </a:r>
          </a:p>
          <a:p>
            <a:r>
              <a:rPr lang="en-US" sz="1600" dirty="0">
                <a:latin typeface="Courier"/>
                <a:cs typeface="Courier"/>
              </a:rPr>
              <a:t>    </a:t>
            </a:r>
            <a:r>
              <a:rPr lang="en-US" sz="1600" dirty="0" err="1">
                <a:latin typeface="Courier"/>
                <a:cs typeface="Courier"/>
              </a:rPr>
              <a:t>memset</a:t>
            </a:r>
            <a:r>
              <a:rPr lang="en-US" sz="1600" dirty="0">
                <a:latin typeface="Courier"/>
                <a:cs typeface="Courier"/>
              </a:rPr>
              <a:t>(rcvbuf,0,MAXOUT);          </a:t>
            </a:r>
            <a:r>
              <a:rPr lang="en-US" sz="1600" dirty="0" smtClean="0">
                <a:latin typeface="Courier"/>
                <a:cs typeface="Courier"/>
              </a:rPr>
              <a:t>     /</a:t>
            </a:r>
            <a:r>
              <a:rPr lang="en-US" sz="1600" dirty="0">
                <a:latin typeface="Courier"/>
                <a:cs typeface="Courier"/>
              </a:rPr>
              <a:t>* clear */</a:t>
            </a:r>
          </a:p>
          <a:p>
            <a:r>
              <a:rPr lang="en-US" sz="1600" dirty="0">
                <a:latin typeface="Courier"/>
                <a:cs typeface="Courier"/>
              </a:rPr>
              <a:t>    </a:t>
            </a:r>
            <a:r>
              <a:rPr lang="en-US" sz="1600" dirty="0" smtClean="0">
                <a:latin typeface="Courier"/>
                <a:cs typeface="Courier"/>
              </a:rPr>
              <a:t>n=read</a:t>
            </a:r>
            <a:r>
              <a:rPr lang="en-US" sz="1600" dirty="0">
                <a:latin typeface="Courier"/>
                <a:cs typeface="Courier"/>
              </a:rPr>
              <a:t>(</a:t>
            </a:r>
            <a:r>
              <a:rPr lang="en-US" sz="1600" dirty="0" err="1">
                <a:latin typeface="Courier"/>
                <a:cs typeface="Courier"/>
              </a:rPr>
              <a:t>sockfd</a:t>
            </a:r>
            <a:r>
              <a:rPr lang="en-US" sz="1600" dirty="0" smtClean="0">
                <a:latin typeface="Courier"/>
                <a:cs typeface="Courier"/>
              </a:rPr>
              <a:t>, </a:t>
            </a:r>
            <a:r>
              <a:rPr lang="en-US" sz="1600" dirty="0" err="1" smtClean="0">
                <a:latin typeface="Courier"/>
                <a:cs typeface="Courier"/>
              </a:rPr>
              <a:t>rcvbuf</a:t>
            </a:r>
            <a:r>
              <a:rPr lang="en-US" sz="1600" dirty="0" smtClean="0">
                <a:latin typeface="Courier"/>
                <a:cs typeface="Courier"/>
              </a:rPr>
              <a:t>, MAXOUT</a:t>
            </a:r>
            <a:r>
              <a:rPr lang="en-US" sz="1600" dirty="0">
                <a:latin typeface="Courier"/>
                <a:cs typeface="Courier"/>
              </a:rPr>
              <a:t>-1); </a:t>
            </a:r>
            <a:r>
              <a:rPr lang="en-US" sz="1600" dirty="0" smtClean="0">
                <a:latin typeface="Courier"/>
                <a:cs typeface="Courier"/>
              </a:rPr>
              <a:t>     /</a:t>
            </a:r>
            <a:r>
              <a:rPr lang="en-US" sz="1600" dirty="0">
                <a:latin typeface="Courier"/>
                <a:cs typeface="Courier"/>
              </a:rPr>
              <a:t>* receive */</a:t>
            </a:r>
          </a:p>
          <a:p>
            <a:r>
              <a:rPr lang="en-US" sz="1600" dirty="0">
                <a:latin typeface="Courier"/>
                <a:cs typeface="Courier"/>
              </a:rPr>
              <a:t>    write(STDOUT_FILENO</a:t>
            </a:r>
            <a:r>
              <a:rPr lang="en-US" sz="1600" dirty="0" smtClean="0">
                <a:latin typeface="Courier"/>
                <a:cs typeface="Courier"/>
              </a:rPr>
              <a:t>, </a:t>
            </a:r>
            <a:r>
              <a:rPr lang="en-US" sz="1600" dirty="0" err="1" smtClean="0">
                <a:latin typeface="Courier"/>
                <a:cs typeface="Courier"/>
              </a:rPr>
              <a:t>rcvbuf</a:t>
            </a:r>
            <a:r>
              <a:rPr lang="en-US" sz="1600" dirty="0" smtClean="0">
                <a:latin typeface="Courier"/>
                <a:cs typeface="Courier"/>
              </a:rPr>
              <a:t>, n</a:t>
            </a:r>
            <a:r>
              <a:rPr lang="en-US" sz="1600" dirty="0">
                <a:latin typeface="Courier"/>
                <a:cs typeface="Courier"/>
              </a:rPr>
              <a:t>);	 </a:t>
            </a:r>
            <a:r>
              <a:rPr lang="en-US" sz="1600" dirty="0" smtClean="0">
                <a:latin typeface="Courier"/>
                <a:cs typeface="Courier"/>
              </a:rPr>
              <a:t>     /</a:t>
            </a:r>
            <a:r>
              <a:rPr lang="en-US" sz="1600" dirty="0">
                <a:latin typeface="Courier"/>
                <a:cs typeface="Courier"/>
              </a:rPr>
              <a:t>* echo */</a:t>
            </a:r>
          </a:p>
          <a:p>
            <a:r>
              <a:rPr lang="en-US" sz="1600" dirty="0">
                <a:latin typeface="Courier"/>
                <a:cs typeface="Courier"/>
              </a:rPr>
              <a:t>    </a:t>
            </a:r>
            <a:r>
              <a:rPr lang="en-US" sz="1600" i="1" dirty="0" err="1">
                <a:latin typeface="Courier"/>
                <a:cs typeface="Courier"/>
              </a:rPr>
              <a:t>getreq</a:t>
            </a:r>
            <a:r>
              <a:rPr lang="en-US" sz="1600" dirty="0">
                <a:latin typeface="Courier"/>
                <a:cs typeface="Courier"/>
              </a:rPr>
              <a:t>(</a:t>
            </a:r>
            <a:r>
              <a:rPr lang="en-US" sz="1600" dirty="0" err="1">
                <a:latin typeface="Courier"/>
                <a:cs typeface="Courier"/>
              </a:rPr>
              <a:t>sndbuf</a:t>
            </a:r>
            <a:r>
              <a:rPr lang="en-US" sz="1600" dirty="0">
                <a:latin typeface="Courier"/>
                <a:cs typeface="Courier"/>
              </a:rPr>
              <a:t>, MAXIN);            </a:t>
            </a:r>
            <a:r>
              <a:rPr lang="en-US" sz="1600" dirty="0" smtClean="0">
                <a:latin typeface="Courier"/>
                <a:cs typeface="Courier"/>
              </a:rPr>
              <a:t>     /</a:t>
            </a:r>
            <a:r>
              <a:rPr lang="en-US" sz="1600" dirty="0">
                <a:latin typeface="Courier"/>
                <a:cs typeface="Courier"/>
              </a:rPr>
              <a:t>* prompt */</a:t>
            </a:r>
          </a:p>
          <a:p>
            <a:r>
              <a:rPr lang="en-US" sz="1600" dirty="0">
                <a:latin typeface="Courier"/>
                <a:cs typeface="Courier"/>
              </a:rPr>
              <a:t>  }</a:t>
            </a:r>
          </a:p>
          <a:p>
            <a:r>
              <a:rPr lang="en-US" sz="1600" dirty="0">
                <a:latin typeface="Courier"/>
                <a:cs typeface="Courier"/>
              </a:rPr>
              <a:t>}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609765" y="3955519"/>
            <a:ext cx="7505680" cy="2893100"/>
          </a:xfrm>
          <a:prstGeom prst="rect">
            <a:avLst/>
          </a:prstGeom>
          <a:ln>
            <a:solidFill>
              <a:srgbClr val="4F81BD"/>
            </a:solidFill>
          </a:ln>
        </p:spPr>
        <p:txBody>
          <a:bodyPr wrap="square">
            <a:spAutoFit/>
          </a:bodyPr>
          <a:lstStyle/>
          <a:p>
            <a:r>
              <a:rPr lang="en-US" sz="1600" dirty="0">
                <a:latin typeface="Courier"/>
                <a:cs typeface="Courier"/>
              </a:rPr>
              <a:t>void server(</a:t>
            </a:r>
            <a:r>
              <a:rPr lang="en-US" sz="1600" dirty="0" err="1">
                <a:latin typeface="Courier"/>
                <a:cs typeface="Courier"/>
              </a:rPr>
              <a:t>int</a:t>
            </a:r>
            <a:r>
              <a:rPr lang="en-US" sz="1600" dirty="0">
                <a:latin typeface="Courier"/>
                <a:cs typeface="Courier"/>
              </a:rPr>
              <a:t> </a:t>
            </a:r>
            <a:r>
              <a:rPr lang="en-US" sz="1600" dirty="0" err="1">
                <a:latin typeface="Courier"/>
                <a:cs typeface="Courier"/>
              </a:rPr>
              <a:t>consockfd</a:t>
            </a:r>
            <a:r>
              <a:rPr lang="en-US" sz="1600" dirty="0">
                <a:latin typeface="Courier"/>
                <a:cs typeface="Courier"/>
              </a:rPr>
              <a:t>) {</a:t>
            </a:r>
          </a:p>
          <a:p>
            <a:r>
              <a:rPr lang="en-US" sz="1600" dirty="0">
                <a:latin typeface="Courier"/>
                <a:cs typeface="Courier"/>
              </a:rPr>
              <a:t>  char </a:t>
            </a:r>
            <a:r>
              <a:rPr lang="en-US" sz="1600" dirty="0" err="1">
                <a:latin typeface="Courier"/>
                <a:cs typeface="Courier"/>
              </a:rPr>
              <a:t>reqbuf</a:t>
            </a:r>
            <a:r>
              <a:rPr lang="en-US" sz="1600" dirty="0">
                <a:latin typeface="Courier"/>
                <a:cs typeface="Courier"/>
              </a:rPr>
              <a:t>[MAXREQ];</a:t>
            </a:r>
          </a:p>
          <a:p>
            <a:r>
              <a:rPr lang="en-US" sz="1600" dirty="0">
                <a:latin typeface="Courier"/>
                <a:cs typeface="Courier"/>
              </a:rPr>
              <a:t>  </a:t>
            </a:r>
            <a:r>
              <a:rPr lang="en-US" sz="1600" dirty="0" err="1">
                <a:latin typeface="Courier"/>
                <a:cs typeface="Courier"/>
              </a:rPr>
              <a:t>int</a:t>
            </a:r>
            <a:r>
              <a:rPr lang="en-US" sz="1600" dirty="0">
                <a:latin typeface="Courier"/>
                <a:cs typeface="Courier"/>
              </a:rPr>
              <a:t> n;</a:t>
            </a:r>
          </a:p>
          <a:p>
            <a:r>
              <a:rPr lang="en-US" sz="1600" dirty="0">
                <a:latin typeface="Courier"/>
                <a:cs typeface="Courier"/>
              </a:rPr>
              <a:t>  while (1) {                   </a:t>
            </a:r>
          </a:p>
          <a:p>
            <a:r>
              <a:rPr lang="en-US" sz="1600" dirty="0">
                <a:latin typeface="Courier"/>
                <a:cs typeface="Courier"/>
              </a:rPr>
              <a:t>    </a:t>
            </a:r>
            <a:r>
              <a:rPr lang="en-US" sz="1600" dirty="0" err="1">
                <a:latin typeface="Courier"/>
                <a:cs typeface="Courier"/>
              </a:rPr>
              <a:t>memset</a:t>
            </a:r>
            <a:r>
              <a:rPr lang="en-US" sz="1600" dirty="0">
                <a:latin typeface="Courier"/>
                <a:cs typeface="Courier"/>
              </a:rPr>
              <a:t>(reqbuf,0, MAXREQ);</a:t>
            </a:r>
          </a:p>
          <a:p>
            <a:r>
              <a:rPr lang="en-US" sz="1600" dirty="0">
                <a:latin typeface="Courier"/>
                <a:cs typeface="Courier"/>
              </a:rPr>
              <a:t>    n = read(consockfd,reqbuf,MAXREQ-1); /* </a:t>
            </a:r>
            <a:r>
              <a:rPr lang="en-US" sz="1600" dirty="0" err="1" smtClean="0">
                <a:latin typeface="Courier"/>
                <a:cs typeface="Courier"/>
              </a:rPr>
              <a:t>Recv</a:t>
            </a:r>
            <a:r>
              <a:rPr lang="en-US" sz="1600" dirty="0" smtClean="0">
                <a:latin typeface="Courier"/>
                <a:cs typeface="Courier"/>
              </a:rPr>
              <a:t> </a:t>
            </a:r>
            <a:r>
              <a:rPr lang="en-US" sz="1600" dirty="0">
                <a:latin typeface="Courier"/>
                <a:cs typeface="Courier"/>
              </a:rPr>
              <a:t>*/</a:t>
            </a:r>
          </a:p>
          <a:p>
            <a:r>
              <a:rPr lang="en-US" sz="1600" dirty="0">
                <a:latin typeface="Courier"/>
                <a:cs typeface="Courier"/>
              </a:rPr>
              <a:t>    if (n &lt;= 0) return;</a:t>
            </a:r>
          </a:p>
          <a:p>
            <a:r>
              <a:rPr lang="en-US" sz="1600" dirty="0">
                <a:latin typeface="Courier"/>
                <a:cs typeface="Courier"/>
              </a:rPr>
              <a:t>    n = write(STDOUT_FILENO, </a:t>
            </a:r>
            <a:r>
              <a:rPr lang="en-US" sz="1600" dirty="0" err="1">
                <a:latin typeface="Courier"/>
                <a:cs typeface="Courier"/>
              </a:rPr>
              <a:t>reqbuf</a:t>
            </a:r>
            <a:r>
              <a:rPr lang="en-US" sz="1600" dirty="0">
                <a:latin typeface="Courier"/>
                <a:cs typeface="Courier"/>
              </a:rPr>
              <a:t>, </a:t>
            </a:r>
            <a:r>
              <a:rPr lang="en-US" sz="1600" dirty="0" err="1">
                <a:latin typeface="Courier"/>
                <a:cs typeface="Courier"/>
              </a:rPr>
              <a:t>strlen</a:t>
            </a:r>
            <a:r>
              <a:rPr lang="en-US" sz="1600" dirty="0">
                <a:latin typeface="Courier"/>
                <a:cs typeface="Courier"/>
              </a:rPr>
              <a:t>(</a:t>
            </a:r>
            <a:r>
              <a:rPr lang="en-US" sz="1600" dirty="0" err="1">
                <a:latin typeface="Courier"/>
                <a:cs typeface="Courier"/>
              </a:rPr>
              <a:t>reqbuf</a:t>
            </a:r>
            <a:r>
              <a:rPr lang="en-US" sz="1600" dirty="0">
                <a:latin typeface="Courier"/>
                <a:cs typeface="Courier"/>
              </a:rPr>
              <a:t>)); </a:t>
            </a:r>
            <a:endParaRPr lang="en-US" sz="1600" dirty="0" smtClean="0">
              <a:latin typeface="Courier"/>
              <a:cs typeface="Courier"/>
            </a:endParaRPr>
          </a:p>
          <a:p>
            <a:r>
              <a:rPr lang="en-US" sz="1600" dirty="0">
                <a:latin typeface="Courier"/>
                <a:cs typeface="Courier"/>
              </a:rPr>
              <a:t> </a:t>
            </a:r>
            <a:r>
              <a:rPr lang="en-US" sz="1600" dirty="0" smtClean="0">
                <a:latin typeface="Courier"/>
                <a:cs typeface="Courier"/>
              </a:rPr>
              <a:t>   n </a:t>
            </a:r>
            <a:r>
              <a:rPr lang="en-US" sz="1600" dirty="0">
                <a:latin typeface="Courier"/>
                <a:cs typeface="Courier"/>
              </a:rPr>
              <a:t>= write(</a:t>
            </a:r>
            <a:r>
              <a:rPr lang="en-US" sz="1600" dirty="0" err="1">
                <a:latin typeface="Courier"/>
                <a:cs typeface="Courier"/>
              </a:rPr>
              <a:t>consockfd</a:t>
            </a:r>
            <a:r>
              <a:rPr lang="en-US" sz="1600" dirty="0">
                <a:latin typeface="Courier"/>
                <a:cs typeface="Courier"/>
              </a:rPr>
              <a:t>, </a:t>
            </a:r>
            <a:r>
              <a:rPr lang="en-US" sz="1600" dirty="0" err="1">
                <a:latin typeface="Courier"/>
                <a:cs typeface="Courier"/>
              </a:rPr>
              <a:t>reqbuf</a:t>
            </a:r>
            <a:r>
              <a:rPr lang="en-US" sz="1600" dirty="0">
                <a:latin typeface="Courier"/>
                <a:cs typeface="Courier"/>
              </a:rPr>
              <a:t>, </a:t>
            </a:r>
            <a:r>
              <a:rPr lang="en-US" sz="1600" dirty="0" err="1">
                <a:latin typeface="Courier"/>
                <a:cs typeface="Courier"/>
              </a:rPr>
              <a:t>strlen</a:t>
            </a:r>
            <a:r>
              <a:rPr lang="en-US" sz="1600" dirty="0">
                <a:latin typeface="Courier"/>
                <a:cs typeface="Courier"/>
              </a:rPr>
              <a:t>(</a:t>
            </a:r>
            <a:r>
              <a:rPr lang="en-US" sz="1600" dirty="0" err="1">
                <a:latin typeface="Courier"/>
                <a:cs typeface="Courier"/>
              </a:rPr>
              <a:t>reqbuf</a:t>
            </a:r>
            <a:r>
              <a:rPr lang="en-US" sz="1600" dirty="0">
                <a:latin typeface="Courier"/>
                <a:cs typeface="Courier"/>
              </a:rPr>
              <a:t>)); /* </a:t>
            </a:r>
            <a:r>
              <a:rPr lang="en-US" sz="1600" dirty="0" smtClean="0">
                <a:latin typeface="Courier"/>
                <a:cs typeface="Courier"/>
              </a:rPr>
              <a:t>echo*</a:t>
            </a:r>
            <a:r>
              <a:rPr lang="en-US" sz="1600" dirty="0">
                <a:latin typeface="Courier"/>
                <a:cs typeface="Courier"/>
              </a:rPr>
              <a:t>/</a:t>
            </a:r>
          </a:p>
          <a:p>
            <a:r>
              <a:rPr lang="en-US" sz="1600" dirty="0" smtClean="0">
                <a:latin typeface="Courier"/>
                <a:cs typeface="Courier"/>
              </a:rPr>
              <a:t>  }</a:t>
            </a:r>
            <a:endParaRPr lang="en-US" sz="1600" dirty="0">
              <a:latin typeface="Courier"/>
              <a:cs typeface="Courier"/>
            </a:endParaRPr>
          </a:p>
          <a:p>
            <a:r>
              <a:rPr lang="en-US" sz="1600" dirty="0">
                <a:latin typeface="Courier"/>
                <a:cs typeface="Courier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8139560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Prompt for input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9/10/14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cs162 fa14 L5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E6ECD-61F1-CE4B-BB82-6FDD0CA3B213}" type="slidenum">
              <a:rPr lang="en-US" smtClean="0"/>
              <a:t>11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24857" y="1698877"/>
            <a:ext cx="8679463" cy="17543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Courier"/>
                <a:cs typeface="Courier"/>
              </a:rPr>
              <a:t>char *</a:t>
            </a:r>
            <a:r>
              <a:rPr lang="en-US" dirty="0" err="1">
                <a:latin typeface="Courier"/>
                <a:cs typeface="Courier"/>
              </a:rPr>
              <a:t>getreq</a:t>
            </a:r>
            <a:r>
              <a:rPr lang="en-US" dirty="0">
                <a:latin typeface="Courier"/>
                <a:cs typeface="Courier"/>
              </a:rPr>
              <a:t>(char *</a:t>
            </a:r>
            <a:r>
              <a:rPr lang="en-US" dirty="0" err="1">
                <a:latin typeface="Courier"/>
                <a:cs typeface="Courier"/>
              </a:rPr>
              <a:t>inbuf</a:t>
            </a:r>
            <a:r>
              <a:rPr lang="en-US" dirty="0">
                <a:latin typeface="Courier"/>
                <a:cs typeface="Courier"/>
              </a:rPr>
              <a:t>, </a:t>
            </a:r>
            <a:r>
              <a:rPr lang="en-US" dirty="0" err="1">
                <a:latin typeface="Courier"/>
                <a:cs typeface="Courier"/>
              </a:rPr>
              <a:t>int</a:t>
            </a:r>
            <a:r>
              <a:rPr lang="en-US" dirty="0">
                <a:latin typeface="Courier"/>
                <a:cs typeface="Courier"/>
              </a:rPr>
              <a:t> </a:t>
            </a:r>
            <a:r>
              <a:rPr lang="en-US" dirty="0" err="1">
                <a:latin typeface="Courier"/>
                <a:cs typeface="Courier"/>
              </a:rPr>
              <a:t>len</a:t>
            </a:r>
            <a:r>
              <a:rPr lang="en-US" dirty="0">
                <a:latin typeface="Courier"/>
                <a:cs typeface="Courier"/>
              </a:rPr>
              <a:t>) {</a:t>
            </a:r>
          </a:p>
          <a:p>
            <a:r>
              <a:rPr lang="en-US" dirty="0">
                <a:latin typeface="Courier"/>
                <a:cs typeface="Courier"/>
              </a:rPr>
              <a:t>  /* Get request char stream */</a:t>
            </a:r>
          </a:p>
          <a:p>
            <a:r>
              <a:rPr lang="en-US" dirty="0">
                <a:latin typeface="Courier"/>
                <a:cs typeface="Courier"/>
              </a:rPr>
              <a:t>  </a:t>
            </a:r>
            <a:r>
              <a:rPr lang="en-US" dirty="0" err="1">
                <a:latin typeface="Courier"/>
                <a:cs typeface="Courier"/>
              </a:rPr>
              <a:t>printf</a:t>
            </a:r>
            <a:r>
              <a:rPr lang="en-US" dirty="0">
                <a:latin typeface="Courier"/>
                <a:cs typeface="Courier"/>
              </a:rPr>
              <a:t>("REQ: ");              /* prompt */</a:t>
            </a:r>
          </a:p>
          <a:p>
            <a:r>
              <a:rPr lang="en-US" dirty="0">
                <a:latin typeface="Courier"/>
                <a:cs typeface="Courier"/>
              </a:rPr>
              <a:t>  </a:t>
            </a:r>
            <a:r>
              <a:rPr lang="en-US" dirty="0" err="1">
                <a:latin typeface="Courier"/>
                <a:cs typeface="Courier"/>
              </a:rPr>
              <a:t>memset</a:t>
            </a:r>
            <a:r>
              <a:rPr lang="en-US" dirty="0">
                <a:latin typeface="Courier"/>
                <a:cs typeface="Courier"/>
              </a:rPr>
              <a:t>(inbuf,0,len);          /* clear for good measure */</a:t>
            </a:r>
          </a:p>
          <a:p>
            <a:r>
              <a:rPr lang="en-US" dirty="0">
                <a:latin typeface="Courier"/>
                <a:cs typeface="Courier"/>
              </a:rPr>
              <a:t>  return </a:t>
            </a:r>
            <a:r>
              <a:rPr lang="en-US" dirty="0" err="1">
                <a:latin typeface="Courier"/>
                <a:cs typeface="Courier"/>
              </a:rPr>
              <a:t>fgets</a:t>
            </a:r>
            <a:r>
              <a:rPr lang="en-US" dirty="0">
                <a:latin typeface="Courier"/>
                <a:cs typeface="Courier"/>
              </a:rPr>
              <a:t>(</a:t>
            </a:r>
            <a:r>
              <a:rPr lang="en-US" dirty="0" err="1">
                <a:latin typeface="Courier"/>
                <a:cs typeface="Courier"/>
              </a:rPr>
              <a:t>inbuf,len,stdin</a:t>
            </a:r>
            <a:r>
              <a:rPr lang="en-US" dirty="0">
                <a:latin typeface="Courier"/>
                <a:cs typeface="Courier"/>
              </a:rPr>
              <a:t>); /* read up to a EOL */</a:t>
            </a:r>
          </a:p>
          <a:p>
            <a:r>
              <a:rPr lang="en-US" dirty="0">
                <a:latin typeface="Courier"/>
                <a:cs typeface="Courier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2958408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Socket creation and connection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File systems provide a collection of permanent objects in structured name space</a:t>
            </a:r>
          </a:p>
          <a:p>
            <a:pPr lvl="1"/>
            <a:r>
              <a:rPr lang="en-US" dirty="0" smtClean="0"/>
              <a:t>Processes open, read/write/close them</a:t>
            </a:r>
          </a:p>
          <a:p>
            <a:pPr lvl="1"/>
            <a:r>
              <a:rPr lang="en-US" dirty="0" smtClean="0"/>
              <a:t>Files exist independent of the processes</a:t>
            </a:r>
          </a:p>
          <a:p>
            <a:r>
              <a:rPr lang="en-US" dirty="0" smtClean="0"/>
              <a:t>Sockets provide a means for processes to communicate (transfer data) to other processes.</a:t>
            </a:r>
          </a:p>
          <a:p>
            <a:r>
              <a:rPr lang="en-US" dirty="0" smtClean="0"/>
              <a:t>Creation and connection is more complex</a:t>
            </a:r>
          </a:p>
          <a:p>
            <a:r>
              <a:rPr lang="en-US" dirty="0" smtClean="0"/>
              <a:t>Form 2-way pipes between processes</a:t>
            </a:r>
          </a:p>
          <a:p>
            <a:pPr lvl="1"/>
            <a:r>
              <a:rPr lang="en-US" dirty="0" smtClean="0"/>
              <a:t>Possibly worlds away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9/10/14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cs162 fa14 L5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E6ECD-61F1-CE4B-BB82-6FDD0CA3B213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96189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Sockets in concept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9/10/14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cs162 fa14 L5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E6ECD-61F1-CE4B-BB82-6FDD0CA3B213}" type="slidenum">
              <a:rPr lang="en-US" smtClean="0"/>
              <a:t>13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383056" y="957802"/>
            <a:ext cx="90797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Client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830427" y="1061338"/>
            <a:ext cx="9859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Server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276379" y="4469352"/>
            <a:ext cx="15190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</a:t>
            </a:r>
            <a:r>
              <a:rPr lang="en-US" dirty="0" smtClean="0"/>
              <a:t>ead response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738923" y="5206271"/>
            <a:ext cx="19569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Close Client Socket</a:t>
            </a:r>
            <a:endParaRPr lang="en-US" dirty="0"/>
          </a:p>
        </p:txBody>
      </p:sp>
      <p:grpSp>
        <p:nvGrpSpPr>
          <p:cNvPr id="35" name="Group 34"/>
          <p:cNvGrpSpPr/>
          <p:nvPr/>
        </p:nvGrpSpPr>
        <p:grpSpPr>
          <a:xfrm>
            <a:off x="738923" y="1855045"/>
            <a:ext cx="3098249" cy="2214072"/>
            <a:chOff x="738923" y="1855045"/>
            <a:chExt cx="3098249" cy="2214072"/>
          </a:xfrm>
        </p:grpSpPr>
        <p:sp>
          <p:nvSpPr>
            <p:cNvPr id="9" name="TextBox 8"/>
            <p:cNvSpPr txBox="1"/>
            <p:nvPr/>
          </p:nvSpPr>
          <p:spPr>
            <a:xfrm>
              <a:off x="738923" y="1855045"/>
              <a:ext cx="207517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Create Client Socket</a:t>
              </a:r>
              <a:endParaRPr lang="en-US" dirty="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738923" y="2644543"/>
              <a:ext cx="309824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Connect it to server (</a:t>
              </a:r>
              <a:r>
                <a:rPr lang="en-US" dirty="0" err="1" smtClean="0"/>
                <a:t>host:port</a:t>
              </a:r>
              <a:r>
                <a:rPr lang="en-US" dirty="0" smtClean="0"/>
                <a:t>)</a:t>
              </a:r>
              <a:endParaRPr lang="en-US" dirty="0"/>
            </a:p>
          </p:txBody>
        </p:sp>
        <p:cxnSp>
          <p:nvCxnSpPr>
            <p:cNvPr id="15" name="Straight Arrow Connector 14"/>
            <p:cNvCxnSpPr/>
            <p:nvPr/>
          </p:nvCxnSpPr>
          <p:spPr>
            <a:xfrm>
              <a:off x="1470685" y="2224377"/>
              <a:ext cx="0" cy="420166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Arrow Connector 15"/>
            <p:cNvCxnSpPr/>
            <p:nvPr/>
          </p:nvCxnSpPr>
          <p:spPr>
            <a:xfrm>
              <a:off x="1470685" y="3013875"/>
              <a:ext cx="0" cy="1055242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7" name="Straight Arrow Connector 16"/>
          <p:cNvCxnSpPr/>
          <p:nvPr/>
        </p:nvCxnSpPr>
        <p:spPr>
          <a:xfrm>
            <a:off x="1470685" y="4846778"/>
            <a:ext cx="0" cy="42016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34" name="Group 33"/>
          <p:cNvGrpSpPr/>
          <p:nvPr/>
        </p:nvGrpSpPr>
        <p:grpSpPr>
          <a:xfrm>
            <a:off x="5816394" y="1141845"/>
            <a:ext cx="3208748" cy="1920774"/>
            <a:chOff x="5816394" y="1141845"/>
            <a:chExt cx="3208748" cy="1920774"/>
          </a:xfrm>
        </p:grpSpPr>
        <p:sp>
          <p:nvSpPr>
            <p:cNvPr id="18" name="TextBox 17"/>
            <p:cNvSpPr txBox="1"/>
            <p:nvPr/>
          </p:nvSpPr>
          <p:spPr>
            <a:xfrm>
              <a:off x="5816394" y="1141845"/>
              <a:ext cx="21339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Create Server Socket</a:t>
              </a:r>
              <a:endParaRPr lang="en-US" dirty="0"/>
            </a:p>
          </p:txBody>
        </p:sp>
        <p:cxnSp>
          <p:nvCxnSpPr>
            <p:cNvPr id="19" name="Straight Arrow Connector 18"/>
            <p:cNvCxnSpPr/>
            <p:nvPr/>
          </p:nvCxnSpPr>
          <p:spPr>
            <a:xfrm>
              <a:off x="6548156" y="1511177"/>
              <a:ext cx="0" cy="420166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TextBox 19"/>
            <p:cNvSpPr txBox="1"/>
            <p:nvPr/>
          </p:nvSpPr>
          <p:spPr>
            <a:xfrm>
              <a:off x="5832103" y="1871579"/>
              <a:ext cx="319303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Bind it to an Address (</a:t>
              </a:r>
              <a:r>
                <a:rPr lang="en-US" dirty="0" err="1" smtClean="0"/>
                <a:t>host:port</a:t>
              </a:r>
              <a:r>
                <a:rPr lang="en-US" dirty="0" smtClean="0"/>
                <a:t>)</a:t>
              </a:r>
              <a:endParaRPr lang="en-US" dirty="0"/>
            </a:p>
          </p:txBody>
        </p:sp>
        <p:cxnSp>
          <p:nvCxnSpPr>
            <p:cNvPr id="21" name="Straight Arrow Connector 20"/>
            <p:cNvCxnSpPr/>
            <p:nvPr/>
          </p:nvCxnSpPr>
          <p:spPr>
            <a:xfrm>
              <a:off x="6554133" y="2228960"/>
              <a:ext cx="0" cy="420166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TextBox 21"/>
            <p:cNvSpPr txBox="1"/>
            <p:nvPr/>
          </p:nvSpPr>
          <p:spPr>
            <a:xfrm>
              <a:off x="5838080" y="2589362"/>
              <a:ext cx="218686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Listen for Connection</a:t>
              </a:r>
              <a:endParaRPr lang="en-US" dirty="0"/>
            </a:p>
          </p:txBody>
        </p:sp>
        <p:sp>
          <p:nvSpPr>
            <p:cNvPr id="23" name="Freeform 22"/>
            <p:cNvSpPr/>
            <p:nvPr/>
          </p:nvSpPr>
          <p:spPr>
            <a:xfrm>
              <a:off x="7665756" y="2449843"/>
              <a:ext cx="492595" cy="612776"/>
            </a:xfrm>
            <a:custGeom>
              <a:avLst/>
              <a:gdLst>
                <a:gd name="connsiteX0" fmla="*/ 14941 w 492595"/>
                <a:gd name="connsiteY0" fmla="*/ 493114 h 612776"/>
                <a:gd name="connsiteX1" fmla="*/ 179294 w 492595"/>
                <a:gd name="connsiteY1" fmla="*/ 612643 h 612776"/>
                <a:gd name="connsiteX2" fmla="*/ 478117 w 492595"/>
                <a:gd name="connsiteY2" fmla="*/ 508055 h 612776"/>
                <a:gd name="connsiteX3" fmla="*/ 418353 w 492595"/>
                <a:gd name="connsiteY3" fmla="*/ 164408 h 612776"/>
                <a:gd name="connsiteX4" fmla="*/ 179294 w 492595"/>
                <a:gd name="connsiteY4" fmla="*/ 55 h 612776"/>
                <a:gd name="connsiteX5" fmla="*/ 0 w 492595"/>
                <a:gd name="connsiteY5" fmla="*/ 179349 h 6127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92595" h="612776">
                  <a:moveTo>
                    <a:pt x="14941" y="493114"/>
                  </a:moveTo>
                  <a:cubicBezTo>
                    <a:pt x="58519" y="551633"/>
                    <a:pt x="102098" y="610153"/>
                    <a:pt x="179294" y="612643"/>
                  </a:cubicBezTo>
                  <a:cubicBezTo>
                    <a:pt x="256490" y="615133"/>
                    <a:pt x="438274" y="582761"/>
                    <a:pt x="478117" y="508055"/>
                  </a:cubicBezTo>
                  <a:cubicBezTo>
                    <a:pt x="517960" y="433349"/>
                    <a:pt x="468157" y="249075"/>
                    <a:pt x="418353" y="164408"/>
                  </a:cubicBezTo>
                  <a:cubicBezTo>
                    <a:pt x="368549" y="79741"/>
                    <a:pt x="249019" y="-2435"/>
                    <a:pt x="179294" y="55"/>
                  </a:cubicBezTo>
                  <a:cubicBezTo>
                    <a:pt x="109569" y="2545"/>
                    <a:pt x="54784" y="90947"/>
                    <a:pt x="0" y="179349"/>
                  </a:cubicBezTo>
                </a:path>
              </a:pathLst>
            </a:custGeom>
            <a:ln>
              <a:prstDash val="dash"/>
              <a:headEnd type="none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0" name="TextBox 29"/>
          <p:cNvSpPr txBox="1"/>
          <p:nvPr/>
        </p:nvSpPr>
        <p:spPr>
          <a:xfrm>
            <a:off x="5557454" y="5263373"/>
            <a:ext cx="24858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Close Connection Socket</a:t>
            </a:r>
            <a:endParaRPr lang="en-US" dirty="0"/>
          </a:p>
        </p:txBody>
      </p:sp>
      <p:cxnSp>
        <p:nvCxnSpPr>
          <p:cNvPr id="31" name="Straight Arrow Connector 30"/>
          <p:cNvCxnSpPr/>
          <p:nvPr/>
        </p:nvCxnSpPr>
        <p:spPr>
          <a:xfrm>
            <a:off x="6120030" y="4866681"/>
            <a:ext cx="0" cy="42016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5110779" y="6062608"/>
            <a:ext cx="20185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Close Server Socket</a:t>
            </a:r>
            <a:endParaRPr lang="en-US" dirty="0"/>
          </a:p>
        </p:txBody>
      </p:sp>
      <p:cxnSp>
        <p:nvCxnSpPr>
          <p:cNvPr id="33" name="Straight Arrow Connector 32"/>
          <p:cNvCxnSpPr/>
          <p:nvPr/>
        </p:nvCxnSpPr>
        <p:spPr>
          <a:xfrm flipH="1">
            <a:off x="5883618" y="5654046"/>
            <a:ext cx="140269" cy="429903"/>
          </a:xfrm>
          <a:prstGeom prst="straightConnector1">
            <a:avLst/>
          </a:prstGeom>
          <a:ln>
            <a:prstDash val="sys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37" name="Group 36"/>
          <p:cNvGrpSpPr/>
          <p:nvPr/>
        </p:nvGrpSpPr>
        <p:grpSpPr>
          <a:xfrm>
            <a:off x="5590747" y="2954752"/>
            <a:ext cx="2693875" cy="1519232"/>
            <a:chOff x="5590747" y="2954752"/>
            <a:chExt cx="2693875" cy="1519232"/>
          </a:xfrm>
        </p:grpSpPr>
        <p:cxnSp>
          <p:nvCxnSpPr>
            <p:cNvPr id="24" name="Straight Arrow Connector 23"/>
            <p:cNvCxnSpPr/>
            <p:nvPr/>
          </p:nvCxnSpPr>
          <p:spPr>
            <a:xfrm>
              <a:off x="6547748" y="2954752"/>
              <a:ext cx="0" cy="420166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TextBox 24"/>
            <p:cNvSpPr txBox="1"/>
            <p:nvPr/>
          </p:nvSpPr>
          <p:spPr>
            <a:xfrm>
              <a:off x="5831695" y="3315154"/>
              <a:ext cx="192503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Accept connection</a:t>
              </a:r>
              <a:endParaRPr lang="en-US" dirty="0"/>
            </a:p>
          </p:txBody>
        </p:sp>
        <p:cxnSp>
          <p:nvCxnSpPr>
            <p:cNvPr id="26" name="Straight Arrow Connector 25"/>
            <p:cNvCxnSpPr/>
            <p:nvPr/>
          </p:nvCxnSpPr>
          <p:spPr>
            <a:xfrm flipH="1">
              <a:off x="6080497" y="3684486"/>
              <a:ext cx="467251" cy="420166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TextBox 27"/>
            <p:cNvSpPr txBox="1"/>
            <p:nvPr/>
          </p:nvSpPr>
          <p:spPr>
            <a:xfrm>
              <a:off x="5590747" y="4104652"/>
              <a:ext cx="13901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read request</a:t>
              </a:r>
              <a:endParaRPr lang="en-US" dirty="0"/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6331506" y="3699785"/>
              <a:ext cx="195311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i="1" dirty="0" smtClean="0"/>
                <a:t>Connection Socket</a:t>
              </a:r>
              <a:endParaRPr lang="en-US" i="1" dirty="0"/>
            </a:p>
          </p:txBody>
        </p:sp>
      </p:grpSp>
      <p:grpSp>
        <p:nvGrpSpPr>
          <p:cNvPr id="40" name="Group 39"/>
          <p:cNvGrpSpPr/>
          <p:nvPr/>
        </p:nvGrpSpPr>
        <p:grpSpPr>
          <a:xfrm>
            <a:off x="1246497" y="4040859"/>
            <a:ext cx="4108701" cy="369332"/>
            <a:chOff x="1246497" y="4040859"/>
            <a:chExt cx="4108701" cy="369332"/>
          </a:xfrm>
        </p:grpSpPr>
        <p:sp>
          <p:nvSpPr>
            <p:cNvPr id="11" name="TextBox 10"/>
            <p:cNvSpPr txBox="1"/>
            <p:nvPr/>
          </p:nvSpPr>
          <p:spPr>
            <a:xfrm>
              <a:off x="1246497" y="4040859"/>
              <a:ext cx="144782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w</a:t>
              </a:r>
              <a:r>
                <a:rPr lang="en-US" dirty="0" smtClean="0"/>
                <a:t>rite request</a:t>
              </a:r>
              <a:endParaRPr lang="en-US" dirty="0"/>
            </a:p>
          </p:txBody>
        </p:sp>
        <p:cxnSp>
          <p:nvCxnSpPr>
            <p:cNvPr id="39" name="Straight Arrow Connector 38"/>
            <p:cNvCxnSpPr/>
            <p:nvPr/>
          </p:nvCxnSpPr>
          <p:spPr>
            <a:xfrm>
              <a:off x="2795432" y="4253260"/>
              <a:ext cx="2559766" cy="15300"/>
            </a:xfrm>
            <a:prstGeom prst="straightConnector1">
              <a:avLst/>
            </a:prstGeom>
            <a:ln>
              <a:prstDash val="dash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4" name="Group 43"/>
          <p:cNvGrpSpPr/>
          <p:nvPr/>
        </p:nvGrpSpPr>
        <p:grpSpPr>
          <a:xfrm>
            <a:off x="2795432" y="4497349"/>
            <a:ext cx="4377824" cy="369332"/>
            <a:chOff x="2795432" y="4497349"/>
            <a:chExt cx="4377824" cy="369332"/>
          </a:xfrm>
        </p:grpSpPr>
        <p:sp>
          <p:nvSpPr>
            <p:cNvPr id="29" name="TextBox 28"/>
            <p:cNvSpPr txBox="1"/>
            <p:nvPr/>
          </p:nvSpPr>
          <p:spPr>
            <a:xfrm>
              <a:off x="5590747" y="4497349"/>
              <a:ext cx="158250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write response</a:t>
              </a:r>
              <a:endParaRPr lang="en-US" dirty="0"/>
            </a:p>
          </p:txBody>
        </p:sp>
        <p:cxnSp>
          <p:nvCxnSpPr>
            <p:cNvPr id="41" name="Straight Arrow Connector 40"/>
            <p:cNvCxnSpPr/>
            <p:nvPr/>
          </p:nvCxnSpPr>
          <p:spPr>
            <a:xfrm flipH="1">
              <a:off x="2795432" y="4696946"/>
              <a:ext cx="2559766" cy="0"/>
            </a:xfrm>
            <a:prstGeom prst="straightConnector1">
              <a:avLst/>
            </a:prstGeom>
            <a:ln>
              <a:prstDash val="dash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2" name="Freeform 41"/>
          <p:cNvSpPr/>
          <p:nvPr/>
        </p:nvSpPr>
        <p:spPr>
          <a:xfrm>
            <a:off x="7114807" y="4237961"/>
            <a:ext cx="492595" cy="612776"/>
          </a:xfrm>
          <a:custGeom>
            <a:avLst/>
            <a:gdLst>
              <a:gd name="connsiteX0" fmla="*/ 14941 w 492595"/>
              <a:gd name="connsiteY0" fmla="*/ 493114 h 612776"/>
              <a:gd name="connsiteX1" fmla="*/ 179294 w 492595"/>
              <a:gd name="connsiteY1" fmla="*/ 612643 h 612776"/>
              <a:gd name="connsiteX2" fmla="*/ 478117 w 492595"/>
              <a:gd name="connsiteY2" fmla="*/ 508055 h 612776"/>
              <a:gd name="connsiteX3" fmla="*/ 418353 w 492595"/>
              <a:gd name="connsiteY3" fmla="*/ 164408 h 612776"/>
              <a:gd name="connsiteX4" fmla="*/ 179294 w 492595"/>
              <a:gd name="connsiteY4" fmla="*/ 55 h 612776"/>
              <a:gd name="connsiteX5" fmla="*/ 0 w 492595"/>
              <a:gd name="connsiteY5" fmla="*/ 179349 h 6127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92595" h="612776">
                <a:moveTo>
                  <a:pt x="14941" y="493114"/>
                </a:moveTo>
                <a:cubicBezTo>
                  <a:pt x="58519" y="551633"/>
                  <a:pt x="102098" y="610153"/>
                  <a:pt x="179294" y="612643"/>
                </a:cubicBezTo>
                <a:cubicBezTo>
                  <a:pt x="256490" y="615133"/>
                  <a:pt x="438274" y="582761"/>
                  <a:pt x="478117" y="508055"/>
                </a:cubicBezTo>
                <a:cubicBezTo>
                  <a:pt x="517960" y="433349"/>
                  <a:pt x="468157" y="249075"/>
                  <a:pt x="418353" y="164408"/>
                </a:cubicBezTo>
                <a:cubicBezTo>
                  <a:pt x="368549" y="79741"/>
                  <a:pt x="249019" y="-2435"/>
                  <a:pt x="179294" y="55"/>
                </a:cubicBezTo>
                <a:cubicBezTo>
                  <a:pt x="109569" y="2545"/>
                  <a:pt x="54784" y="90947"/>
                  <a:pt x="0" y="179349"/>
                </a:cubicBezTo>
              </a:path>
            </a:pathLst>
          </a:custGeom>
          <a:ln>
            <a:prstDash val="dash"/>
            <a:headEnd type="none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Freeform 42"/>
          <p:cNvSpPr/>
          <p:nvPr/>
        </p:nvSpPr>
        <p:spPr>
          <a:xfrm flipH="1">
            <a:off x="798432" y="4162964"/>
            <a:ext cx="492595" cy="612776"/>
          </a:xfrm>
          <a:custGeom>
            <a:avLst/>
            <a:gdLst>
              <a:gd name="connsiteX0" fmla="*/ 14941 w 492595"/>
              <a:gd name="connsiteY0" fmla="*/ 493114 h 612776"/>
              <a:gd name="connsiteX1" fmla="*/ 179294 w 492595"/>
              <a:gd name="connsiteY1" fmla="*/ 612643 h 612776"/>
              <a:gd name="connsiteX2" fmla="*/ 478117 w 492595"/>
              <a:gd name="connsiteY2" fmla="*/ 508055 h 612776"/>
              <a:gd name="connsiteX3" fmla="*/ 418353 w 492595"/>
              <a:gd name="connsiteY3" fmla="*/ 164408 h 612776"/>
              <a:gd name="connsiteX4" fmla="*/ 179294 w 492595"/>
              <a:gd name="connsiteY4" fmla="*/ 55 h 612776"/>
              <a:gd name="connsiteX5" fmla="*/ 0 w 492595"/>
              <a:gd name="connsiteY5" fmla="*/ 179349 h 6127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92595" h="612776">
                <a:moveTo>
                  <a:pt x="14941" y="493114"/>
                </a:moveTo>
                <a:cubicBezTo>
                  <a:pt x="58519" y="551633"/>
                  <a:pt x="102098" y="610153"/>
                  <a:pt x="179294" y="612643"/>
                </a:cubicBezTo>
                <a:cubicBezTo>
                  <a:pt x="256490" y="615133"/>
                  <a:pt x="438274" y="582761"/>
                  <a:pt x="478117" y="508055"/>
                </a:cubicBezTo>
                <a:cubicBezTo>
                  <a:pt x="517960" y="433349"/>
                  <a:pt x="468157" y="249075"/>
                  <a:pt x="418353" y="164408"/>
                </a:cubicBezTo>
                <a:cubicBezTo>
                  <a:pt x="368549" y="79741"/>
                  <a:pt x="249019" y="-2435"/>
                  <a:pt x="179294" y="55"/>
                </a:cubicBezTo>
                <a:cubicBezTo>
                  <a:pt x="109569" y="2545"/>
                  <a:pt x="54784" y="90947"/>
                  <a:pt x="0" y="179349"/>
                </a:cubicBezTo>
              </a:path>
            </a:pathLst>
          </a:custGeom>
          <a:ln>
            <a:prstDash val="dash"/>
            <a:headEnd type="none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Freeform 26"/>
          <p:cNvSpPr/>
          <p:nvPr/>
        </p:nvSpPr>
        <p:spPr>
          <a:xfrm>
            <a:off x="6946456" y="2264050"/>
            <a:ext cx="1838714" cy="3819899"/>
          </a:xfrm>
          <a:custGeom>
            <a:avLst/>
            <a:gdLst>
              <a:gd name="connsiteX0" fmla="*/ 0 w 1838714"/>
              <a:gd name="connsiteY0" fmla="*/ 3350866 h 3819899"/>
              <a:gd name="connsiteX1" fmla="*/ 489618 w 1838714"/>
              <a:gd name="connsiteY1" fmla="*/ 3687455 h 3819899"/>
              <a:gd name="connsiteX2" fmla="*/ 1575959 w 1838714"/>
              <a:gd name="connsiteY2" fmla="*/ 3580358 h 3819899"/>
              <a:gd name="connsiteX3" fmla="*/ 1836068 w 1838714"/>
              <a:gd name="connsiteY3" fmla="*/ 1040642 h 3819899"/>
              <a:gd name="connsiteX4" fmla="*/ 1637161 w 1838714"/>
              <a:gd name="connsiteY4" fmla="*/ 153271 h 3819899"/>
              <a:gd name="connsiteX5" fmla="*/ 642624 w 1838714"/>
              <a:gd name="connsiteY5" fmla="*/ 276 h 3819899"/>
              <a:gd name="connsiteX6" fmla="*/ 290711 w 1838714"/>
              <a:gd name="connsiteY6" fmla="*/ 122672 h 3819899"/>
              <a:gd name="connsiteX7" fmla="*/ 183607 w 1838714"/>
              <a:gd name="connsiteY7" fmla="*/ 367464 h 38198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838714" h="3819899">
                <a:moveTo>
                  <a:pt x="0" y="3350866"/>
                </a:moveTo>
                <a:cubicBezTo>
                  <a:pt x="113479" y="3500036"/>
                  <a:pt x="226958" y="3649206"/>
                  <a:pt x="489618" y="3687455"/>
                </a:cubicBezTo>
                <a:cubicBezTo>
                  <a:pt x="752278" y="3725704"/>
                  <a:pt x="1351551" y="4021493"/>
                  <a:pt x="1575959" y="3580358"/>
                </a:cubicBezTo>
                <a:cubicBezTo>
                  <a:pt x="1800367" y="3139223"/>
                  <a:pt x="1825868" y="1611823"/>
                  <a:pt x="1836068" y="1040642"/>
                </a:cubicBezTo>
                <a:cubicBezTo>
                  <a:pt x="1846268" y="469461"/>
                  <a:pt x="1836068" y="326665"/>
                  <a:pt x="1637161" y="153271"/>
                </a:cubicBezTo>
                <a:cubicBezTo>
                  <a:pt x="1438254" y="-20123"/>
                  <a:pt x="867032" y="5376"/>
                  <a:pt x="642624" y="276"/>
                </a:cubicBezTo>
                <a:cubicBezTo>
                  <a:pt x="418216" y="-4824"/>
                  <a:pt x="367214" y="61474"/>
                  <a:pt x="290711" y="122672"/>
                </a:cubicBezTo>
                <a:cubicBezTo>
                  <a:pt x="214208" y="183870"/>
                  <a:pt x="198907" y="275667"/>
                  <a:pt x="183607" y="367464"/>
                </a:cubicBezTo>
              </a:path>
            </a:pathLst>
          </a:custGeom>
          <a:ln>
            <a:headEnd type="none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93699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30" grpId="0"/>
      <p:bldP spid="32" grpId="0"/>
      <p:bldP spid="42" grpId="0" animBg="1"/>
      <p:bldP spid="43" grpId="0" animBg="1"/>
      <p:bldP spid="27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Client Protocol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9/10/14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cs162 fa14 L5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E6ECD-61F1-CE4B-BB82-6FDD0CA3B213}" type="slidenum">
              <a:rPr lang="en-US" smtClean="0"/>
              <a:t>14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-1" y="1076627"/>
            <a:ext cx="10297281" cy="5355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Courier"/>
                <a:cs typeface="Courier"/>
              </a:rPr>
              <a:t>char *hostname</a:t>
            </a:r>
            <a:r>
              <a:rPr lang="en-US" dirty="0" smtClean="0">
                <a:latin typeface="Courier"/>
                <a:cs typeface="Courier"/>
              </a:rPr>
              <a:t>;</a:t>
            </a:r>
          </a:p>
          <a:p>
            <a:r>
              <a:rPr lang="en-US" dirty="0" err="1" smtClean="0">
                <a:latin typeface="Courier"/>
                <a:cs typeface="Courier"/>
              </a:rPr>
              <a:t>int</a:t>
            </a:r>
            <a:r>
              <a:rPr lang="en-US" dirty="0" smtClean="0">
                <a:latin typeface="Courier"/>
                <a:cs typeface="Courier"/>
              </a:rPr>
              <a:t> </a:t>
            </a:r>
            <a:r>
              <a:rPr lang="en-US" dirty="0" err="1">
                <a:latin typeface="Courier"/>
                <a:cs typeface="Courier"/>
              </a:rPr>
              <a:t>sockfd</a:t>
            </a:r>
            <a:r>
              <a:rPr lang="en-US" dirty="0">
                <a:latin typeface="Courier"/>
                <a:cs typeface="Courier"/>
              </a:rPr>
              <a:t>, </a:t>
            </a:r>
            <a:r>
              <a:rPr lang="en-US" dirty="0" err="1">
                <a:latin typeface="Courier"/>
                <a:cs typeface="Courier"/>
              </a:rPr>
              <a:t>portno</a:t>
            </a:r>
            <a:r>
              <a:rPr lang="en-US" dirty="0">
                <a:latin typeface="Courier"/>
                <a:cs typeface="Courier"/>
              </a:rPr>
              <a:t>;</a:t>
            </a:r>
          </a:p>
          <a:p>
            <a:r>
              <a:rPr lang="en-US" dirty="0" err="1" smtClean="0">
                <a:latin typeface="Courier"/>
                <a:cs typeface="Courier"/>
              </a:rPr>
              <a:t>struct</a:t>
            </a:r>
            <a:r>
              <a:rPr lang="en-US" dirty="0" smtClean="0">
                <a:latin typeface="Courier"/>
                <a:cs typeface="Courier"/>
              </a:rPr>
              <a:t> </a:t>
            </a:r>
            <a:r>
              <a:rPr lang="en-US" dirty="0" err="1">
                <a:latin typeface="Courier"/>
                <a:cs typeface="Courier"/>
              </a:rPr>
              <a:t>sockaddr_in</a:t>
            </a:r>
            <a:r>
              <a:rPr lang="en-US" dirty="0">
                <a:latin typeface="Courier"/>
                <a:cs typeface="Courier"/>
              </a:rPr>
              <a:t> </a:t>
            </a:r>
            <a:r>
              <a:rPr lang="en-US" dirty="0" err="1">
                <a:latin typeface="Courier"/>
                <a:cs typeface="Courier"/>
              </a:rPr>
              <a:t>serv_addr</a:t>
            </a:r>
            <a:r>
              <a:rPr lang="en-US" dirty="0">
                <a:latin typeface="Courier"/>
                <a:cs typeface="Courier"/>
              </a:rPr>
              <a:t>;</a:t>
            </a:r>
          </a:p>
          <a:p>
            <a:r>
              <a:rPr lang="en-US" dirty="0" err="1" smtClean="0">
                <a:latin typeface="Courier"/>
                <a:cs typeface="Courier"/>
              </a:rPr>
              <a:t>struct</a:t>
            </a:r>
            <a:r>
              <a:rPr lang="en-US" dirty="0" smtClean="0">
                <a:latin typeface="Courier"/>
                <a:cs typeface="Courier"/>
              </a:rPr>
              <a:t> </a:t>
            </a:r>
            <a:r>
              <a:rPr lang="en-US" dirty="0" err="1">
                <a:latin typeface="Courier"/>
                <a:cs typeface="Courier"/>
              </a:rPr>
              <a:t>hostent</a:t>
            </a:r>
            <a:r>
              <a:rPr lang="en-US" dirty="0">
                <a:latin typeface="Courier"/>
                <a:cs typeface="Courier"/>
              </a:rPr>
              <a:t> *server</a:t>
            </a:r>
            <a:r>
              <a:rPr lang="en-US" dirty="0" smtClean="0">
                <a:latin typeface="Courier"/>
                <a:cs typeface="Courier"/>
              </a:rPr>
              <a:t>;</a:t>
            </a:r>
          </a:p>
          <a:p>
            <a:endParaRPr lang="en-US" dirty="0">
              <a:latin typeface="Courier"/>
              <a:cs typeface="Courier"/>
            </a:endParaRPr>
          </a:p>
          <a:p>
            <a:r>
              <a:rPr lang="en-US" dirty="0" smtClean="0">
                <a:latin typeface="Courier"/>
                <a:cs typeface="Courier"/>
              </a:rPr>
              <a:t>server </a:t>
            </a:r>
            <a:r>
              <a:rPr lang="en-US" dirty="0">
                <a:latin typeface="Courier"/>
                <a:cs typeface="Courier"/>
              </a:rPr>
              <a:t>= </a:t>
            </a:r>
            <a:r>
              <a:rPr lang="en-US" dirty="0" err="1">
                <a:latin typeface="Courier"/>
                <a:cs typeface="Courier"/>
              </a:rPr>
              <a:t>buildServerAddr</a:t>
            </a:r>
            <a:r>
              <a:rPr lang="en-US" dirty="0">
                <a:latin typeface="Courier"/>
                <a:cs typeface="Courier"/>
              </a:rPr>
              <a:t>(&amp;</a:t>
            </a:r>
            <a:r>
              <a:rPr lang="en-US" dirty="0" err="1">
                <a:latin typeface="Courier"/>
                <a:cs typeface="Courier"/>
              </a:rPr>
              <a:t>serv_addr</a:t>
            </a:r>
            <a:r>
              <a:rPr lang="en-US" dirty="0">
                <a:latin typeface="Courier"/>
                <a:cs typeface="Courier"/>
              </a:rPr>
              <a:t>, hostname, </a:t>
            </a:r>
            <a:r>
              <a:rPr lang="en-US" dirty="0" err="1">
                <a:latin typeface="Courier"/>
                <a:cs typeface="Courier"/>
              </a:rPr>
              <a:t>portno</a:t>
            </a:r>
            <a:r>
              <a:rPr lang="en-US" dirty="0">
                <a:latin typeface="Courier"/>
                <a:cs typeface="Courier"/>
              </a:rPr>
              <a:t>);</a:t>
            </a:r>
          </a:p>
          <a:p>
            <a:endParaRPr lang="en-US" dirty="0">
              <a:latin typeface="Courier"/>
              <a:cs typeface="Courier"/>
            </a:endParaRPr>
          </a:p>
          <a:p>
            <a:r>
              <a:rPr lang="en-US" dirty="0" smtClean="0">
                <a:latin typeface="Courier"/>
                <a:cs typeface="Courier"/>
              </a:rPr>
              <a:t>/</a:t>
            </a:r>
            <a:r>
              <a:rPr lang="en-US" dirty="0">
                <a:latin typeface="Courier"/>
                <a:cs typeface="Courier"/>
              </a:rPr>
              <a:t>* Create a TCP socket *</a:t>
            </a:r>
            <a:r>
              <a:rPr lang="en-US" dirty="0" smtClean="0">
                <a:latin typeface="Courier"/>
                <a:cs typeface="Courier"/>
              </a:rPr>
              <a:t>/</a:t>
            </a:r>
          </a:p>
          <a:p>
            <a:r>
              <a:rPr lang="en-US" dirty="0" err="1" smtClean="0">
                <a:latin typeface="Courier"/>
                <a:cs typeface="Courier"/>
              </a:rPr>
              <a:t>sockfd</a:t>
            </a:r>
            <a:r>
              <a:rPr lang="en-US" dirty="0" smtClean="0">
                <a:latin typeface="Courier"/>
                <a:cs typeface="Courier"/>
              </a:rPr>
              <a:t> </a:t>
            </a:r>
            <a:r>
              <a:rPr lang="en-US" dirty="0">
                <a:latin typeface="Courier"/>
                <a:cs typeface="Courier"/>
              </a:rPr>
              <a:t>= </a:t>
            </a:r>
            <a:r>
              <a:rPr lang="en-US" b="1" dirty="0">
                <a:solidFill>
                  <a:srgbClr val="FF0000"/>
                </a:solidFill>
                <a:latin typeface="Courier"/>
                <a:cs typeface="Courier"/>
              </a:rPr>
              <a:t>socket</a:t>
            </a:r>
            <a:r>
              <a:rPr lang="en-US" dirty="0">
                <a:latin typeface="Courier"/>
                <a:cs typeface="Courier"/>
              </a:rPr>
              <a:t>(AF_INET, SOCK_STREAM, 0</a:t>
            </a:r>
            <a:r>
              <a:rPr lang="en-US" dirty="0" smtClean="0">
                <a:latin typeface="Courier"/>
                <a:cs typeface="Courier"/>
              </a:rPr>
              <a:t>)</a:t>
            </a:r>
          </a:p>
          <a:p>
            <a:endParaRPr lang="en-US" dirty="0">
              <a:latin typeface="Courier"/>
              <a:cs typeface="Courier"/>
            </a:endParaRPr>
          </a:p>
          <a:p>
            <a:r>
              <a:rPr lang="en-US" dirty="0" smtClean="0">
                <a:latin typeface="Courier"/>
                <a:cs typeface="Courier"/>
              </a:rPr>
              <a:t>/</a:t>
            </a:r>
            <a:r>
              <a:rPr lang="en-US" dirty="0">
                <a:latin typeface="Courier"/>
                <a:cs typeface="Courier"/>
              </a:rPr>
              <a:t>* Connect to server on port */</a:t>
            </a:r>
          </a:p>
          <a:p>
            <a:r>
              <a:rPr lang="en-US" b="1" dirty="0" smtClean="0">
                <a:solidFill>
                  <a:srgbClr val="FF0000"/>
                </a:solidFill>
                <a:latin typeface="Courier"/>
                <a:cs typeface="Courier"/>
              </a:rPr>
              <a:t>connect</a:t>
            </a:r>
            <a:r>
              <a:rPr lang="en-US" dirty="0">
                <a:latin typeface="Courier"/>
                <a:cs typeface="Courier"/>
              </a:rPr>
              <a:t>(</a:t>
            </a:r>
            <a:r>
              <a:rPr lang="en-US" dirty="0" err="1">
                <a:latin typeface="Courier"/>
                <a:cs typeface="Courier"/>
              </a:rPr>
              <a:t>sockfd</a:t>
            </a:r>
            <a:r>
              <a:rPr lang="en-US" dirty="0">
                <a:latin typeface="Courier"/>
                <a:cs typeface="Courier"/>
              </a:rPr>
              <a:t>, (</a:t>
            </a:r>
            <a:r>
              <a:rPr lang="en-US" dirty="0" err="1">
                <a:latin typeface="Courier"/>
                <a:cs typeface="Courier"/>
              </a:rPr>
              <a:t>struct</a:t>
            </a:r>
            <a:r>
              <a:rPr lang="en-US" dirty="0">
                <a:latin typeface="Courier"/>
                <a:cs typeface="Courier"/>
              </a:rPr>
              <a:t> </a:t>
            </a:r>
            <a:r>
              <a:rPr lang="en-US" dirty="0" err="1">
                <a:latin typeface="Courier"/>
                <a:cs typeface="Courier"/>
              </a:rPr>
              <a:t>sockaddr</a:t>
            </a:r>
            <a:r>
              <a:rPr lang="en-US" dirty="0">
                <a:latin typeface="Courier"/>
                <a:cs typeface="Courier"/>
              </a:rPr>
              <a:t> *) &amp;</a:t>
            </a:r>
            <a:r>
              <a:rPr lang="en-US" dirty="0" err="1">
                <a:latin typeface="Courier"/>
                <a:cs typeface="Courier"/>
              </a:rPr>
              <a:t>serv_addr</a:t>
            </a:r>
            <a:r>
              <a:rPr lang="en-US" dirty="0" smtClean="0">
                <a:latin typeface="Courier"/>
                <a:cs typeface="Courier"/>
              </a:rPr>
              <a:t>, </a:t>
            </a:r>
            <a:r>
              <a:rPr lang="en-US" dirty="0" err="1" smtClean="0">
                <a:latin typeface="Courier"/>
                <a:cs typeface="Courier"/>
              </a:rPr>
              <a:t>sizeof</a:t>
            </a:r>
            <a:r>
              <a:rPr lang="en-US" dirty="0">
                <a:latin typeface="Courier"/>
                <a:cs typeface="Courier"/>
              </a:rPr>
              <a:t>(</a:t>
            </a:r>
            <a:r>
              <a:rPr lang="en-US" dirty="0" err="1">
                <a:latin typeface="Courier"/>
                <a:cs typeface="Courier"/>
              </a:rPr>
              <a:t>serv_addr</a:t>
            </a:r>
            <a:r>
              <a:rPr lang="en-US" dirty="0" smtClean="0">
                <a:latin typeface="Courier"/>
                <a:cs typeface="Courier"/>
              </a:rPr>
              <a:t>)</a:t>
            </a:r>
            <a:endParaRPr lang="en-US" dirty="0">
              <a:latin typeface="Courier"/>
              <a:cs typeface="Courier"/>
            </a:endParaRPr>
          </a:p>
          <a:p>
            <a:r>
              <a:rPr lang="en-US" dirty="0" err="1" smtClean="0">
                <a:latin typeface="Courier"/>
                <a:cs typeface="Courier"/>
              </a:rPr>
              <a:t>printf</a:t>
            </a:r>
            <a:r>
              <a:rPr lang="en-US" dirty="0">
                <a:latin typeface="Courier"/>
                <a:cs typeface="Courier"/>
              </a:rPr>
              <a:t>("Connected to %s:%d\</a:t>
            </a:r>
            <a:r>
              <a:rPr lang="en-US" dirty="0" err="1">
                <a:latin typeface="Courier"/>
                <a:cs typeface="Courier"/>
              </a:rPr>
              <a:t>n",server</a:t>
            </a:r>
            <a:r>
              <a:rPr lang="en-US" dirty="0">
                <a:latin typeface="Courier"/>
                <a:cs typeface="Courier"/>
              </a:rPr>
              <a:t>-&gt;</a:t>
            </a:r>
            <a:r>
              <a:rPr lang="en-US" dirty="0" err="1">
                <a:latin typeface="Courier"/>
                <a:cs typeface="Courier"/>
              </a:rPr>
              <a:t>h_name</a:t>
            </a:r>
            <a:r>
              <a:rPr lang="en-US" dirty="0">
                <a:latin typeface="Courier"/>
                <a:cs typeface="Courier"/>
              </a:rPr>
              <a:t>, </a:t>
            </a:r>
            <a:r>
              <a:rPr lang="en-US" dirty="0" err="1">
                <a:latin typeface="Courier"/>
                <a:cs typeface="Courier"/>
              </a:rPr>
              <a:t>portno</a:t>
            </a:r>
            <a:r>
              <a:rPr lang="en-US" dirty="0">
                <a:latin typeface="Courier"/>
                <a:cs typeface="Courier"/>
              </a:rPr>
              <a:t>);</a:t>
            </a:r>
          </a:p>
          <a:p>
            <a:endParaRPr lang="en-US" dirty="0">
              <a:latin typeface="Courier"/>
              <a:cs typeface="Courier"/>
            </a:endParaRPr>
          </a:p>
          <a:p>
            <a:r>
              <a:rPr lang="en-US" dirty="0" smtClean="0">
                <a:latin typeface="Courier"/>
                <a:cs typeface="Courier"/>
              </a:rPr>
              <a:t>/</a:t>
            </a:r>
            <a:r>
              <a:rPr lang="en-US" dirty="0">
                <a:latin typeface="Courier"/>
                <a:cs typeface="Courier"/>
              </a:rPr>
              <a:t>* Carry out Client</a:t>
            </a:r>
            <a:r>
              <a:rPr lang="en-US" dirty="0" smtClean="0">
                <a:latin typeface="Courier"/>
                <a:cs typeface="Courier"/>
              </a:rPr>
              <a:t>-Server </a:t>
            </a:r>
            <a:r>
              <a:rPr lang="en-US" dirty="0">
                <a:latin typeface="Courier"/>
                <a:cs typeface="Courier"/>
              </a:rPr>
              <a:t>protocol *</a:t>
            </a:r>
            <a:r>
              <a:rPr lang="en-US" dirty="0" smtClean="0">
                <a:latin typeface="Courier"/>
                <a:cs typeface="Courier"/>
              </a:rPr>
              <a:t>/</a:t>
            </a:r>
          </a:p>
          <a:p>
            <a:r>
              <a:rPr lang="en-US" i="1" dirty="0" smtClean="0">
                <a:latin typeface="Courier"/>
                <a:cs typeface="Courier"/>
              </a:rPr>
              <a:t>client</a:t>
            </a:r>
            <a:r>
              <a:rPr lang="en-US" i="1" dirty="0">
                <a:latin typeface="Courier"/>
                <a:cs typeface="Courier"/>
              </a:rPr>
              <a:t>(</a:t>
            </a:r>
            <a:r>
              <a:rPr lang="en-US" i="1" dirty="0" err="1">
                <a:latin typeface="Courier"/>
                <a:cs typeface="Courier"/>
              </a:rPr>
              <a:t>sockfd</a:t>
            </a:r>
            <a:r>
              <a:rPr lang="en-US" i="1" dirty="0">
                <a:latin typeface="Courier"/>
                <a:cs typeface="Courier"/>
              </a:rPr>
              <a:t>);</a:t>
            </a:r>
          </a:p>
          <a:p>
            <a:endParaRPr lang="en-US" dirty="0" smtClean="0">
              <a:latin typeface="Courier"/>
              <a:cs typeface="Courier"/>
            </a:endParaRPr>
          </a:p>
          <a:p>
            <a:r>
              <a:rPr lang="en-US" dirty="0" smtClean="0">
                <a:latin typeface="Courier"/>
                <a:cs typeface="Courier"/>
              </a:rPr>
              <a:t>/</a:t>
            </a:r>
            <a:r>
              <a:rPr lang="en-US" dirty="0">
                <a:latin typeface="Courier"/>
                <a:cs typeface="Courier"/>
              </a:rPr>
              <a:t>* Clean up on termination */</a:t>
            </a:r>
          </a:p>
          <a:p>
            <a:r>
              <a:rPr lang="en-US" dirty="0" smtClean="0">
                <a:latin typeface="Courier"/>
                <a:cs typeface="Courier"/>
              </a:rPr>
              <a:t>close</a:t>
            </a:r>
            <a:r>
              <a:rPr lang="en-US" dirty="0">
                <a:latin typeface="Courier"/>
                <a:cs typeface="Courier"/>
              </a:rPr>
              <a:t>(</a:t>
            </a:r>
            <a:r>
              <a:rPr lang="en-US" dirty="0" err="1">
                <a:latin typeface="Courier"/>
                <a:cs typeface="Courier"/>
              </a:rPr>
              <a:t>sockfd</a:t>
            </a:r>
            <a:r>
              <a:rPr lang="en-US" dirty="0">
                <a:latin typeface="Courier"/>
                <a:cs typeface="Courier"/>
              </a:rPr>
              <a:t>);</a:t>
            </a:r>
          </a:p>
        </p:txBody>
      </p:sp>
    </p:spTree>
    <p:extLst>
      <p:ext uri="{BB962C8B-B14F-4D97-AF65-F5344CB8AC3E}">
        <p14:creationId xmlns:p14="http://schemas.microsoft.com/office/powerpoint/2010/main" val="38204401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Server Protocol (v1)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9/10/14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cs162 fa14 L5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E6ECD-61F1-CE4B-BB82-6FDD0CA3B213}" type="slidenum">
              <a:rPr lang="en-US" smtClean="0"/>
              <a:t>15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1006194"/>
            <a:ext cx="9868864" cy="5078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latin typeface="Courier"/>
                <a:cs typeface="Courier"/>
              </a:rPr>
              <a:t>/</a:t>
            </a:r>
            <a:r>
              <a:rPr lang="en-US" dirty="0">
                <a:latin typeface="Courier"/>
                <a:cs typeface="Courier"/>
              </a:rPr>
              <a:t>* Create Socket to receive requests*</a:t>
            </a:r>
            <a:r>
              <a:rPr lang="en-US" dirty="0" smtClean="0">
                <a:latin typeface="Courier"/>
                <a:cs typeface="Courier"/>
              </a:rPr>
              <a:t>/</a:t>
            </a:r>
          </a:p>
          <a:p>
            <a:r>
              <a:rPr lang="en-US" dirty="0" err="1" smtClean="0">
                <a:latin typeface="Courier"/>
                <a:cs typeface="Courier"/>
              </a:rPr>
              <a:t>lstnsockfd</a:t>
            </a:r>
            <a:r>
              <a:rPr lang="en-US" dirty="0" smtClean="0">
                <a:latin typeface="Courier"/>
                <a:cs typeface="Courier"/>
              </a:rPr>
              <a:t> </a:t>
            </a:r>
            <a:r>
              <a:rPr lang="en-US" dirty="0">
                <a:latin typeface="Courier"/>
                <a:cs typeface="Courier"/>
              </a:rPr>
              <a:t>= </a:t>
            </a:r>
            <a:r>
              <a:rPr lang="en-US" b="1" dirty="0">
                <a:solidFill>
                  <a:srgbClr val="FF0000"/>
                </a:solidFill>
                <a:latin typeface="Courier"/>
                <a:cs typeface="Courier"/>
              </a:rPr>
              <a:t>socket</a:t>
            </a:r>
            <a:r>
              <a:rPr lang="en-US" dirty="0">
                <a:latin typeface="Courier"/>
                <a:cs typeface="Courier"/>
              </a:rPr>
              <a:t>(AF_INET, SOCK_STREAM, 0);</a:t>
            </a:r>
          </a:p>
          <a:p>
            <a:endParaRPr lang="en-US" dirty="0" smtClean="0">
              <a:latin typeface="Courier"/>
              <a:cs typeface="Courier"/>
            </a:endParaRPr>
          </a:p>
          <a:p>
            <a:r>
              <a:rPr lang="en-US" dirty="0" smtClean="0">
                <a:latin typeface="Courier"/>
                <a:cs typeface="Courier"/>
              </a:rPr>
              <a:t>/</a:t>
            </a:r>
            <a:r>
              <a:rPr lang="en-US" dirty="0">
                <a:latin typeface="Courier"/>
                <a:cs typeface="Courier"/>
              </a:rPr>
              <a:t>* Bind socket to port */</a:t>
            </a:r>
          </a:p>
          <a:p>
            <a:r>
              <a:rPr lang="en-US" b="1" dirty="0" smtClean="0">
                <a:solidFill>
                  <a:srgbClr val="FF0000"/>
                </a:solidFill>
                <a:latin typeface="Courier"/>
                <a:cs typeface="Courier"/>
              </a:rPr>
              <a:t>bind</a:t>
            </a:r>
            <a:r>
              <a:rPr lang="en-US" dirty="0">
                <a:latin typeface="Courier"/>
                <a:cs typeface="Courier"/>
              </a:rPr>
              <a:t>(</a:t>
            </a:r>
            <a:r>
              <a:rPr lang="en-US" dirty="0" err="1">
                <a:latin typeface="Courier"/>
                <a:cs typeface="Courier"/>
              </a:rPr>
              <a:t>lstnsockfd</a:t>
            </a:r>
            <a:r>
              <a:rPr lang="en-US" dirty="0">
                <a:latin typeface="Courier"/>
                <a:cs typeface="Courier"/>
              </a:rPr>
              <a:t>, (</a:t>
            </a:r>
            <a:r>
              <a:rPr lang="en-US" dirty="0" err="1">
                <a:latin typeface="Courier"/>
                <a:cs typeface="Courier"/>
              </a:rPr>
              <a:t>struct</a:t>
            </a:r>
            <a:r>
              <a:rPr lang="en-US" dirty="0">
                <a:latin typeface="Courier"/>
                <a:cs typeface="Courier"/>
              </a:rPr>
              <a:t> </a:t>
            </a:r>
            <a:r>
              <a:rPr lang="en-US" dirty="0" err="1">
                <a:latin typeface="Courier"/>
                <a:cs typeface="Courier"/>
              </a:rPr>
              <a:t>sockaddr</a:t>
            </a:r>
            <a:r>
              <a:rPr lang="en-US" dirty="0">
                <a:latin typeface="Courier"/>
                <a:cs typeface="Courier"/>
              </a:rPr>
              <a:t> *</a:t>
            </a:r>
            <a:r>
              <a:rPr lang="en-US" dirty="0" smtClean="0">
                <a:latin typeface="Courier"/>
                <a:cs typeface="Courier"/>
              </a:rPr>
              <a:t>)&amp;</a:t>
            </a:r>
            <a:r>
              <a:rPr lang="en-US" dirty="0" err="1">
                <a:latin typeface="Courier"/>
                <a:cs typeface="Courier"/>
              </a:rPr>
              <a:t>serv_addr</a:t>
            </a:r>
            <a:r>
              <a:rPr lang="en-US" dirty="0" err="1" smtClean="0">
                <a:latin typeface="Courier"/>
                <a:cs typeface="Courier"/>
              </a:rPr>
              <a:t>,sizeof</a:t>
            </a:r>
            <a:r>
              <a:rPr lang="en-US" dirty="0">
                <a:latin typeface="Courier"/>
                <a:cs typeface="Courier"/>
              </a:rPr>
              <a:t>(</a:t>
            </a:r>
            <a:r>
              <a:rPr lang="en-US" dirty="0" err="1">
                <a:latin typeface="Courier"/>
                <a:cs typeface="Courier"/>
              </a:rPr>
              <a:t>serv_addr</a:t>
            </a:r>
            <a:r>
              <a:rPr lang="en-US" dirty="0">
                <a:latin typeface="Courier"/>
                <a:cs typeface="Courier"/>
              </a:rPr>
              <a:t>))</a:t>
            </a:r>
            <a:r>
              <a:rPr lang="en-US" dirty="0" smtClean="0">
                <a:latin typeface="Courier"/>
                <a:cs typeface="Courier"/>
              </a:rPr>
              <a:t>;</a:t>
            </a:r>
          </a:p>
          <a:p>
            <a:r>
              <a:rPr lang="en-US" dirty="0" smtClean="0">
                <a:latin typeface="Courier"/>
                <a:cs typeface="Courier"/>
              </a:rPr>
              <a:t>while </a:t>
            </a:r>
            <a:r>
              <a:rPr lang="en-US" dirty="0">
                <a:latin typeface="Courier"/>
                <a:cs typeface="Courier"/>
              </a:rPr>
              <a:t>(1) </a:t>
            </a:r>
            <a:r>
              <a:rPr lang="en-US" dirty="0" smtClean="0">
                <a:latin typeface="Courier"/>
                <a:cs typeface="Courier"/>
              </a:rPr>
              <a:t>{</a:t>
            </a:r>
          </a:p>
          <a:p>
            <a:r>
              <a:rPr lang="en-US" dirty="0">
                <a:latin typeface="Courier"/>
                <a:cs typeface="Courier"/>
              </a:rPr>
              <a:t>/* Listen for incoming connections *</a:t>
            </a:r>
            <a:r>
              <a:rPr lang="en-US" dirty="0" smtClean="0">
                <a:latin typeface="Courier"/>
                <a:cs typeface="Courier"/>
              </a:rPr>
              <a:t>/</a:t>
            </a:r>
            <a:endParaRPr lang="en-US" dirty="0">
              <a:latin typeface="Courier"/>
              <a:cs typeface="Courier"/>
            </a:endParaRPr>
          </a:p>
          <a:p>
            <a:r>
              <a:rPr lang="en-US" dirty="0">
                <a:latin typeface="Courier"/>
                <a:cs typeface="Courier"/>
              </a:rPr>
              <a:t>   </a:t>
            </a:r>
            <a:r>
              <a:rPr lang="en-US" b="1" dirty="0" smtClean="0">
                <a:solidFill>
                  <a:srgbClr val="FF0000"/>
                </a:solidFill>
                <a:latin typeface="Courier"/>
                <a:cs typeface="Courier"/>
              </a:rPr>
              <a:t>listen</a:t>
            </a:r>
            <a:r>
              <a:rPr lang="en-US" dirty="0">
                <a:latin typeface="Courier"/>
                <a:cs typeface="Courier"/>
              </a:rPr>
              <a:t>(</a:t>
            </a:r>
            <a:r>
              <a:rPr lang="en-US" dirty="0" err="1">
                <a:latin typeface="Courier"/>
                <a:cs typeface="Courier"/>
              </a:rPr>
              <a:t>lstnsockfd</a:t>
            </a:r>
            <a:r>
              <a:rPr lang="en-US" dirty="0">
                <a:latin typeface="Courier"/>
                <a:cs typeface="Courier"/>
              </a:rPr>
              <a:t>, MAXQUEUE); </a:t>
            </a:r>
            <a:endParaRPr lang="en-US" dirty="0" smtClean="0">
              <a:latin typeface="Courier"/>
              <a:cs typeface="Courier"/>
            </a:endParaRPr>
          </a:p>
          <a:p>
            <a:endParaRPr lang="en-US" dirty="0">
              <a:latin typeface="Courier"/>
              <a:cs typeface="Courier"/>
            </a:endParaRPr>
          </a:p>
          <a:p>
            <a:r>
              <a:rPr lang="en-US" dirty="0" smtClean="0">
                <a:latin typeface="Courier"/>
                <a:cs typeface="Courier"/>
              </a:rPr>
              <a:t>/</a:t>
            </a:r>
            <a:r>
              <a:rPr lang="en-US" dirty="0">
                <a:latin typeface="Courier"/>
                <a:cs typeface="Courier"/>
              </a:rPr>
              <a:t>* Accept incoming connection, obtaining a new socket for it */</a:t>
            </a:r>
          </a:p>
          <a:p>
            <a:r>
              <a:rPr lang="en-US" dirty="0">
                <a:latin typeface="Courier"/>
                <a:cs typeface="Courier"/>
              </a:rPr>
              <a:t>   </a:t>
            </a:r>
            <a:r>
              <a:rPr lang="en-US" dirty="0" err="1" smtClean="0">
                <a:latin typeface="Courier"/>
                <a:cs typeface="Courier"/>
              </a:rPr>
              <a:t>consockfd</a:t>
            </a:r>
            <a:r>
              <a:rPr lang="en-US" dirty="0" smtClean="0">
                <a:latin typeface="Courier"/>
                <a:cs typeface="Courier"/>
              </a:rPr>
              <a:t> </a:t>
            </a:r>
            <a:r>
              <a:rPr lang="en-US" dirty="0">
                <a:latin typeface="Courier"/>
                <a:cs typeface="Courier"/>
              </a:rPr>
              <a:t>= </a:t>
            </a:r>
            <a:r>
              <a:rPr lang="en-US" dirty="0">
                <a:solidFill>
                  <a:srgbClr val="FF0000"/>
                </a:solidFill>
                <a:latin typeface="Courier"/>
                <a:cs typeface="Courier"/>
              </a:rPr>
              <a:t>accept</a:t>
            </a:r>
            <a:r>
              <a:rPr lang="en-US" dirty="0">
                <a:latin typeface="Courier"/>
                <a:cs typeface="Courier"/>
              </a:rPr>
              <a:t>(</a:t>
            </a:r>
            <a:r>
              <a:rPr lang="en-US" dirty="0" err="1">
                <a:latin typeface="Courier"/>
                <a:cs typeface="Courier"/>
              </a:rPr>
              <a:t>lstnsockfd</a:t>
            </a:r>
            <a:r>
              <a:rPr lang="en-US" dirty="0">
                <a:latin typeface="Courier"/>
                <a:cs typeface="Courier"/>
              </a:rPr>
              <a:t>, (</a:t>
            </a:r>
            <a:r>
              <a:rPr lang="en-US" dirty="0" err="1">
                <a:latin typeface="Courier"/>
                <a:cs typeface="Courier"/>
              </a:rPr>
              <a:t>struct</a:t>
            </a:r>
            <a:r>
              <a:rPr lang="en-US" dirty="0">
                <a:latin typeface="Courier"/>
                <a:cs typeface="Courier"/>
              </a:rPr>
              <a:t> </a:t>
            </a:r>
            <a:r>
              <a:rPr lang="en-US" dirty="0" err="1">
                <a:latin typeface="Courier"/>
                <a:cs typeface="Courier"/>
              </a:rPr>
              <a:t>sockaddr</a:t>
            </a:r>
            <a:r>
              <a:rPr lang="en-US" dirty="0">
                <a:latin typeface="Courier"/>
                <a:cs typeface="Courier"/>
              </a:rPr>
              <a:t> *) &amp;</a:t>
            </a:r>
            <a:r>
              <a:rPr lang="en-US" dirty="0" err="1">
                <a:latin typeface="Courier"/>
                <a:cs typeface="Courier"/>
              </a:rPr>
              <a:t>cli_addr</a:t>
            </a:r>
            <a:r>
              <a:rPr lang="en-US" dirty="0">
                <a:latin typeface="Courier"/>
                <a:cs typeface="Courier"/>
              </a:rPr>
              <a:t>, </a:t>
            </a:r>
            <a:r>
              <a:rPr lang="en-US" dirty="0" smtClean="0">
                <a:latin typeface="Courier"/>
                <a:cs typeface="Courier"/>
              </a:rPr>
              <a:t>      </a:t>
            </a:r>
          </a:p>
          <a:p>
            <a:r>
              <a:rPr lang="en-US" dirty="0">
                <a:latin typeface="Courier"/>
                <a:cs typeface="Courier"/>
              </a:rPr>
              <a:t> </a:t>
            </a:r>
            <a:r>
              <a:rPr lang="en-US" dirty="0" smtClean="0">
                <a:latin typeface="Courier"/>
                <a:cs typeface="Courier"/>
              </a:rPr>
              <a:t>                     &amp;</a:t>
            </a:r>
            <a:r>
              <a:rPr lang="en-US" dirty="0" err="1">
                <a:latin typeface="Courier"/>
                <a:cs typeface="Courier"/>
              </a:rPr>
              <a:t>clilen</a:t>
            </a:r>
            <a:r>
              <a:rPr lang="en-US" dirty="0">
                <a:latin typeface="Courier"/>
                <a:cs typeface="Courier"/>
              </a:rPr>
              <a:t>);</a:t>
            </a:r>
          </a:p>
          <a:p>
            <a:endParaRPr lang="en-US" dirty="0" smtClean="0">
              <a:latin typeface="Courier"/>
              <a:cs typeface="Courier"/>
            </a:endParaRPr>
          </a:p>
          <a:p>
            <a:r>
              <a:rPr lang="en-US" dirty="0">
                <a:latin typeface="Courier"/>
                <a:cs typeface="Courier"/>
              </a:rPr>
              <a:t> </a:t>
            </a:r>
            <a:r>
              <a:rPr lang="en-US" dirty="0" smtClean="0">
                <a:latin typeface="Courier"/>
                <a:cs typeface="Courier"/>
              </a:rPr>
              <a:t>  </a:t>
            </a:r>
            <a:r>
              <a:rPr lang="en-US" i="1" dirty="0" smtClean="0">
                <a:latin typeface="Courier"/>
                <a:cs typeface="Courier"/>
              </a:rPr>
              <a:t>server</a:t>
            </a:r>
            <a:r>
              <a:rPr lang="en-US" i="1" dirty="0">
                <a:latin typeface="Courier"/>
                <a:cs typeface="Courier"/>
              </a:rPr>
              <a:t>(</a:t>
            </a:r>
            <a:r>
              <a:rPr lang="en-US" i="1" dirty="0" err="1">
                <a:latin typeface="Courier"/>
                <a:cs typeface="Courier"/>
              </a:rPr>
              <a:t>consockfd</a:t>
            </a:r>
            <a:r>
              <a:rPr lang="en-US" i="1" dirty="0">
                <a:latin typeface="Courier"/>
                <a:cs typeface="Courier"/>
              </a:rPr>
              <a:t>)</a:t>
            </a:r>
            <a:r>
              <a:rPr lang="en-US" i="1" dirty="0" smtClean="0">
                <a:latin typeface="Courier"/>
                <a:cs typeface="Courier"/>
              </a:rPr>
              <a:t>;</a:t>
            </a:r>
          </a:p>
          <a:p>
            <a:endParaRPr lang="en-US" dirty="0">
              <a:latin typeface="Courier"/>
              <a:cs typeface="Courier"/>
            </a:endParaRPr>
          </a:p>
          <a:p>
            <a:r>
              <a:rPr lang="en-US" dirty="0">
                <a:latin typeface="Courier"/>
                <a:cs typeface="Courier"/>
              </a:rPr>
              <a:t>   </a:t>
            </a:r>
            <a:r>
              <a:rPr lang="en-US" dirty="0" smtClean="0">
                <a:latin typeface="Courier"/>
                <a:cs typeface="Courier"/>
              </a:rPr>
              <a:t>close</a:t>
            </a:r>
            <a:r>
              <a:rPr lang="en-US" dirty="0">
                <a:latin typeface="Courier"/>
                <a:cs typeface="Courier"/>
              </a:rPr>
              <a:t>(</a:t>
            </a:r>
            <a:r>
              <a:rPr lang="en-US" dirty="0" err="1">
                <a:latin typeface="Courier"/>
                <a:cs typeface="Courier"/>
              </a:rPr>
              <a:t>consockfd</a:t>
            </a:r>
            <a:r>
              <a:rPr lang="en-US" dirty="0">
                <a:latin typeface="Courier"/>
                <a:cs typeface="Courier"/>
              </a:rPr>
              <a:t>)</a:t>
            </a:r>
            <a:r>
              <a:rPr lang="en-US" dirty="0" smtClean="0">
                <a:latin typeface="Courier"/>
                <a:cs typeface="Courier"/>
              </a:rPr>
              <a:t>;</a:t>
            </a:r>
            <a:endParaRPr lang="en-US" dirty="0">
              <a:latin typeface="Courier"/>
              <a:cs typeface="Courier"/>
            </a:endParaRPr>
          </a:p>
          <a:p>
            <a:r>
              <a:rPr lang="en-US" dirty="0">
                <a:latin typeface="Courier"/>
                <a:cs typeface="Courier"/>
              </a:rPr>
              <a:t>  }</a:t>
            </a:r>
          </a:p>
          <a:p>
            <a:r>
              <a:rPr lang="en-US" dirty="0" smtClean="0">
                <a:latin typeface="Courier"/>
                <a:cs typeface="Courier"/>
              </a:rPr>
              <a:t>close</a:t>
            </a:r>
            <a:r>
              <a:rPr lang="en-US" dirty="0">
                <a:latin typeface="Courier"/>
                <a:cs typeface="Courier"/>
              </a:rPr>
              <a:t>(</a:t>
            </a:r>
            <a:r>
              <a:rPr lang="en-US" dirty="0" err="1">
                <a:latin typeface="Courier"/>
                <a:cs typeface="Courier"/>
              </a:rPr>
              <a:t>lstnsockfd</a:t>
            </a:r>
            <a:r>
              <a:rPr lang="en-US" dirty="0">
                <a:latin typeface="Courier"/>
                <a:cs typeface="Courier"/>
              </a:rPr>
              <a:t>)</a:t>
            </a:r>
            <a:r>
              <a:rPr lang="en-US" dirty="0" smtClean="0">
                <a:latin typeface="Courier"/>
                <a:cs typeface="Courier"/>
              </a:rPr>
              <a:t>;</a:t>
            </a:r>
            <a:endParaRPr lang="en-US" dirty="0"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7300784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Administrative break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9/10/14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cs162 fa14 L5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E6ECD-61F1-CE4B-BB82-6FDD0CA3B213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74420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does the server protect itself?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Isolate the handling of each connection </a:t>
            </a:r>
          </a:p>
          <a:p>
            <a:r>
              <a:rPr lang="en-US" dirty="0" smtClean="0"/>
              <a:t>By forking it off as another process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9/10/14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cs162 fa14 L5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E6ECD-61F1-CE4B-BB82-6FDD0CA3B213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4713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Rectangle 45"/>
          <p:cNvSpPr/>
          <p:nvPr/>
        </p:nvSpPr>
        <p:spPr>
          <a:xfrm>
            <a:off x="3838442" y="4102054"/>
            <a:ext cx="2455574" cy="1519445"/>
          </a:xfrm>
          <a:prstGeom prst="rect">
            <a:avLst/>
          </a:prstGeom>
          <a:gradFill>
            <a:gsLst>
              <a:gs pos="0">
                <a:schemeClr val="accent1">
                  <a:tint val="100000"/>
                  <a:shade val="100000"/>
                  <a:satMod val="130000"/>
                  <a:alpha val="26000"/>
                </a:schemeClr>
              </a:gs>
              <a:gs pos="100000">
                <a:schemeClr val="accent1">
                  <a:tint val="50000"/>
                  <a:shade val="100000"/>
                  <a:satMod val="350000"/>
                  <a:alpha val="46000"/>
                </a:schemeClr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Sockets in concept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9/10/14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cs162 fa14 L5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E6ECD-61F1-CE4B-BB82-6FDD0CA3B213}" type="slidenum">
              <a:rPr lang="en-US" smtClean="0"/>
              <a:t>18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383056" y="957802"/>
            <a:ext cx="90797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Client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830427" y="1061338"/>
            <a:ext cx="9859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Server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38923" y="1855045"/>
            <a:ext cx="20751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Create Client Socket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738923" y="2644543"/>
            <a:ext cx="30982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Connect it to server (</a:t>
            </a:r>
            <a:r>
              <a:rPr lang="en-US" dirty="0" err="1" smtClean="0"/>
              <a:t>host:port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986380" y="4209148"/>
            <a:ext cx="14478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w</a:t>
            </a:r>
            <a:r>
              <a:rPr lang="en-US" dirty="0" smtClean="0"/>
              <a:t>rite request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1016262" y="4637641"/>
            <a:ext cx="15190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</a:t>
            </a:r>
            <a:r>
              <a:rPr lang="en-US" dirty="0" smtClean="0"/>
              <a:t>ead response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478806" y="5374560"/>
            <a:ext cx="19569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Close Client Socket</a:t>
            </a:r>
            <a:endParaRPr lang="en-US" dirty="0"/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1470685" y="2224377"/>
            <a:ext cx="0" cy="42016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1470685" y="3013875"/>
            <a:ext cx="0" cy="105524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1210568" y="5015067"/>
            <a:ext cx="0" cy="42016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5816394" y="1141845"/>
            <a:ext cx="21339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Create Server Socket</a:t>
            </a:r>
            <a:endParaRPr lang="en-US" dirty="0"/>
          </a:p>
        </p:txBody>
      </p:sp>
      <p:cxnSp>
        <p:nvCxnSpPr>
          <p:cNvPr id="19" name="Straight Arrow Connector 18"/>
          <p:cNvCxnSpPr/>
          <p:nvPr/>
        </p:nvCxnSpPr>
        <p:spPr>
          <a:xfrm>
            <a:off x="6548156" y="1511177"/>
            <a:ext cx="0" cy="42016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5832103" y="1871579"/>
            <a:ext cx="31930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Bind it to an Address (</a:t>
            </a:r>
            <a:r>
              <a:rPr lang="en-US" dirty="0" err="1" smtClean="0"/>
              <a:t>host:port</a:t>
            </a:r>
            <a:r>
              <a:rPr lang="en-US" dirty="0" smtClean="0"/>
              <a:t>)</a:t>
            </a:r>
            <a:endParaRPr lang="en-US" dirty="0"/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6554133" y="2228960"/>
            <a:ext cx="0" cy="42016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5838080" y="2589362"/>
            <a:ext cx="21868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Listen for Connection</a:t>
            </a:r>
            <a:endParaRPr lang="en-US" dirty="0"/>
          </a:p>
        </p:txBody>
      </p:sp>
      <p:sp>
        <p:nvSpPr>
          <p:cNvPr id="23" name="Freeform 22"/>
          <p:cNvSpPr/>
          <p:nvPr/>
        </p:nvSpPr>
        <p:spPr>
          <a:xfrm>
            <a:off x="7665756" y="2449843"/>
            <a:ext cx="492595" cy="612776"/>
          </a:xfrm>
          <a:custGeom>
            <a:avLst/>
            <a:gdLst>
              <a:gd name="connsiteX0" fmla="*/ 14941 w 492595"/>
              <a:gd name="connsiteY0" fmla="*/ 493114 h 612776"/>
              <a:gd name="connsiteX1" fmla="*/ 179294 w 492595"/>
              <a:gd name="connsiteY1" fmla="*/ 612643 h 612776"/>
              <a:gd name="connsiteX2" fmla="*/ 478117 w 492595"/>
              <a:gd name="connsiteY2" fmla="*/ 508055 h 612776"/>
              <a:gd name="connsiteX3" fmla="*/ 418353 w 492595"/>
              <a:gd name="connsiteY3" fmla="*/ 164408 h 612776"/>
              <a:gd name="connsiteX4" fmla="*/ 179294 w 492595"/>
              <a:gd name="connsiteY4" fmla="*/ 55 h 612776"/>
              <a:gd name="connsiteX5" fmla="*/ 0 w 492595"/>
              <a:gd name="connsiteY5" fmla="*/ 179349 h 6127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92595" h="612776">
                <a:moveTo>
                  <a:pt x="14941" y="493114"/>
                </a:moveTo>
                <a:cubicBezTo>
                  <a:pt x="58519" y="551633"/>
                  <a:pt x="102098" y="610153"/>
                  <a:pt x="179294" y="612643"/>
                </a:cubicBezTo>
                <a:cubicBezTo>
                  <a:pt x="256490" y="615133"/>
                  <a:pt x="438274" y="582761"/>
                  <a:pt x="478117" y="508055"/>
                </a:cubicBezTo>
                <a:cubicBezTo>
                  <a:pt x="517960" y="433349"/>
                  <a:pt x="468157" y="249075"/>
                  <a:pt x="418353" y="164408"/>
                </a:cubicBezTo>
                <a:cubicBezTo>
                  <a:pt x="368549" y="79741"/>
                  <a:pt x="249019" y="-2435"/>
                  <a:pt x="179294" y="55"/>
                </a:cubicBezTo>
                <a:cubicBezTo>
                  <a:pt x="109569" y="2545"/>
                  <a:pt x="54784" y="90947"/>
                  <a:pt x="0" y="179349"/>
                </a:cubicBezTo>
              </a:path>
            </a:pathLst>
          </a:custGeom>
          <a:ln>
            <a:prstDash val="dash"/>
            <a:headEnd type="none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4" name="Straight Arrow Connector 23"/>
          <p:cNvCxnSpPr/>
          <p:nvPr/>
        </p:nvCxnSpPr>
        <p:spPr>
          <a:xfrm>
            <a:off x="6547748" y="2954752"/>
            <a:ext cx="0" cy="42016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5831695" y="3315154"/>
            <a:ext cx="19250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Accept connection</a:t>
            </a:r>
            <a:endParaRPr lang="en-US" dirty="0"/>
          </a:p>
        </p:txBody>
      </p:sp>
      <p:cxnSp>
        <p:nvCxnSpPr>
          <p:cNvPr id="26" name="Straight Arrow Connector 25"/>
          <p:cNvCxnSpPr/>
          <p:nvPr/>
        </p:nvCxnSpPr>
        <p:spPr>
          <a:xfrm flipH="1">
            <a:off x="5524263" y="3657728"/>
            <a:ext cx="467251" cy="42016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4019855" y="4272635"/>
            <a:ext cx="13901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read request</a:t>
            </a:r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4019855" y="4665332"/>
            <a:ext cx="15825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write response</a:t>
            </a:r>
            <a:endParaRPr 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3831470" y="5236869"/>
            <a:ext cx="25140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Close Connection Socket</a:t>
            </a:r>
            <a:endParaRPr lang="en-US" dirty="0"/>
          </a:p>
        </p:txBody>
      </p:sp>
      <p:cxnSp>
        <p:nvCxnSpPr>
          <p:cNvPr id="31" name="Straight Arrow Connector 30"/>
          <p:cNvCxnSpPr/>
          <p:nvPr/>
        </p:nvCxnSpPr>
        <p:spPr>
          <a:xfrm>
            <a:off x="5128045" y="4971720"/>
            <a:ext cx="0" cy="42016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5388162" y="6247274"/>
            <a:ext cx="20185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Close Server Socket</a:t>
            </a:r>
            <a:endParaRPr lang="en-US" dirty="0"/>
          </a:p>
        </p:txBody>
      </p:sp>
      <p:sp>
        <p:nvSpPr>
          <p:cNvPr id="36" name="TextBox 35"/>
          <p:cNvSpPr txBox="1"/>
          <p:nvPr/>
        </p:nvSpPr>
        <p:spPr>
          <a:xfrm>
            <a:off x="5757889" y="3671527"/>
            <a:ext cx="19531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Connection Socket</a:t>
            </a:r>
            <a:endParaRPr lang="en-US" i="1" dirty="0"/>
          </a:p>
        </p:txBody>
      </p:sp>
      <p:cxnSp>
        <p:nvCxnSpPr>
          <p:cNvPr id="39" name="Straight Arrow Connector 38"/>
          <p:cNvCxnSpPr/>
          <p:nvPr/>
        </p:nvCxnSpPr>
        <p:spPr>
          <a:xfrm flipH="1">
            <a:off x="2535316" y="4421549"/>
            <a:ext cx="1303126" cy="0"/>
          </a:xfrm>
          <a:prstGeom prst="straightConnector1">
            <a:avLst/>
          </a:prstGeom>
          <a:ln>
            <a:prstDash val="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 flipH="1">
            <a:off x="2535315" y="4865235"/>
            <a:ext cx="1303127" cy="0"/>
          </a:xfrm>
          <a:prstGeom prst="straightConnector1">
            <a:avLst/>
          </a:prstGeom>
          <a:ln>
            <a:prstDash val="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2" name="Freeform 41"/>
          <p:cNvSpPr/>
          <p:nvPr/>
        </p:nvSpPr>
        <p:spPr>
          <a:xfrm>
            <a:off x="5543915" y="4358944"/>
            <a:ext cx="492595" cy="612776"/>
          </a:xfrm>
          <a:custGeom>
            <a:avLst/>
            <a:gdLst>
              <a:gd name="connsiteX0" fmla="*/ 14941 w 492595"/>
              <a:gd name="connsiteY0" fmla="*/ 493114 h 612776"/>
              <a:gd name="connsiteX1" fmla="*/ 179294 w 492595"/>
              <a:gd name="connsiteY1" fmla="*/ 612643 h 612776"/>
              <a:gd name="connsiteX2" fmla="*/ 478117 w 492595"/>
              <a:gd name="connsiteY2" fmla="*/ 508055 h 612776"/>
              <a:gd name="connsiteX3" fmla="*/ 418353 w 492595"/>
              <a:gd name="connsiteY3" fmla="*/ 164408 h 612776"/>
              <a:gd name="connsiteX4" fmla="*/ 179294 w 492595"/>
              <a:gd name="connsiteY4" fmla="*/ 55 h 612776"/>
              <a:gd name="connsiteX5" fmla="*/ 0 w 492595"/>
              <a:gd name="connsiteY5" fmla="*/ 179349 h 6127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92595" h="612776">
                <a:moveTo>
                  <a:pt x="14941" y="493114"/>
                </a:moveTo>
                <a:cubicBezTo>
                  <a:pt x="58519" y="551633"/>
                  <a:pt x="102098" y="610153"/>
                  <a:pt x="179294" y="612643"/>
                </a:cubicBezTo>
                <a:cubicBezTo>
                  <a:pt x="256490" y="615133"/>
                  <a:pt x="438274" y="582761"/>
                  <a:pt x="478117" y="508055"/>
                </a:cubicBezTo>
                <a:cubicBezTo>
                  <a:pt x="517960" y="433349"/>
                  <a:pt x="468157" y="249075"/>
                  <a:pt x="418353" y="164408"/>
                </a:cubicBezTo>
                <a:cubicBezTo>
                  <a:pt x="368549" y="79741"/>
                  <a:pt x="249019" y="-2435"/>
                  <a:pt x="179294" y="55"/>
                </a:cubicBezTo>
                <a:cubicBezTo>
                  <a:pt x="109569" y="2545"/>
                  <a:pt x="54784" y="90947"/>
                  <a:pt x="0" y="179349"/>
                </a:cubicBezTo>
              </a:path>
            </a:pathLst>
          </a:custGeom>
          <a:ln>
            <a:prstDash val="dash"/>
            <a:headEnd type="none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Freeform 42"/>
          <p:cNvSpPr/>
          <p:nvPr/>
        </p:nvSpPr>
        <p:spPr>
          <a:xfrm flipH="1">
            <a:off x="538315" y="4331253"/>
            <a:ext cx="492595" cy="612776"/>
          </a:xfrm>
          <a:custGeom>
            <a:avLst/>
            <a:gdLst>
              <a:gd name="connsiteX0" fmla="*/ 14941 w 492595"/>
              <a:gd name="connsiteY0" fmla="*/ 493114 h 612776"/>
              <a:gd name="connsiteX1" fmla="*/ 179294 w 492595"/>
              <a:gd name="connsiteY1" fmla="*/ 612643 h 612776"/>
              <a:gd name="connsiteX2" fmla="*/ 478117 w 492595"/>
              <a:gd name="connsiteY2" fmla="*/ 508055 h 612776"/>
              <a:gd name="connsiteX3" fmla="*/ 418353 w 492595"/>
              <a:gd name="connsiteY3" fmla="*/ 164408 h 612776"/>
              <a:gd name="connsiteX4" fmla="*/ 179294 w 492595"/>
              <a:gd name="connsiteY4" fmla="*/ 55 h 612776"/>
              <a:gd name="connsiteX5" fmla="*/ 0 w 492595"/>
              <a:gd name="connsiteY5" fmla="*/ 179349 h 6127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92595" h="612776">
                <a:moveTo>
                  <a:pt x="14941" y="493114"/>
                </a:moveTo>
                <a:cubicBezTo>
                  <a:pt x="58519" y="551633"/>
                  <a:pt x="102098" y="610153"/>
                  <a:pt x="179294" y="612643"/>
                </a:cubicBezTo>
                <a:cubicBezTo>
                  <a:pt x="256490" y="615133"/>
                  <a:pt x="438274" y="582761"/>
                  <a:pt x="478117" y="508055"/>
                </a:cubicBezTo>
                <a:cubicBezTo>
                  <a:pt x="517960" y="433349"/>
                  <a:pt x="468157" y="249075"/>
                  <a:pt x="418353" y="164408"/>
                </a:cubicBezTo>
                <a:cubicBezTo>
                  <a:pt x="368549" y="79741"/>
                  <a:pt x="249019" y="-2435"/>
                  <a:pt x="179294" y="55"/>
                </a:cubicBezTo>
                <a:cubicBezTo>
                  <a:pt x="109569" y="2545"/>
                  <a:pt x="54784" y="90947"/>
                  <a:pt x="0" y="179349"/>
                </a:cubicBezTo>
              </a:path>
            </a:pathLst>
          </a:custGeom>
          <a:ln>
            <a:prstDash val="dash"/>
            <a:headEnd type="none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TextBox 46"/>
          <p:cNvSpPr txBox="1"/>
          <p:nvPr/>
        </p:nvSpPr>
        <p:spPr>
          <a:xfrm>
            <a:off x="4279972" y="3629013"/>
            <a:ext cx="6307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8000"/>
                </a:solidFill>
              </a:rPr>
              <a:t>child</a:t>
            </a:r>
            <a:endParaRPr lang="en-US" dirty="0">
              <a:solidFill>
                <a:srgbClr val="008000"/>
              </a:solidFill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6408714" y="4132366"/>
            <a:ext cx="25140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Close Connection Socket</a:t>
            </a:r>
            <a:endParaRPr lang="en-US" dirty="0"/>
          </a:p>
        </p:txBody>
      </p:sp>
      <p:sp>
        <p:nvSpPr>
          <p:cNvPr id="53" name="Freeform 52"/>
          <p:cNvSpPr/>
          <p:nvPr/>
        </p:nvSpPr>
        <p:spPr>
          <a:xfrm>
            <a:off x="6946456" y="2264050"/>
            <a:ext cx="1838714" cy="3819899"/>
          </a:xfrm>
          <a:custGeom>
            <a:avLst/>
            <a:gdLst>
              <a:gd name="connsiteX0" fmla="*/ 0 w 1838714"/>
              <a:gd name="connsiteY0" fmla="*/ 3350866 h 3819899"/>
              <a:gd name="connsiteX1" fmla="*/ 489618 w 1838714"/>
              <a:gd name="connsiteY1" fmla="*/ 3687455 h 3819899"/>
              <a:gd name="connsiteX2" fmla="*/ 1575959 w 1838714"/>
              <a:gd name="connsiteY2" fmla="*/ 3580358 h 3819899"/>
              <a:gd name="connsiteX3" fmla="*/ 1836068 w 1838714"/>
              <a:gd name="connsiteY3" fmla="*/ 1040642 h 3819899"/>
              <a:gd name="connsiteX4" fmla="*/ 1637161 w 1838714"/>
              <a:gd name="connsiteY4" fmla="*/ 153271 h 3819899"/>
              <a:gd name="connsiteX5" fmla="*/ 642624 w 1838714"/>
              <a:gd name="connsiteY5" fmla="*/ 276 h 3819899"/>
              <a:gd name="connsiteX6" fmla="*/ 290711 w 1838714"/>
              <a:gd name="connsiteY6" fmla="*/ 122672 h 3819899"/>
              <a:gd name="connsiteX7" fmla="*/ 183607 w 1838714"/>
              <a:gd name="connsiteY7" fmla="*/ 367464 h 38198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838714" h="3819899">
                <a:moveTo>
                  <a:pt x="0" y="3350866"/>
                </a:moveTo>
                <a:cubicBezTo>
                  <a:pt x="113479" y="3500036"/>
                  <a:pt x="226958" y="3649206"/>
                  <a:pt x="489618" y="3687455"/>
                </a:cubicBezTo>
                <a:cubicBezTo>
                  <a:pt x="752278" y="3725704"/>
                  <a:pt x="1351551" y="4021493"/>
                  <a:pt x="1575959" y="3580358"/>
                </a:cubicBezTo>
                <a:cubicBezTo>
                  <a:pt x="1800367" y="3139223"/>
                  <a:pt x="1825868" y="1611823"/>
                  <a:pt x="1836068" y="1040642"/>
                </a:cubicBezTo>
                <a:cubicBezTo>
                  <a:pt x="1846268" y="469461"/>
                  <a:pt x="1836068" y="326665"/>
                  <a:pt x="1637161" y="153271"/>
                </a:cubicBezTo>
                <a:cubicBezTo>
                  <a:pt x="1438254" y="-20123"/>
                  <a:pt x="867032" y="5376"/>
                  <a:pt x="642624" y="276"/>
                </a:cubicBezTo>
                <a:cubicBezTo>
                  <a:pt x="418216" y="-4824"/>
                  <a:pt x="367214" y="61474"/>
                  <a:pt x="290711" y="122672"/>
                </a:cubicBezTo>
                <a:cubicBezTo>
                  <a:pt x="214208" y="183870"/>
                  <a:pt x="198907" y="275667"/>
                  <a:pt x="183607" y="367464"/>
                </a:cubicBezTo>
              </a:path>
            </a:pathLst>
          </a:custGeom>
          <a:ln>
            <a:headEnd type="none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4" name="Straight Arrow Connector 53"/>
          <p:cNvCxnSpPr/>
          <p:nvPr/>
        </p:nvCxnSpPr>
        <p:spPr>
          <a:xfrm>
            <a:off x="7423156" y="3669187"/>
            <a:ext cx="572135" cy="46317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6" name="TextBox 55"/>
          <p:cNvSpPr txBox="1"/>
          <p:nvPr/>
        </p:nvSpPr>
        <p:spPr>
          <a:xfrm>
            <a:off x="4022054" y="3996175"/>
            <a:ext cx="25140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Close Listen Socket</a:t>
            </a:r>
            <a:endParaRPr lang="en-US" dirty="0"/>
          </a:p>
        </p:txBody>
      </p:sp>
      <p:sp>
        <p:nvSpPr>
          <p:cNvPr id="57" name="TextBox 56"/>
          <p:cNvSpPr txBox="1"/>
          <p:nvPr/>
        </p:nvSpPr>
        <p:spPr>
          <a:xfrm>
            <a:off x="7902147" y="3710354"/>
            <a:ext cx="8130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8000"/>
                </a:solidFill>
              </a:rPr>
              <a:t>Parent</a:t>
            </a:r>
            <a:endParaRPr lang="en-US" dirty="0">
              <a:solidFill>
                <a:srgbClr val="008000"/>
              </a:solidFill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6534830" y="5236869"/>
            <a:ext cx="25140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Wait for child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33495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Server Protocol (v2)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9/10/14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cs162 fa14 L5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E6ECD-61F1-CE4B-BB82-6FDD0CA3B213}" type="slidenum">
              <a:rPr lang="en-US" smtClean="0"/>
              <a:t>19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1113293"/>
            <a:ext cx="9866348" cy="5078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latin typeface="Courier"/>
                <a:cs typeface="Courier"/>
              </a:rPr>
              <a:t>while </a:t>
            </a:r>
            <a:r>
              <a:rPr lang="en-US" dirty="0">
                <a:latin typeface="Courier"/>
                <a:cs typeface="Courier"/>
              </a:rPr>
              <a:t>(1) {</a:t>
            </a:r>
          </a:p>
          <a:p>
            <a:r>
              <a:rPr lang="en-US" dirty="0">
                <a:latin typeface="Courier"/>
                <a:cs typeface="Courier"/>
              </a:rPr>
              <a:t>    listen(</a:t>
            </a:r>
            <a:r>
              <a:rPr lang="en-US" dirty="0" err="1">
                <a:latin typeface="Courier"/>
                <a:cs typeface="Courier"/>
              </a:rPr>
              <a:t>lstnsockfd</a:t>
            </a:r>
            <a:r>
              <a:rPr lang="en-US" dirty="0">
                <a:latin typeface="Courier"/>
                <a:cs typeface="Courier"/>
              </a:rPr>
              <a:t>, MAXQUEUE);    </a:t>
            </a:r>
          </a:p>
          <a:p>
            <a:r>
              <a:rPr lang="en-US" dirty="0">
                <a:latin typeface="Courier"/>
                <a:cs typeface="Courier"/>
              </a:rPr>
              <a:t>    </a:t>
            </a:r>
            <a:r>
              <a:rPr lang="en-US" dirty="0" err="1">
                <a:latin typeface="Courier"/>
                <a:cs typeface="Courier"/>
              </a:rPr>
              <a:t>consockfd</a:t>
            </a:r>
            <a:r>
              <a:rPr lang="en-US" dirty="0">
                <a:latin typeface="Courier"/>
                <a:cs typeface="Courier"/>
              </a:rPr>
              <a:t> = accept(</a:t>
            </a:r>
            <a:r>
              <a:rPr lang="en-US" dirty="0" err="1">
                <a:latin typeface="Courier"/>
                <a:cs typeface="Courier"/>
              </a:rPr>
              <a:t>lstnsockfd</a:t>
            </a:r>
            <a:r>
              <a:rPr lang="en-US" dirty="0">
                <a:latin typeface="Courier"/>
                <a:cs typeface="Courier"/>
              </a:rPr>
              <a:t>, (</a:t>
            </a:r>
            <a:r>
              <a:rPr lang="en-US" dirty="0" err="1">
                <a:latin typeface="Courier"/>
                <a:cs typeface="Courier"/>
              </a:rPr>
              <a:t>struct</a:t>
            </a:r>
            <a:r>
              <a:rPr lang="en-US" dirty="0">
                <a:latin typeface="Courier"/>
                <a:cs typeface="Courier"/>
              </a:rPr>
              <a:t> </a:t>
            </a:r>
            <a:r>
              <a:rPr lang="en-US" dirty="0" err="1">
                <a:latin typeface="Courier"/>
                <a:cs typeface="Courier"/>
              </a:rPr>
              <a:t>sockaddr</a:t>
            </a:r>
            <a:r>
              <a:rPr lang="en-US" dirty="0">
                <a:latin typeface="Courier"/>
                <a:cs typeface="Courier"/>
              </a:rPr>
              <a:t> *) &amp;</a:t>
            </a:r>
            <a:r>
              <a:rPr lang="en-US" dirty="0" err="1">
                <a:latin typeface="Courier"/>
                <a:cs typeface="Courier"/>
              </a:rPr>
              <a:t>cli_addr</a:t>
            </a:r>
            <a:r>
              <a:rPr lang="en-US" dirty="0" smtClean="0">
                <a:latin typeface="Courier"/>
                <a:cs typeface="Courier"/>
              </a:rPr>
              <a:t>,</a:t>
            </a:r>
          </a:p>
          <a:p>
            <a:r>
              <a:rPr lang="en-US" dirty="0">
                <a:latin typeface="Courier"/>
                <a:cs typeface="Courier"/>
              </a:rPr>
              <a:t>	</a:t>
            </a:r>
            <a:r>
              <a:rPr lang="en-US" dirty="0" smtClean="0">
                <a:latin typeface="Courier"/>
                <a:cs typeface="Courier"/>
              </a:rPr>
              <a:t>						 </a:t>
            </a:r>
            <a:r>
              <a:rPr lang="en-US" dirty="0">
                <a:latin typeface="Courier"/>
                <a:cs typeface="Courier"/>
              </a:rPr>
              <a:t>&amp;</a:t>
            </a:r>
            <a:r>
              <a:rPr lang="en-US" dirty="0" err="1">
                <a:latin typeface="Courier"/>
                <a:cs typeface="Courier"/>
              </a:rPr>
              <a:t>clilen</a:t>
            </a:r>
            <a:r>
              <a:rPr lang="en-US" dirty="0">
                <a:latin typeface="Courier"/>
                <a:cs typeface="Courier"/>
              </a:rPr>
              <a:t>);</a:t>
            </a:r>
          </a:p>
          <a:p>
            <a:r>
              <a:rPr lang="en-US" dirty="0">
                <a:latin typeface="Courier"/>
                <a:cs typeface="Courier"/>
              </a:rPr>
              <a:t>    </a:t>
            </a:r>
            <a:r>
              <a:rPr lang="en-US" dirty="0" err="1">
                <a:latin typeface="Courier"/>
                <a:cs typeface="Courier"/>
              </a:rPr>
              <a:t>cpid</a:t>
            </a:r>
            <a:r>
              <a:rPr lang="en-US" dirty="0">
                <a:latin typeface="Courier"/>
                <a:cs typeface="Courier"/>
              </a:rPr>
              <a:t> = fork();              /* </a:t>
            </a:r>
            <a:r>
              <a:rPr lang="en-US" dirty="0" smtClean="0">
                <a:latin typeface="Courier"/>
                <a:cs typeface="Courier"/>
              </a:rPr>
              <a:t>new </a:t>
            </a:r>
            <a:r>
              <a:rPr lang="en-US" dirty="0">
                <a:latin typeface="Courier"/>
                <a:cs typeface="Courier"/>
              </a:rPr>
              <a:t>process for connection */</a:t>
            </a:r>
          </a:p>
          <a:p>
            <a:r>
              <a:rPr lang="en-US" dirty="0">
                <a:latin typeface="Courier"/>
                <a:cs typeface="Courier"/>
              </a:rPr>
              <a:t>    if (</a:t>
            </a:r>
            <a:r>
              <a:rPr lang="en-US" dirty="0" err="1">
                <a:latin typeface="Courier"/>
                <a:cs typeface="Courier"/>
              </a:rPr>
              <a:t>cpid</a:t>
            </a:r>
            <a:r>
              <a:rPr lang="en-US" dirty="0">
                <a:latin typeface="Courier"/>
                <a:cs typeface="Courier"/>
              </a:rPr>
              <a:t> &gt; 0) {             </a:t>
            </a:r>
            <a:r>
              <a:rPr lang="en-US" dirty="0" smtClean="0">
                <a:latin typeface="Courier"/>
                <a:cs typeface="Courier"/>
              </a:rPr>
              <a:t>/</a:t>
            </a:r>
            <a:r>
              <a:rPr lang="en-US" dirty="0">
                <a:latin typeface="Courier"/>
                <a:cs typeface="Courier"/>
              </a:rPr>
              <a:t>* parent process */</a:t>
            </a:r>
          </a:p>
          <a:p>
            <a:r>
              <a:rPr lang="en-US" dirty="0">
                <a:latin typeface="Courier"/>
                <a:cs typeface="Courier"/>
              </a:rPr>
              <a:t>      close(</a:t>
            </a:r>
            <a:r>
              <a:rPr lang="en-US" dirty="0" err="1">
                <a:latin typeface="Courier"/>
                <a:cs typeface="Courier"/>
              </a:rPr>
              <a:t>consockfd</a:t>
            </a:r>
            <a:r>
              <a:rPr lang="en-US" dirty="0">
                <a:latin typeface="Courier"/>
                <a:cs typeface="Courier"/>
              </a:rPr>
              <a:t>);</a:t>
            </a:r>
          </a:p>
          <a:p>
            <a:r>
              <a:rPr lang="en-US" dirty="0">
                <a:latin typeface="Courier"/>
                <a:cs typeface="Courier"/>
              </a:rPr>
              <a:t>      </a:t>
            </a:r>
            <a:r>
              <a:rPr lang="en-US" dirty="0" err="1">
                <a:latin typeface="Courier"/>
                <a:cs typeface="Courier"/>
              </a:rPr>
              <a:t>tcpid</a:t>
            </a:r>
            <a:r>
              <a:rPr lang="en-US" dirty="0">
                <a:latin typeface="Courier"/>
                <a:cs typeface="Courier"/>
              </a:rPr>
              <a:t> = wait(&amp;</a:t>
            </a:r>
            <a:r>
              <a:rPr lang="en-US" dirty="0" err="1">
                <a:latin typeface="Courier"/>
                <a:cs typeface="Courier"/>
              </a:rPr>
              <a:t>cstatus</a:t>
            </a:r>
            <a:r>
              <a:rPr lang="en-US" dirty="0">
                <a:latin typeface="Courier"/>
                <a:cs typeface="Courier"/>
              </a:rPr>
              <a:t>);</a:t>
            </a:r>
          </a:p>
          <a:p>
            <a:r>
              <a:rPr lang="en-US" dirty="0">
                <a:latin typeface="Courier"/>
                <a:cs typeface="Courier"/>
              </a:rPr>
              <a:t>    } else if (</a:t>
            </a:r>
            <a:r>
              <a:rPr lang="en-US" dirty="0" err="1">
                <a:latin typeface="Courier"/>
                <a:cs typeface="Courier"/>
              </a:rPr>
              <a:t>cpid</a:t>
            </a:r>
            <a:r>
              <a:rPr lang="en-US" dirty="0">
                <a:latin typeface="Courier"/>
                <a:cs typeface="Courier"/>
              </a:rPr>
              <a:t> == 0) {      </a:t>
            </a:r>
            <a:r>
              <a:rPr lang="en-US" dirty="0" smtClean="0">
                <a:latin typeface="Courier"/>
                <a:cs typeface="Courier"/>
              </a:rPr>
              <a:t>/</a:t>
            </a:r>
            <a:r>
              <a:rPr lang="en-US" dirty="0">
                <a:latin typeface="Courier"/>
                <a:cs typeface="Courier"/>
              </a:rPr>
              <a:t>* child process */</a:t>
            </a:r>
          </a:p>
          <a:p>
            <a:r>
              <a:rPr lang="en-US" dirty="0">
                <a:latin typeface="Courier"/>
                <a:cs typeface="Courier"/>
              </a:rPr>
              <a:t>      close(</a:t>
            </a:r>
            <a:r>
              <a:rPr lang="en-US" dirty="0" err="1">
                <a:latin typeface="Courier"/>
                <a:cs typeface="Courier"/>
              </a:rPr>
              <a:t>lstnsockfd</a:t>
            </a:r>
            <a:r>
              <a:rPr lang="en-US" dirty="0">
                <a:latin typeface="Courier"/>
                <a:cs typeface="Courier"/>
              </a:rPr>
              <a:t>);        /* let go of listen socket *</a:t>
            </a:r>
            <a:r>
              <a:rPr lang="en-US" dirty="0" smtClean="0">
                <a:latin typeface="Courier"/>
                <a:cs typeface="Courier"/>
              </a:rPr>
              <a:t>/</a:t>
            </a:r>
          </a:p>
          <a:p>
            <a:endParaRPr lang="en-US" dirty="0">
              <a:latin typeface="Courier"/>
              <a:cs typeface="Courier"/>
            </a:endParaRPr>
          </a:p>
          <a:p>
            <a:r>
              <a:rPr lang="en-US" dirty="0">
                <a:latin typeface="Courier"/>
                <a:cs typeface="Courier"/>
              </a:rPr>
              <a:t>      </a:t>
            </a:r>
            <a:r>
              <a:rPr lang="en-US" i="1" dirty="0">
                <a:latin typeface="Courier"/>
                <a:cs typeface="Courier"/>
              </a:rPr>
              <a:t>server(</a:t>
            </a:r>
            <a:r>
              <a:rPr lang="en-US" i="1" dirty="0" err="1">
                <a:latin typeface="Courier"/>
                <a:cs typeface="Courier"/>
              </a:rPr>
              <a:t>consockfd</a:t>
            </a:r>
            <a:r>
              <a:rPr lang="en-US" i="1" dirty="0">
                <a:latin typeface="Courier"/>
                <a:cs typeface="Courier"/>
              </a:rPr>
              <a:t>)</a:t>
            </a:r>
            <a:r>
              <a:rPr lang="en-US" dirty="0" smtClean="0">
                <a:latin typeface="Courier"/>
                <a:cs typeface="Courier"/>
              </a:rPr>
              <a:t>;</a:t>
            </a:r>
          </a:p>
          <a:p>
            <a:endParaRPr lang="en-US" dirty="0">
              <a:latin typeface="Courier"/>
              <a:cs typeface="Courier"/>
            </a:endParaRPr>
          </a:p>
          <a:p>
            <a:r>
              <a:rPr lang="en-US" dirty="0">
                <a:latin typeface="Courier"/>
                <a:cs typeface="Courier"/>
              </a:rPr>
              <a:t>      close(</a:t>
            </a:r>
            <a:r>
              <a:rPr lang="en-US" dirty="0" err="1">
                <a:latin typeface="Courier"/>
                <a:cs typeface="Courier"/>
              </a:rPr>
              <a:t>consockfd</a:t>
            </a:r>
            <a:r>
              <a:rPr lang="en-US" dirty="0">
                <a:latin typeface="Courier"/>
                <a:cs typeface="Courier"/>
              </a:rPr>
              <a:t>);</a:t>
            </a:r>
          </a:p>
          <a:p>
            <a:r>
              <a:rPr lang="en-US" dirty="0">
                <a:latin typeface="Courier"/>
                <a:cs typeface="Courier"/>
              </a:rPr>
              <a:t>      exit(EXIT_SUCCESS);         /* exit child normally */</a:t>
            </a:r>
          </a:p>
          <a:p>
            <a:r>
              <a:rPr lang="en-US" dirty="0">
                <a:latin typeface="Courier"/>
                <a:cs typeface="Courier"/>
              </a:rPr>
              <a:t>    }</a:t>
            </a:r>
          </a:p>
          <a:p>
            <a:r>
              <a:rPr lang="en-US" dirty="0">
                <a:latin typeface="Courier"/>
                <a:cs typeface="Courier"/>
              </a:rPr>
              <a:t>  }</a:t>
            </a:r>
          </a:p>
          <a:p>
            <a:r>
              <a:rPr lang="en-US" dirty="0" smtClean="0">
                <a:latin typeface="Courier"/>
                <a:cs typeface="Courier"/>
              </a:rPr>
              <a:t>close</a:t>
            </a:r>
            <a:r>
              <a:rPr lang="en-US" dirty="0">
                <a:latin typeface="Courier"/>
                <a:cs typeface="Courier"/>
              </a:rPr>
              <a:t>(</a:t>
            </a:r>
            <a:r>
              <a:rPr lang="en-US" dirty="0" err="1">
                <a:latin typeface="Courier"/>
                <a:cs typeface="Courier"/>
              </a:rPr>
              <a:t>lstnsockfd</a:t>
            </a:r>
            <a:r>
              <a:rPr lang="en-US" dirty="0">
                <a:latin typeface="Courier"/>
                <a:cs typeface="Courier"/>
              </a:rPr>
              <a:t>)</a:t>
            </a:r>
            <a:r>
              <a:rPr lang="en-US" dirty="0" smtClean="0">
                <a:latin typeface="Courier"/>
                <a:cs typeface="Courier"/>
              </a:rPr>
              <a:t>;</a:t>
            </a:r>
            <a:endParaRPr lang="en-US" dirty="0"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39121329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Real Reading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Unix Network Programming.  The Sockets Networking API, Stevens (et al), </a:t>
            </a:r>
            <a:r>
              <a:rPr lang="en-US" dirty="0" err="1" smtClean="0"/>
              <a:t>Ch</a:t>
            </a:r>
            <a:r>
              <a:rPr lang="en-US" dirty="0" smtClean="0"/>
              <a:t> 3-5 “Elementary Sockets”</a:t>
            </a:r>
          </a:p>
          <a:p>
            <a:r>
              <a:rPr lang="en-US" dirty="0" smtClean="0"/>
              <a:t>Lots of on-line tutorials</a:t>
            </a:r>
          </a:p>
          <a:p>
            <a:r>
              <a:rPr lang="en-US" dirty="0" smtClean="0"/>
              <a:t>This lecture and the code</a:t>
            </a:r>
          </a:p>
          <a:p>
            <a:r>
              <a:rPr lang="en-US" sz="2000" dirty="0"/>
              <a:t>http://cs162.eecs.berkeley.edu/static/lectures/code05/</a:t>
            </a:r>
            <a:r>
              <a:rPr lang="en-US" sz="2000" dirty="0" err="1"/>
              <a:t>eclient.c</a:t>
            </a:r>
            <a:endParaRPr lang="en-US" sz="2000" dirty="0"/>
          </a:p>
          <a:p>
            <a:r>
              <a:rPr lang="en-US" sz="2000" dirty="0"/>
              <a:t>http://cs162.eecs.berkeley.edu/static/lectures/code05/</a:t>
            </a:r>
            <a:r>
              <a:rPr lang="en-US" sz="2000" dirty="0" err="1"/>
              <a:t>eserver.c</a:t>
            </a:r>
            <a:endParaRPr lang="en-US" sz="2000" dirty="0"/>
          </a:p>
          <a:p>
            <a:r>
              <a:rPr lang="en-US" sz="2000" dirty="0"/>
              <a:t>http://cs162.eecs.berkeley.edu/static/lectures/code05/</a:t>
            </a:r>
            <a:r>
              <a:rPr lang="en-US" sz="2000" dirty="0" err="1"/>
              <a:t>feserver.c</a:t>
            </a:r>
            <a:endParaRPr lang="en-US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9/10/14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cs162 fa14 L5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E6ECD-61F1-CE4B-BB82-6FDD0CA3B21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379669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Concurrent Server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Listen will queue requests</a:t>
            </a:r>
          </a:p>
          <a:p>
            <a:r>
              <a:rPr lang="en-US" dirty="0"/>
              <a:t>B</a:t>
            </a:r>
            <a:r>
              <a:rPr lang="en-US" dirty="0" smtClean="0"/>
              <a:t>uffering present elsewhere</a:t>
            </a:r>
          </a:p>
          <a:p>
            <a:r>
              <a:rPr lang="en-US" dirty="0" smtClean="0"/>
              <a:t>But server waits for each connection to terminate before initiating the next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9/10/14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cs162 fa14 L5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E6ECD-61F1-CE4B-BB82-6FDD0CA3B213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20995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Rectangle 45"/>
          <p:cNvSpPr/>
          <p:nvPr/>
        </p:nvSpPr>
        <p:spPr>
          <a:xfrm>
            <a:off x="3838442" y="4102054"/>
            <a:ext cx="2455574" cy="1519445"/>
          </a:xfrm>
          <a:prstGeom prst="rect">
            <a:avLst/>
          </a:prstGeom>
          <a:gradFill>
            <a:gsLst>
              <a:gs pos="0">
                <a:schemeClr val="accent1">
                  <a:tint val="100000"/>
                  <a:shade val="100000"/>
                  <a:satMod val="130000"/>
                  <a:alpha val="26000"/>
                </a:schemeClr>
              </a:gs>
              <a:gs pos="100000">
                <a:schemeClr val="accent1">
                  <a:tint val="50000"/>
                  <a:shade val="100000"/>
                  <a:satMod val="350000"/>
                  <a:alpha val="46000"/>
                </a:schemeClr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Sockets in concept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9/10/14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cs162 fa14 L5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E6ECD-61F1-CE4B-BB82-6FDD0CA3B213}" type="slidenum">
              <a:rPr lang="en-US" smtClean="0"/>
              <a:t>21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383056" y="957802"/>
            <a:ext cx="90797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Client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830427" y="1061338"/>
            <a:ext cx="9859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Server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38923" y="1855045"/>
            <a:ext cx="20751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Create Client Socket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738923" y="2644543"/>
            <a:ext cx="30982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Connect it to server (</a:t>
            </a:r>
            <a:r>
              <a:rPr lang="en-US" dirty="0" err="1" smtClean="0"/>
              <a:t>host:port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986380" y="4209148"/>
            <a:ext cx="14478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w</a:t>
            </a:r>
            <a:r>
              <a:rPr lang="en-US" dirty="0" smtClean="0"/>
              <a:t>rite request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1016262" y="4637641"/>
            <a:ext cx="15190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</a:t>
            </a:r>
            <a:r>
              <a:rPr lang="en-US" dirty="0" smtClean="0"/>
              <a:t>ead response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478806" y="5374560"/>
            <a:ext cx="19569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Close Client Socket</a:t>
            </a:r>
            <a:endParaRPr lang="en-US" dirty="0"/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1470685" y="2224377"/>
            <a:ext cx="0" cy="42016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1470685" y="3013875"/>
            <a:ext cx="0" cy="105524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1210568" y="5015067"/>
            <a:ext cx="0" cy="42016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5816394" y="1141845"/>
            <a:ext cx="21339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Create Server Socket</a:t>
            </a:r>
            <a:endParaRPr lang="en-US" dirty="0"/>
          </a:p>
        </p:txBody>
      </p:sp>
      <p:cxnSp>
        <p:nvCxnSpPr>
          <p:cNvPr id="19" name="Straight Arrow Connector 18"/>
          <p:cNvCxnSpPr/>
          <p:nvPr/>
        </p:nvCxnSpPr>
        <p:spPr>
          <a:xfrm>
            <a:off x="6548156" y="1511177"/>
            <a:ext cx="0" cy="42016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5832103" y="1871579"/>
            <a:ext cx="31930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Bind it to an Address (</a:t>
            </a:r>
            <a:r>
              <a:rPr lang="en-US" dirty="0" err="1" smtClean="0"/>
              <a:t>host:port</a:t>
            </a:r>
            <a:r>
              <a:rPr lang="en-US" dirty="0" smtClean="0"/>
              <a:t>)</a:t>
            </a:r>
            <a:endParaRPr lang="en-US" dirty="0"/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6554133" y="2228960"/>
            <a:ext cx="0" cy="42016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5838080" y="2589362"/>
            <a:ext cx="21868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Listen for Connection</a:t>
            </a:r>
            <a:endParaRPr lang="en-US" dirty="0"/>
          </a:p>
        </p:txBody>
      </p:sp>
      <p:sp>
        <p:nvSpPr>
          <p:cNvPr id="23" name="Freeform 22"/>
          <p:cNvSpPr/>
          <p:nvPr/>
        </p:nvSpPr>
        <p:spPr>
          <a:xfrm>
            <a:off x="7665756" y="2449843"/>
            <a:ext cx="492595" cy="612776"/>
          </a:xfrm>
          <a:custGeom>
            <a:avLst/>
            <a:gdLst>
              <a:gd name="connsiteX0" fmla="*/ 14941 w 492595"/>
              <a:gd name="connsiteY0" fmla="*/ 493114 h 612776"/>
              <a:gd name="connsiteX1" fmla="*/ 179294 w 492595"/>
              <a:gd name="connsiteY1" fmla="*/ 612643 h 612776"/>
              <a:gd name="connsiteX2" fmla="*/ 478117 w 492595"/>
              <a:gd name="connsiteY2" fmla="*/ 508055 h 612776"/>
              <a:gd name="connsiteX3" fmla="*/ 418353 w 492595"/>
              <a:gd name="connsiteY3" fmla="*/ 164408 h 612776"/>
              <a:gd name="connsiteX4" fmla="*/ 179294 w 492595"/>
              <a:gd name="connsiteY4" fmla="*/ 55 h 612776"/>
              <a:gd name="connsiteX5" fmla="*/ 0 w 492595"/>
              <a:gd name="connsiteY5" fmla="*/ 179349 h 6127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92595" h="612776">
                <a:moveTo>
                  <a:pt x="14941" y="493114"/>
                </a:moveTo>
                <a:cubicBezTo>
                  <a:pt x="58519" y="551633"/>
                  <a:pt x="102098" y="610153"/>
                  <a:pt x="179294" y="612643"/>
                </a:cubicBezTo>
                <a:cubicBezTo>
                  <a:pt x="256490" y="615133"/>
                  <a:pt x="438274" y="582761"/>
                  <a:pt x="478117" y="508055"/>
                </a:cubicBezTo>
                <a:cubicBezTo>
                  <a:pt x="517960" y="433349"/>
                  <a:pt x="468157" y="249075"/>
                  <a:pt x="418353" y="164408"/>
                </a:cubicBezTo>
                <a:cubicBezTo>
                  <a:pt x="368549" y="79741"/>
                  <a:pt x="249019" y="-2435"/>
                  <a:pt x="179294" y="55"/>
                </a:cubicBezTo>
                <a:cubicBezTo>
                  <a:pt x="109569" y="2545"/>
                  <a:pt x="54784" y="90947"/>
                  <a:pt x="0" y="179349"/>
                </a:cubicBezTo>
              </a:path>
            </a:pathLst>
          </a:custGeom>
          <a:ln>
            <a:prstDash val="dash"/>
            <a:headEnd type="none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4" name="Straight Arrow Connector 23"/>
          <p:cNvCxnSpPr/>
          <p:nvPr/>
        </p:nvCxnSpPr>
        <p:spPr>
          <a:xfrm>
            <a:off x="6547748" y="2954752"/>
            <a:ext cx="0" cy="42016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5831695" y="3315154"/>
            <a:ext cx="19250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Accept connection</a:t>
            </a:r>
            <a:endParaRPr lang="en-US" dirty="0"/>
          </a:p>
        </p:txBody>
      </p:sp>
      <p:cxnSp>
        <p:nvCxnSpPr>
          <p:cNvPr id="26" name="Straight Arrow Connector 25"/>
          <p:cNvCxnSpPr/>
          <p:nvPr/>
        </p:nvCxnSpPr>
        <p:spPr>
          <a:xfrm flipH="1">
            <a:off x="5524263" y="3657728"/>
            <a:ext cx="467251" cy="42016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4019855" y="4272635"/>
            <a:ext cx="13901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read request</a:t>
            </a:r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4019855" y="4665332"/>
            <a:ext cx="15825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write response</a:t>
            </a:r>
            <a:endParaRPr 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3831470" y="5236869"/>
            <a:ext cx="25140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Close Connection Socket</a:t>
            </a:r>
            <a:endParaRPr lang="en-US" dirty="0"/>
          </a:p>
        </p:txBody>
      </p:sp>
      <p:cxnSp>
        <p:nvCxnSpPr>
          <p:cNvPr id="31" name="Straight Arrow Connector 30"/>
          <p:cNvCxnSpPr/>
          <p:nvPr/>
        </p:nvCxnSpPr>
        <p:spPr>
          <a:xfrm>
            <a:off x="5128045" y="4971720"/>
            <a:ext cx="0" cy="42016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6653765" y="5913620"/>
            <a:ext cx="20185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Close Server Socket</a:t>
            </a:r>
            <a:endParaRPr lang="en-US" dirty="0"/>
          </a:p>
        </p:txBody>
      </p:sp>
      <p:sp>
        <p:nvSpPr>
          <p:cNvPr id="36" name="TextBox 35"/>
          <p:cNvSpPr txBox="1"/>
          <p:nvPr/>
        </p:nvSpPr>
        <p:spPr>
          <a:xfrm>
            <a:off x="5757889" y="3671527"/>
            <a:ext cx="19531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Connection Socket</a:t>
            </a:r>
            <a:endParaRPr lang="en-US" i="1" dirty="0"/>
          </a:p>
        </p:txBody>
      </p:sp>
      <p:cxnSp>
        <p:nvCxnSpPr>
          <p:cNvPr id="39" name="Straight Arrow Connector 38"/>
          <p:cNvCxnSpPr/>
          <p:nvPr/>
        </p:nvCxnSpPr>
        <p:spPr>
          <a:xfrm flipH="1">
            <a:off x="2535316" y="4421549"/>
            <a:ext cx="1303126" cy="0"/>
          </a:xfrm>
          <a:prstGeom prst="straightConnector1">
            <a:avLst/>
          </a:prstGeom>
          <a:ln>
            <a:prstDash val="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 flipH="1">
            <a:off x="2535315" y="4865235"/>
            <a:ext cx="1303127" cy="0"/>
          </a:xfrm>
          <a:prstGeom prst="straightConnector1">
            <a:avLst/>
          </a:prstGeom>
          <a:ln>
            <a:prstDash val="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2" name="Freeform 41"/>
          <p:cNvSpPr/>
          <p:nvPr/>
        </p:nvSpPr>
        <p:spPr>
          <a:xfrm>
            <a:off x="5543915" y="4358944"/>
            <a:ext cx="492595" cy="612776"/>
          </a:xfrm>
          <a:custGeom>
            <a:avLst/>
            <a:gdLst>
              <a:gd name="connsiteX0" fmla="*/ 14941 w 492595"/>
              <a:gd name="connsiteY0" fmla="*/ 493114 h 612776"/>
              <a:gd name="connsiteX1" fmla="*/ 179294 w 492595"/>
              <a:gd name="connsiteY1" fmla="*/ 612643 h 612776"/>
              <a:gd name="connsiteX2" fmla="*/ 478117 w 492595"/>
              <a:gd name="connsiteY2" fmla="*/ 508055 h 612776"/>
              <a:gd name="connsiteX3" fmla="*/ 418353 w 492595"/>
              <a:gd name="connsiteY3" fmla="*/ 164408 h 612776"/>
              <a:gd name="connsiteX4" fmla="*/ 179294 w 492595"/>
              <a:gd name="connsiteY4" fmla="*/ 55 h 612776"/>
              <a:gd name="connsiteX5" fmla="*/ 0 w 492595"/>
              <a:gd name="connsiteY5" fmla="*/ 179349 h 6127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92595" h="612776">
                <a:moveTo>
                  <a:pt x="14941" y="493114"/>
                </a:moveTo>
                <a:cubicBezTo>
                  <a:pt x="58519" y="551633"/>
                  <a:pt x="102098" y="610153"/>
                  <a:pt x="179294" y="612643"/>
                </a:cubicBezTo>
                <a:cubicBezTo>
                  <a:pt x="256490" y="615133"/>
                  <a:pt x="438274" y="582761"/>
                  <a:pt x="478117" y="508055"/>
                </a:cubicBezTo>
                <a:cubicBezTo>
                  <a:pt x="517960" y="433349"/>
                  <a:pt x="468157" y="249075"/>
                  <a:pt x="418353" y="164408"/>
                </a:cubicBezTo>
                <a:cubicBezTo>
                  <a:pt x="368549" y="79741"/>
                  <a:pt x="249019" y="-2435"/>
                  <a:pt x="179294" y="55"/>
                </a:cubicBezTo>
                <a:cubicBezTo>
                  <a:pt x="109569" y="2545"/>
                  <a:pt x="54784" y="90947"/>
                  <a:pt x="0" y="179349"/>
                </a:cubicBezTo>
              </a:path>
            </a:pathLst>
          </a:custGeom>
          <a:ln>
            <a:prstDash val="dash"/>
            <a:headEnd type="none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Freeform 42"/>
          <p:cNvSpPr/>
          <p:nvPr/>
        </p:nvSpPr>
        <p:spPr>
          <a:xfrm flipH="1">
            <a:off x="538315" y="4331253"/>
            <a:ext cx="492595" cy="612776"/>
          </a:xfrm>
          <a:custGeom>
            <a:avLst/>
            <a:gdLst>
              <a:gd name="connsiteX0" fmla="*/ 14941 w 492595"/>
              <a:gd name="connsiteY0" fmla="*/ 493114 h 612776"/>
              <a:gd name="connsiteX1" fmla="*/ 179294 w 492595"/>
              <a:gd name="connsiteY1" fmla="*/ 612643 h 612776"/>
              <a:gd name="connsiteX2" fmla="*/ 478117 w 492595"/>
              <a:gd name="connsiteY2" fmla="*/ 508055 h 612776"/>
              <a:gd name="connsiteX3" fmla="*/ 418353 w 492595"/>
              <a:gd name="connsiteY3" fmla="*/ 164408 h 612776"/>
              <a:gd name="connsiteX4" fmla="*/ 179294 w 492595"/>
              <a:gd name="connsiteY4" fmla="*/ 55 h 612776"/>
              <a:gd name="connsiteX5" fmla="*/ 0 w 492595"/>
              <a:gd name="connsiteY5" fmla="*/ 179349 h 6127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92595" h="612776">
                <a:moveTo>
                  <a:pt x="14941" y="493114"/>
                </a:moveTo>
                <a:cubicBezTo>
                  <a:pt x="58519" y="551633"/>
                  <a:pt x="102098" y="610153"/>
                  <a:pt x="179294" y="612643"/>
                </a:cubicBezTo>
                <a:cubicBezTo>
                  <a:pt x="256490" y="615133"/>
                  <a:pt x="438274" y="582761"/>
                  <a:pt x="478117" y="508055"/>
                </a:cubicBezTo>
                <a:cubicBezTo>
                  <a:pt x="517960" y="433349"/>
                  <a:pt x="468157" y="249075"/>
                  <a:pt x="418353" y="164408"/>
                </a:cubicBezTo>
                <a:cubicBezTo>
                  <a:pt x="368549" y="79741"/>
                  <a:pt x="249019" y="-2435"/>
                  <a:pt x="179294" y="55"/>
                </a:cubicBezTo>
                <a:cubicBezTo>
                  <a:pt x="109569" y="2545"/>
                  <a:pt x="54784" y="90947"/>
                  <a:pt x="0" y="179349"/>
                </a:cubicBezTo>
              </a:path>
            </a:pathLst>
          </a:custGeom>
          <a:ln>
            <a:prstDash val="dash"/>
            <a:headEnd type="none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TextBox 46"/>
          <p:cNvSpPr txBox="1"/>
          <p:nvPr/>
        </p:nvSpPr>
        <p:spPr>
          <a:xfrm>
            <a:off x="4279972" y="3629013"/>
            <a:ext cx="6307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8000"/>
                </a:solidFill>
              </a:rPr>
              <a:t>child</a:t>
            </a:r>
            <a:endParaRPr lang="en-US" dirty="0">
              <a:solidFill>
                <a:srgbClr val="008000"/>
              </a:solidFill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6408714" y="4132366"/>
            <a:ext cx="25140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Close Connection Socket</a:t>
            </a:r>
            <a:endParaRPr lang="en-US" dirty="0"/>
          </a:p>
        </p:txBody>
      </p:sp>
      <p:sp>
        <p:nvSpPr>
          <p:cNvPr id="53" name="Freeform 52"/>
          <p:cNvSpPr/>
          <p:nvPr/>
        </p:nvSpPr>
        <p:spPr>
          <a:xfrm>
            <a:off x="6946456" y="2264051"/>
            <a:ext cx="1976342" cy="2707670"/>
          </a:xfrm>
          <a:custGeom>
            <a:avLst/>
            <a:gdLst>
              <a:gd name="connsiteX0" fmla="*/ 0 w 1838714"/>
              <a:gd name="connsiteY0" fmla="*/ 3350866 h 3819899"/>
              <a:gd name="connsiteX1" fmla="*/ 489618 w 1838714"/>
              <a:gd name="connsiteY1" fmla="*/ 3687455 h 3819899"/>
              <a:gd name="connsiteX2" fmla="*/ 1575959 w 1838714"/>
              <a:gd name="connsiteY2" fmla="*/ 3580358 h 3819899"/>
              <a:gd name="connsiteX3" fmla="*/ 1836068 w 1838714"/>
              <a:gd name="connsiteY3" fmla="*/ 1040642 h 3819899"/>
              <a:gd name="connsiteX4" fmla="*/ 1637161 w 1838714"/>
              <a:gd name="connsiteY4" fmla="*/ 153271 h 3819899"/>
              <a:gd name="connsiteX5" fmla="*/ 642624 w 1838714"/>
              <a:gd name="connsiteY5" fmla="*/ 276 h 3819899"/>
              <a:gd name="connsiteX6" fmla="*/ 290711 w 1838714"/>
              <a:gd name="connsiteY6" fmla="*/ 122672 h 3819899"/>
              <a:gd name="connsiteX7" fmla="*/ 183607 w 1838714"/>
              <a:gd name="connsiteY7" fmla="*/ 367464 h 38198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838714" h="3819899">
                <a:moveTo>
                  <a:pt x="0" y="3350866"/>
                </a:moveTo>
                <a:cubicBezTo>
                  <a:pt x="113479" y="3500036"/>
                  <a:pt x="226958" y="3649206"/>
                  <a:pt x="489618" y="3687455"/>
                </a:cubicBezTo>
                <a:cubicBezTo>
                  <a:pt x="752278" y="3725704"/>
                  <a:pt x="1351551" y="4021493"/>
                  <a:pt x="1575959" y="3580358"/>
                </a:cubicBezTo>
                <a:cubicBezTo>
                  <a:pt x="1800367" y="3139223"/>
                  <a:pt x="1825868" y="1611823"/>
                  <a:pt x="1836068" y="1040642"/>
                </a:cubicBezTo>
                <a:cubicBezTo>
                  <a:pt x="1846268" y="469461"/>
                  <a:pt x="1836068" y="326665"/>
                  <a:pt x="1637161" y="153271"/>
                </a:cubicBezTo>
                <a:cubicBezTo>
                  <a:pt x="1438254" y="-20123"/>
                  <a:pt x="867032" y="5376"/>
                  <a:pt x="642624" y="276"/>
                </a:cubicBezTo>
                <a:cubicBezTo>
                  <a:pt x="418216" y="-4824"/>
                  <a:pt x="367214" y="61474"/>
                  <a:pt x="290711" y="122672"/>
                </a:cubicBezTo>
                <a:cubicBezTo>
                  <a:pt x="214208" y="183870"/>
                  <a:pt x="198907" y="275667"/>
                  <a:pt x="183607" y="367464"/>
                </a:cubicBezTo>
              </a:path>
            </a:pathLst>
          </a:custGeom>
          <a:ln>
            <a:headEnd type="none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4" name="Straight Arrow Connector 53"/>
          <p:cNvCxnSpPr/>
          <p:nvPr/>
        </p:nvCxnSpPr>
        <p:spPr>
          <a:xfrm>
            <a:off x="7423156" y="3669187"/>
            <a:ext cx="572135" cy="46317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6" name="TextBox 55"/>
          <p:cNvSpPr txBox="1"/>
          <p:nvPr/>
        </p:nvSpPr>
        <p:spPr>
          <a:xfrm>
            <a:off x="4022054" y="3996175"/>
            <a:ext cx="25140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Close Listen Socket</a:t>
            </a:r>
            <a:endParaRPr lang="en-US" dirty="0"/>
          </a:p>
        </p:txBody>
      </p:sp>
      <p:sp>
        <p:nvSpPr>
          <p:cNvPr id="57" name="TextBox 56"/>
          <p:cNvSpPr txBox="1"/>
          <p:nvPr/>
        </p:nvSpPr>
        <p:spPr>
          <a:xfrm>
            <a:off x="7902147" y="3710354"/>
            <a:ext cx="8130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8000"/>
                </a:solidFill>
              </a:rPr>
              <a:t>Parent</a:t>
            </a:r>
            <a:endParaRPr lang="en-US" dirty="0">
              <a:solidFill>
                <a:srgbClr val="008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22984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Server Protocol (v3)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9/10/14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cs162 fa14 L5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E6ECD-61F1-CE4B-BB82-6FDD0CA3B213}" type="slidenum">
              <a:rPr lang="en-US" smtClean="0"/>
              <a:t>22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1113293"/>
            <a:ext cx="9866348" cy="5078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latin typeface="Courier"/>
                <a:cs typeface="Courier"/>
              </a:rPr>
              <a:t>while </a:t>
            </a:r>
            <a:r>
              <a:rPr lang="en-US" dirty="0">
                <a:latin typeface="Courier"/>
                <a:cs typeface="Courier"/>
              </a:rPr>
              <a:t>(1) {</a:t>
            </a:r>
          </a:p>
          <a:p>
            <a:r>
              <a:rPr lang="en-US" dirty="0">
                <a:latin typeface="Courier"/>
                <a:cs typeface="Courier"/>
              </a:rPr>
              <a:t>    listen(</a:t>
            </a:r>
            <a:r>
              <a:rPr lang="en-US" dirty="0" err="1">
                <a:latin typeface="Courier"/>
                <a:cs typeface="Courier"/>
              </a:rPr>
              <a:t>lstnsockfd</a:t>
            </a:r>
            <a:r>
              <a:rPr lang="en-US" dirty="0">
                <a:latin typeface="Courier"/>
                <a:cs typeface="Courier"/>
              </a:rPr>
              <a:t>, MAXQUEUE);    </a:t>
            </a:r>
          </a:p>
          <a:p>
            <a:r>
              <a:rPr lang="en-US" dirty="0">
                <a:latin typeface="Courier"/>
                <a:cs typeface="Courier"/>
              </a:rPr>
              <a:t>    </a:t>
            </a:r>
            <a:r>
              <a:rPr lang="en-US" dirty="0" err="1">
                <a:latin typeface="Courier"/>
                <a:cs typeface="Courier"/>
              </a:rPr>
              <a:t>consockfd</a:t>
            </a:r>
            <a:r>
              <a:rPr lang="en-US" dirty="0">
                <a:latin typeface="Courier"/>
                <a:cs typeface="Courier"/>
              </a:rPr>
              <a:t> = accept(</a:t>
            </a:r>
            <a:r>
              <a:rPr lang="en-US" dirty="0" err="1">
                <a:latin typeface="Courier"/>
                <a:cs typeface="Courier"/>
              </a:rPr>
              <a:t>lstnsockfd</a:t>
            </a:r>
            <a:r>
              <a:rPr lang="en-US" dirty="0">
                <a:latin typeface="Courier"/>
                <a:cs typeface="Courier"/>
              </a:rPr>
              <a:t>, (</a:t>
            </a:r>
            <a:r>
              <a:rPr lang="en-US" dirty="0" err="1">
                <a:latin typeface="Courier"/>
                <a:cs typeface="Courier"/>
              </a:rPr>
              <a:t>struct</a:t>
            </a:r>
            <a:r>
              <a:rPr lang="en-US" dirty="0">
                <a:latin typeface="Courier"/>
                <a:cs typeface="Courier"/>
              </a:rPr>
              <a:t> </a:t>
            </a:r>
            <a:r>
              <a:rPr lang="en-US" dirty="0" err="1">
                <a:latin typeface="Courier"/>
                <a:cs typeface="Courier"/>
              </a:rPr>
              <a:t>sockaddr</a:t>
            </a:r>
            <a:r>
              <a:rPr lang="en-US" dirty="0">
                <a:latin typeface="Courier"/>
                <a:cs typeface="Courier"/>
              </a:rPr>
              <a:t> *) &amp;</a:t>
            </a:r>
            <a:r>
              <a:rPr lang="en-US" dirty="0" err="1">
                <a:latin typeface="Courier"/>
                <a:cs typeface="Courier"/>
              </a:rPr>
              <a:t>cli_addr</a:t>
            </a:r>
            <a:r>
              <a:rPr lang="en-US" dirty="0" smtClean="0">
                <a:latin typeface="Courier"/>
                <a:cs typeface="Courier"/>
              </a:rPr>
              <a:t>,</a:t>
            </a:r>
          </a:p>
          <a:p>
            <a:r>
              <a:rPr lang="en-US" dirty="0">
                <a:latin typeface="Courier"/>
                <a:cs typeface="Courier"/>
              </a:rPr>
              <a:t>	</a:t>
            </a:r>
            <a:r>
              <a:rPr lang="en-US" dirty="0" smtClean="0">
                <a:latin typeface="Courier"/>
                <a:cs typeface="Courier"/>
              </a:rPr>
              <a:t>						 </a:t>
            </a:r>
            <a:r>
              <a:rPr lang="en-US" dirty="0">
                <a:latin typeface="Courier"/>
                <a:cs typeface="Courier"/>
              </a:rPr>
              <a:t>&amp;</a:t>
            </a:r>
            <a:r>
              <a:rPr lang="en-US" dirty="0" err="1">
                <a:latin typeface="Courier"/>
                <a:cs typeface="Courier"/>
              </a:rPr>
              <a:t>clilen</a:t>
            </a:r>
            <a:r>
              <a:rPr lang="en-US" dirty="0">
                <a:latin typeface="Courier"/>
                <a:cs typeface="Courier"/>
              </a:rPr>
              <a:t>);</a:t>
            </a:r>
          </a:p>
          <a:p>
            <a:r>
              <a:rPr lang="en-US" dirty="0">
                <a:latin typeface="Courier"/>
                <a:cs typeface="Courier"/>
              </a:rPr>
              <a:t>    </a:t>
            </a:r>
            <a:r>
              <a:rPr lang="en-US" dirty="0" err="1">
                <a:latin typeface="Courier"/>
                <a:cs typeface="Courier"/>
              </a:rPr>
              <a:t>cpid</a:t>
            </a:r>
            <a:r>
              <a:rPr lang="en-US" dirty="0">
                <a:latin typeface="Courier"/>
                <a:cs typeface="Courier"/>
              </a:rPr>
              <a:t> = fork();              /* </a:t>
            </a:r>
            <a:r>
              <a:rPr lang="en-US" dirty="0" smtClean="0">
                <a:latin typeface="Courier"/>
                <a:cs typeface="Courier"/>
              </a:rPr>
              <a:t>new </a:t>
            </a:r>
            <a:r>
              <a:rPr lang="en-US" dirty="0">
                <a:latin typeface="Courier"/>
                <a:cs typeface="Courier"/>
              </a:rPr>
              <a:t>process for connection */</a:t>
            </a:r>
          </a:p>
          <a:p>
            <a:r>
              <a:rPr lang="en-US" dirty="0">
                <a:latin typeface="Courier"/>
                <a:cs typeface="Courier"/>
              </a:rPr>
              <a:t>    if (</a:t>
            </a:r>
            <a:r>
              <a:rPr lang="en-US" dirty="0" err="1">
                <a:latin typeface="Courier"/>
                <a:cs typeface="Courier"/>
              </a:rPr>
              <a:t>cpid</a:t>
            </a:r>
            <a:r>
              <a:rPr lang="en-US" dirty="0">
                <a:latin typeface="Courier"/>
                <a:cs typeface="Courier"/>
              </a:rPr>
              <a:t> &gt; 0) {             </a:t>
            </a:r>
            <a:r>
              <a:rPr lang="en-US" dirty="0" smtClean="0">
                <a:latin typeface="Courier"/>
                <a:cs typeface="Courier"/>
              </a:rPr>
              <a:t>/</a:t>
            </a:r>
            <a:r>
              <a:rPr lang="en-US" dirty="0">
                <a:latin typeface="Courier"/>
                <a:cs typeface="Courier"/>
              </a:rPr>
              <a:t>* parent process */</a:t>
            </a:r>
          </a:p>
          <a:p>
            <a:r>
              <a:rPr lang="en-US" dirty="0">
                <a:latin typeface="Courier"/>
                <a:cs typeface="Courier"/>
              </a:rPr>
              <a:t>      close(</a:t>
            </a:r>
            <a:r>
              <a:rPr lang="en-US" dirty="0" err="1">
                <a:latin typeface="Courier"/>
                <a:cs typeface="Courier"/>
              </a:rPr>
              <a:t>consockfd</a:t>
            </a:r>
            <a:r>
              <a:rPr lang="en-US" dirty="0">
                <a:latin typeface="Courier"/>
                <a:cs typeface="Courier"/>
              </a:rPr>
              <a:t>);</a:t>
            </a:r>
          </a:p>
          <a:p>
            <a:r>
              <a:rPr lang="en-US" dirty="0">
                <a:latin typeface="Courier"/>
                <a:cs typeface="Courier"/>
              </a:rPr>
              <a:t>      </a:t>
            </a:r>
            <a:r>
              <a:rPr lang="en-US" dirty="0" smtClean="0">
                <a:solidFill>
                  <a:schemeClr val="bg1">
                    <a:lumMod val="75000"/>
                  </a:schemeClr>
                </a:solidFill>
                <a:latin typeface="Courier"/>
                <a:cs typeface="Courier"/>
              </a:rPr>
              <a:t>//</a:t>
            </a:r>
            <a:r>
              <a:rPr lang="en-US" dirty="0" err="1" smtClean="0">
                <a:solidFill>
                  <a:schemeClr val="bg1">
                    <a:lumMod val="75000"/>
                  </a:schemeClr>
                </a:solidFill>
                <a:latin typeface="Courier"/>
                <a:cs typeface="Courier"/>
              </a:rPr>
              <a:t>tcpid</a:t>
            </a:r>
            <a:r>
              <a:rPr lang="en-US" dirty="0" smtClean="0">
                <a:solidFill>
                  <a:schemeClr val="bg1">
                    <a:lumMod val="75000"/>
                  </a:schemeClr>
                </a:solidFill>
                <a:latin typeface="Courier"/>
                <a:cs typeface="Courier"/>
              </a:rPr>
              <a:t> </a:t>
            </a:r>
            <a:r>
              <a:rPr lang="en-US" dirty="0">
                <a:solidFill>
                  <a:schemeClr val="bg1">
                    <a:lumMod val="75000"/>
                  </a:schemeClr>
                </a:solidFill>
                <a:latin typeface="Courier"/>
                <a:cs typeface="Courier"/>
              </a:rPr>
              <a:t>= wait(&amp;</a:t>
            </a:r>
            <a:r>
              <a:rPr lang="en-US" dirty="0" err="1">
                <a:solidFill>
                  <a:schemeClr val="bg1">
                    <a:lumMod val="75000"/>
                  </a:schemeClr>
                </a:solidFill>
                <a:latin typeface="Courier"/>
                <a:cs typeface="Courier"/>
              </a:rPr>
              <a:t>cstatus</a:t>
            </a:r>
            <a:r>
              <a:rPr lang="en-US" dirty="0">
                <a:solidFill>
                  <a:schemeClr val="bg1">
                    <a:lumMod val="75000"/>
                  </a:schemeClr>
                </a:solidFill>
                <a:latin typeface="Courier"/>
                <a:cs typeface="Courier"/>
              </a:rPr>
              <a:t>);</a:t>
            </a:r>
          </a:p>
          <a:p>
            <a:r>
              <a:rPr lang="en-US" dirty="0">
                <a:latin typeface="Courier"/>
                <a:cs typeface="Courier"/>
              </a:rPr>
              <a:t>    } else if (</a:t>
            </a:r>
            <a:r>
              <a:rPr lang="en-US" dirty="0" err="1">
                <a:latin typeface="Courier"/>
                <a:cs typeface="Courier"/>
              </a:rPr>
              <a:t>cpid</a:t>
            </a:r>
            <a:r>
              <a:rPr lang="en-US" dirty="0">
                <a:latin typeface="Courier"/>
                <a:cs typeface="Courier"/>
              </a:rPr>
              <a:t> == 0) {      </a:t>
            </a:r>
            <a:r>
              <a:rPr lang="en-US" dirty="0" smtClean="0">
                <a:latin typeface="Courier"/>
                <a:cs typeface="Courier"/>
              </a:rPr>
              <a:t>/</a:t>
            </a:r>
            <a:r>
              <a:rPr lang="en-US" dirty="0">
                <a:latin typeface="Courier"/>
                <a:cs typeface="Courier"/>
              </a:rPr>
              <a:t>* child process */</a:t>
            </a:r>
          </a:p>
          <a:p>
            <a:r>
              <a:rPr lang="en-US" dirty="0">
                <a:latin typeface="Courier"/>
                <a:cs typeface="Courier"/>
              </a:rPr>
              <a:t>      close(</a:t>
            </a:r>
            <a:r>
              <a:rPr lang="en-US" dirty="0" err="1">
                <a:latin typeface="Courier"/>
                <a:cs typeface="Courier"/>
              </a:rPr>
              <a:t>lstnsockfd</a:t>
            </a:r>
            <a:r>
              <a:rPr lang="en-US" dirty="0">
                <a:latin typeface="Courier"/>
                <a:cs typeface="Courier"/>
              </a:rPr>
              <a:t>);        /* let go of listen socket *</a:t>
            </a:r>
            <a:r>
              <a:rPr lang="en-US" dirty="0" smtClean="0">
                <a:latin typeface="Courier"/>
                <a:cs typeface="Courier"/>
              </a:rPr>
              <a:t>/</a:t>
            </a:r>
          </a:p>
          <a:p>
            <a:endParaRPr lang="en-US" dirty="0">
              <a:latin typeface="Courier"/>
              <a:cs typeface="Courier"/>
            </a:endParaRPr>
          </a:p>
          <a:p>
            <a:r>
              <a:rPr lang="en-US" dirty="0">
                <a:latin typeface="Courier"/>
                <a:cs typeface="Courier"/>
              </a:rPr>
              <a:t>      </a:t>
            </a:r>
            <a:r>
              <a:rPr lang="en-US" i="1" dirty="0">
                <a:latin typeface="Courier"/>
                <a:cs typeface="Courier"/>
              </a:rPr>
              <a:t>server(</a:t>
            </a:r>
            <a:r>
              <a:rPr lang="en-US" i="1" dirty="0" err="1">
                <a:latin typeface="Courier"/>
                <a:cs typeface="Courier"/>
              </a:rPr>
              <a:t>consockfd</a:t>
            </a:r>
            <a:r>
              <a:rPr lang="en-US" i="1" dirty="0">
                <a:latin typeface="Courier"/>
                <a:cs typeface="Courier"/>
              </a:rPr>
              <a:t>)</a:t>
            </a:r>
            <a:r>
              <a:rPr lang="en-US" dirty="0" smtClean="0">
                <a:latin typeface="Courier"/>
                <a:cs typeface="Courier"/>
              </a:rPr>
              <a:t>;</a:t>
            </a:r>
          </a:p>
          <a:p>
            <a:endParaRPr lang="en-US" dirty="0">
              <a:latin typeface="Courier"/>
              <a:cs typeface="Courier"/>
            </a:endParaRPr>
          </a:p>
          <a:p>
            <a:r>
              <a:rPr lang="en-US" dirty="0">
                <a:latin typeface="Courier"/>
                <a:cs typeface="Courier"/>
              </a:rPr>
              <a:t>      close(</a:t>
            </a:r>
            <a:r>
              <a:rPr lang="en-US" dirty="0" err="1">
                <a:latin typeface="Courier"/>
                <a:cs typeface="Courier"/>
              </a:rPr>
              <a:t>consockfd</a:t>
            </a:r>
            <a:r>
              <a:rPr lang="en-US" dirty="0">
                <a:latin typeface="Courier"/>
                <a:cs typeface="Courier"/>
              </a:rPr>
              <a:t>);</a:t>
            </a:r>
          </a:p>
          <a:p>
            <a:r>
              <a:rPr lang="en-US" dirty="0">
                <a:latin typeface="Courier"/>
                <a:cs typeface="Courier"/>
              </a:rPr>
              <a:t>      exit(EXIT_SUCCESS);         /* exit child normally */</a:t>
            </a:r>
          </a:p>
          <a:p>
            <a:r>
              <a:rPr lang="en-US" dirty="0">
                <a:latin typeface="Courier"/>
                <a:cs typeface="Courier"/>
              </a:rPr>
              <a:t>    }</a:t>
            </a:r>
          </a:p>
          <a:p>
            <a:r>
              <a:rPr lang="en-US" dirty="0">
                <a:latin typeface="Courier"/>
                <a:cs typeface="Courier"/>
              </a:rPr>
              <a:t>  }</a:t>
            </a:r>
          </a:p>
          <a:p>
            <a:r>
              <a:rPr lang="en-US" dirty="0" smtClean="0">
                <a:latin typeface="Courier"/>
                <a:cs typeface="Courier"/>
              </a:rPr>
              <a:t>close</a:t>
            </a:r>
            <a:r>
              <a:rPr lang="en-US" dirty="0">
                <a:latin typeface="Courier"/>
                <a:cs typeface="Courier"/>
              </a:rPr>
              <a:t>(</a:t>
            </a:r>
            <a:r>
              <a:rPr lang="en-US" dirty="0" err="1">
                <a:latin typeface="Courier"/>
                <a:cs typeface="Courier"/>
              </a:rPr>
              <a:t>lstnsockfd</a:t>
            </a:r>
            <a:r>
              <a:rPr lang="en-US" dirty="0">
                <a:latin typeface="Courier"/>
                <a:cs typeface="Courier"/>
              </a:rPr>
              <a:t>)</a:t>
            </a:r>
            <a:r>
              <a:rPr lang="en-US" dirty="0" smtClean="0">
                <a:latin typeface="Courier"/>
                <a:cs typeface="Courier"/>
              </a:rPr>
              <a:t>;</a:t>
            </a:r>
            <a:endParaRPr lang="en-US" dirty="0"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24204058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Server Address - itself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4795" y="4023768"/>
            <a:ext cx="8229600" cy="2203128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Simple form </a:t>
            </a:r>
          </a:p>
          <a:p>
            <a:r>
              <a:rPr lang="en-US" dirty="0" smtClean="0"/>
              <a:t>Internet Protocol</a:t>
            </a:r>
            <a:endParaRPr lang="en-US" dirty="0"/>
          </a:p>
          <a:p>
            <a:r>
              <a:rPr lang="en-US" dirty="0" smtClean="0"/>
              <a:t>accepting any connections on the specified port</a:t>
            </a:r>
          </a:p>
          <a:p>
            <a:r>
              <a:rPr lang="en-US" dirty="0" smtClean="0"/>
              <a:t>In “network byte ordering”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9/10/14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cs162 fa14 L5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E6ECD-61F1-CE4B-BB82-6FDD0CA3B213}" type="slidenum">
              <a:rPr lang="en-US" smtClean="0"/>
              <a:t>23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47515" y="1518230"/>
            <a:ext cx="821688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Courier"/>
                <a:cs typeface="Courier"/>
              </a:rPr>
              <a:t> </a:t>
            </a:r>
            <a:r>
              <a:rPr lang="en-US" dirty="0" err="1">
                <a:latin typeface="Courier"/>
                <a:cs typeface="Courier"/>
              </a:rPr>
              <a:t>memset</a:t>
            </a:r>
            <a:r>
              <a:rPr lang="en-US" dirty="0">
                <a:latin typeface="Courier"/>
                <a:cs typeface="Courier"/>
              </a:rPr>
              <a:t>((char *) &amp;serv_addr,0, </a:t>
            </a:r>
            <a:r>
              <a:rPr lang="en-US" dirty="0" err="1">
                <a:latin typeface="Courier"/>
                <a:cs typeface="Courier"/>
              </a:rPr>
              <a:t>sizeof</a:t>
            </a:r>
            <a:r>
              <a:rPr lang="en-US" dirty="0">
                <a:latin typeface="Courier"/>
                <a:cs typeface="Courier"/>
              </a:rPr>
              <a:t>(</a:t>
            </a:r>
            <a:r>
              <a:rPr lang="en-US" dirty="0" err="1">
                <a:latin typeface="Courier"/>
                <a:cs typeface="Courier"/>
              </a:rPr>
              <a:t>serv_addr</a:t>
            </a:r>
            <a:r>
              <a:rPr lang="en-US" dirty="0">
                <a:latin typeface="Courier"/>
                <a:cs typeface="Courier"/>
              </a:rPr>
              <a:t>));</a:t>
            </a:r>
          </a:p>
          <a:p>
            <a:r>
              <a:rPr lang="en-US" dirty="0">
                <a:latin typeface="Courier"/>
                <a:cs typeface="Courier"/>
              </a:rPr>
              <a:t> </a:t>
            </a:r>
            <a:r>
              <a:rPr lang="en-US" dirty="0" err="1" smtClean="0">
                <a:latin typeface="Courier"/>
                <a:cs typeface="Courier"/>
              </a:rPr>
              <a:t>serv_addr.sin_family</a:t>
            </a:r>
            <a:r>
              <a:rPr lang="en-US" dirty="0" smtClean="0">
                <a:latin typeface="Courier"/>
                <a:cs typeface="Courier"/>
              </a:rPr>
              <a:t>      </a:t>
            </a:r>
            <a:r>
              <a:rPr lang="en-US" dirty="0">
                <a:latin typeface="Courier"/>
                <a:cs typeface="Courier"/>
              </a:rPr>
              <a:t>= AF_INET;</a:t>
            </a:r>
          </a:p>
          <a:p>
            <a:r>
              <a:rPr lang="en-US" dirty="0">
                <a:latin typeface="Courier"/>
                <a:cs typeface="Courier"/>
              </a:rPr>
              <a:t> </a:t>
            </a:r>
            <a:r>
              <a:rPr lang="en-US" dirty="0" err="1" smtClean="0">
                <a:latin typeface="Courier"/>
                <a:cs typeface="Courier"/>
              </a:rPr>
              <a:t>serv_addr.sin_addr.s_addr</a:t>
            </a:r>
            <a:r>
              <a:rPr lang="en-US" dirty="0" smtClean="0">
                <a:latin typeface="Courier"/>
                <a:cs typeface="Courier"/>
              </a:rPr>
              <a:t> </a:t>
            </a:r>
            <a:r>
              <a:rPr lang="en-US" dirty="0">
                <a:latin typeface="Courier"/>
                <a:cs typeface="Courier"/>
              </a:rPr>
              <a:t>= INADDR_ANY;</a:t>
            </a:r>
          </a:p>
          <a:p>
            <a:r>
              <a:rPr lang="en-US" dirty="0">
                <a:latin typeface="Courier"/>
                <a:cs typeface="Courier"/>
              </a:rPr>
              <a:t> </a:t>
            </a:r>
            <a:r>
              <a:rPr lang="en-US" dirty="0" err="1" smtClean="0">
                <a:latin typeface="Courier"/>
                <a:cs typeface="Courier"/>
              </a:rPr>
              <a:t>serv_addr.sin_port</a:t>
            </a:r>
            <a:r>
              <a:rPr lang="en-US" dirty="0" smtClean="0">
                <a:latin typeface="Courier"/>
                <a:cs typeface="Courier"/>
              </a:rPr>
              <a:t>        </a:t>
            </a:r>
            <a:r>
              <a:rPr lang="en-US" dirty="0">
                <a:latin typeface="Courier"/>
                <a:cs typeface="Courier"/>
              </a:rPr>
              <a:t>= </a:t>
            </a:r>
            <a:r>
              <a:rPr lang="en-US" dirty="0" err="1">
                <a:latin typeface="Courier"/>
                <a:cs typeface="Courier"/>
              </a:rPr>
              <a:t>htons</a:t>
            </a:r>
            <a:r>
              <a:rPr lang="en-US" dirty="0">
                <a:latin typeface="Courier"/>
                <a:cs typeface="Courier"/>
              </a:rPr>
              <a:t>(</a:t>
            </a:r>
            <a:r>
              <a:rPr lang="en-US" dirty="0" err="1">
                <a:latin typeface="Courier"/>
                <a:cs typeface="Courier"/>
              </a:rPr>
              <a:t>portno</a:t>
            </a:r>
            <a:r>
              <a:rPr lang="en-US" dirty="0">
                <a:latin typeface="Courier"/>
                <a:cs typeface="Courier"/>
              </a:rPr>
              <a:t>);</a:t>
            </a:r>
          </a:p>
        </p:txBody>
      </p:sp>
    </p:spTree>
    <p:extLst>
      <p:ext uri="{BB962C8B-B14F-4D97-AF65-F5344CB8AC3E}">
        <p14:creationId xmlns:p14="http://schemas.microsoft.com/office/powerpoint/2010/main" val="1021585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Client: getting the server address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9/10/14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cs162 fa14 L5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E6ECD-61F1-CE4B-BB82-6FDD0CA3B213}" type="slidenum">
              <a:rPr lang="en-US" smtClean="0"/>
              <a:t>24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" y="1076627"/>
            <a:ext cx="9287442" cy="5355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 smtClean="0">
                <a:latin typeface="Courier New"/>
                <a:cs typeface="Courier New"/>
              </a:rPr>
              <a:t>struct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>
                <a:latin typeface="Courier New"/>
                <a:cs typeface="Courier New"/>
              </a:rPr>
              <a:t>hostent</a:t>
            </a:r>
            <a:r>
              <a:rPr lang="en-US" dirty="0">
                <a:latin typeface="Courier New"/>
                <a:cs typeface="Courier New"/>
              </a:rPr>
              <a:t> *</a:t>
            </a:r>
            <a:r>
              <a:rPr lang="en-US" dirty="0" err="1">
                <a:latin typeface="Courier New"/>
                <a:cs typeface="Courier New"/>
              </a:rPr>
              <a:t>buildServerAddr</a:t>
            </a:r>
            <a:r>
              <a:rPr lang="en-US" dirty="0">
                <a:latin typeface="Courier New"/>
                <a:cs typeface="Courier New"/>
              </a:rPr>
              <a:t>(</a:t>
            </a:r>
            <a:r>
              <a:rPr lang="en-US" dirty="0" err="1">
                <a:latin typeface="Courier New"/>
                <a:cs typeface="Courier New"/>
              </a:rPr>
              <a:t>struct</a:t>
            </a: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err="1">
                <a:latin typeface="Courier New"/>
                <a:cs typeface="Courier New"/>
              </a:rPr>
              <a:t>sockaddr_in</a:t>
            </a:r>
            <a:r>
              <a:rPr lang="en-US" dirty="0">
                <a:latin typeface="Courier New"/>
                <a:cs typeface="Courier New"/>
              </a:rPr>
              <a:t> *</a:t>
            </a:r>
            <a:r>
              <a:rPr lang="en-US" dirty="0" err="1">
                <a:latin typeface="Courier New"/>
                <a:cs typeface="Courier New"/>
              </a:rPr>
              <a:t>serv_addr</a:t>
            </a:r>
            <a:r>
              <a:rPr lang="en-US" dirty="0">
                <a:latin typeface="Courier New"/>
                <a:cs typeface="Courier New"/>
              </a:rPr>
              <a:t>,</a:t>
            </a:r>
          </a:p>
          <a:p>
            <a:r>
              <a:rPr lang="en-US" dirty="0">
                <a:latin typeface="Courier New"/>
                <a:cs typeface="Courier New"/>
              </a:rPr>
              <a:t>                                char *hostname, </a:t>
            </a:r>
            <a:r>
              <a:rPr lang="en-US" dirty="0" err="1">
                <a:latin typeface="Courier New"/>
                <a:cs typeface="Courier New"/>
              </a:rPr>
              <a:t>int</a:t>
            </a: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err="1">
                <a:latin typeface="Courier New"/>
                <a:cs typeface="Courier New"/>
              </a:rPr>
              <a:t>portno</a:t>
            </a:r>
            <a:r>
              <a:rPr lang="en-US" dirty="0">
                <a:latin typeface="Courier New"/>
                <a:cs typeface="Courier New"/>
              </a:rPr>
              <a:t>) {</a:t>
            </a:r>
          </a:p>
          <a:p>
            <a:r>
              <a:rPr lang="en-US" dirty="0">
                <a:latin typeface="Courier New"/>
                <a:cs typeface="Courier New"/>
              </a:rPr>
              <a:t>  </a:t>
            </a:r>
            <a:r>
              <a:rPr lang="en-US" dirty="0" err="1">
                <a:latin typeface="Courier New"/>
                <a:cs typeface="Courier New"/>
              </a:rPr>
              <a:t>struct</a:t>
            </a: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err="1">
                <a:latin typeface="Courier New"/>
                <a:cs typeface="Courier New"/>
              </a:rPr>
              <a:t>hostent</a:t>
            </a:r>
            <a:r>
              <a:rPr lang="en-US" dirty="0">
                <a:latin typeface="Courier New"/>
                <a:cs typeface="Courier New"/>
              </a:rPr>
              <a:t> *server;</a:t>
            </a:r>
          </a:p>
          <a:p>
            <a:r>
              <a:rPr lang="en-US" dirty="0">
                <a:latin typeface="Courier New"/>
                <a:cs typeface="Courier New"/>
              </a:rPr>
              <a:t>  /* Get host entry associated with a hostname or IP address */</a:t>
            </a:r>
          </a:p>
          <a:p>
            <a:r>
              <a:rPr lang="en-US" dirty="0">
                <a:latin typeface="Courier New"/>
                <a:cs typeface="Courier New"/>
              </a:rPr>
              <a:t>  server = </a:t>
            </a:r>
            <a:r>
              <a:rPr lang="en-US" b="1" dirty="0" err="1">
                <a:solidFill>
                  <a:srgbClr val="FF0000"/>
                </a:solidFill>
                <a:latin typeface="Courier New"/>
                <a:cs typeface="Courier New"/>
              </a:rPr>
              <a:t>gethostbyname</a:t>
            </a:r>
            <a:r>
              <a:rPr lang="en-US" dirty="0">
                <a:latin typeface="Courier New"/>
                <a:cs typeface="Courier New"/>
              </a:rPr>
              <a:t>(hostname);</a:t>
            </a:r>
          </a:p>
          <a:p>
            <a:r>
              <a:rPr lang="en-US" dirty="0">
                <a:latin typeface="Courier New"/>
                <a:cs typeface="Courier New"/>
              </a:rPr>
              <a:t>  if (server == NULL) {</a:t>
            </a:r>
          </a:p>
          <a:p>
            <a:r>
              <a:rPr lang="en-US" dirty="0">
                <a:latin typeface="Courier New"/>
                <a:cs typeface="Courier New"/>
              </a:rPr>
              <a:t>    </a:t>
            </a:r>
            <a:r>
              <a:rPr lang="en-US" dirty="0" err="1">
                <a:latin typeface="Courier New"/>
                <a:cs typeface="Courier New"/>
              </a:rPr>
              <a:t>fprintf</a:t>
            </a:r>
            <a:r>
              <a:rPr lang="en-US" dirty="0">
                <a:latin typeface="Courier New"/>
                <a:cs typeface="Courier New"/>
              </a:rPr>
              <a:t>(</a:t>
            </a:r>
            <a:r>
              <a:rPr lang="en-US" dirty="0" err="1">
                <a:latin typeface="Courier New"/>
                <a:cs typeface="Courier New"/>
              </a:rPr>
              <a:t>stderr</a:t>
            </a:r>
            <a:r>
              <a:rPr lang="en-US" dirty="0">
                <a:latin typeface="Courier New"/>
                <a:cs typeface="Courier New"/>
              </a:rPr>
              <a:t>,"ERROR, no such host\n");</a:t>
            </a:r>
          </a:p>
          <a:p>
            <a:r>
              <a:rPr lang="en-US" dirty="0">
                <a:latin typeface="Courier New"/>
                <a:cs typeface="Courier New"/>
              </a:rPr>
              <a:t>    exit(1);</a:t>
            </a:r>
          </a:p>
          <a:p>
            <a:r>
              <a:rPr lang="en-US" dirty="0">
                <a:latin typeface="Courier New"/>
                <a:cs typeface="Courier New"/>
              </a:rPr>
              <a:t>  }</a:t>
            </a:r>
          </a:p>
          <a:p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/* Construct an address for remote server */</a:t>
            </a:r>
          </a:p>
          <a:p>
            <a:r>
              <a:rPr lang="en-US" dirty="0">
                <a:latin typeface="Courier New"/>
                <a:cs typeface="Courier New"/>
              </a:rPr>
              <a:t>  </a:t>
            </a:r>
            <a:r>
              <a:rPr lang="en-US" dirty="0" err="1">
                <a:latin typeface="Courier New"/>
                <a:cs typeface="Courier New"/>
              </a:rPr>
              <a:t>memset</a:t>
            </a:r>
            <a:r>
              <a:rPr lang="en-US" dirty="0">
                <a:latin typeface="Courier New"/>
                <a:cs typeface="Courier New"/>
              </a:rPr>
              <a:t>((char *) </a:t>
            </a:r>
            <a:r>
              <a:rPr lang="en-US" dirty="0" err="1">
                <a:latin typeface="Courier New"/>
                <a:cs typeface="Courier New"/>
              </a:rPr>
              <a:t>serv_addr</a:t>
            </a:r>
            <a:r>
              <a:rPr lang="en-US" dirty="0">
                <a:latin typeface="Courier New"/>
                <a:cs typeface="Courier New"/>
              </a:rPr>
              <a:t>, 0, </a:t>
            </a:r>
            <a:r>
              <a:rPr lang="en-US" dirty="0" err="1">
                <a:latin typeface="Courier New"/>
                <a:cs typeface="Courier New"/>
              </a:rPr>
              <a:t>sizeof</a:t>
            </a:r>
            <a:r>
              <a:rPr lang="en-US" dirty="0">
                <a:latin typeface="Courier New"/>
                <a:cs typeface="Courier New"/>
              </a:rPr>
              <a:t>(</a:t>
            </a:r>
            <a:r>
              <a:rPr lang="en-US" dirty="0" err="1">
                <a:latin typeface="Courier New"/>
                <a:cs typeface="Courier New"/>
              </a:rPr>
              <a:t>struct</a:t>
            </a: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err="1">
                <a:latin typeface="Courier New"/>
                <a:cs typeface="Courier New"/>
              </a:rPr>
              <a:t>sockaddr_in</a:t>
            </a:r>
            <a:r>
              <a:rPr lang="en-US" dirty="0">
                <a:latin typeface="Courier New"/>
                <a:cs typeface="Courier New"/>
              </a:rPr>
              <a:t>));</a:t>
            </a:r>
          </a:p>
          <a:p>
            <a:r>
              <a:rPr lang="en-US" dirty="0">
                <a:latin typeface="Courier New"/>
                <a:cs typeface="Courier New"/>
              </a:rPr>
              <a:t>  </a:t>
            </a:r>
            <a:r>
              <a:rPr lang="en-US" dirty="0" err="1">
                <a:latin typeface="Courier New"/>
                <a:cs typeface="Courier New"/>
              </a:rPr>
              <a:t>serv_addr</a:t>
            </a:r>
            <a:r>
              <a:rPr lang="en-US" dirty="0">
                <a:latin typeface="Courier New"/>
                <a:cs typeface="Courier New"/>
              </a:rPr>
              <a:t>-&gt;</a:t>
            </a:r>
            <a:r>
              <a:rPr lang="en-US" dirty="0" err="1">
                <a:latin typeface="Courier New"/>
                <a:cs typeface="Courier New"/>
              </a:rPr>
              <a:t>sin_family</a:t>
            </a:r>
            <a:r>
              <a:rPr lang="en-US" dirty="0">
                <a:latin typeface="Courier New"/>
                <a:cs typeface="Courier New"/>
              </a:rPr>
              <a:t> = AF_INET;</a:t>
            </a:r>
          </a:p>
          <a:p>
            <a:r>
              <a:rPr lang="en-US" dirty="0">
                <a:latin typeface="Courier New"/>
                <a:cs typeface="Courier New"/>
              </a:rPr>
              <a:t>  </a:t>
            </a:r>
            <a:r>
              <a:rPr lang="en-US" dirty="0" err="1">
                <a:latin typeface="Courier New"/>
                <a:cs typeface="Courier New"/>
              </a:rPr>
              <a:t>bcopy</a:t>
            </a:r>
            <a:r>
              <a:rPr lang="en-US" dirty="0">
                <a:latin typeface="Courier New"/>
                <a:cs typeface="Courier New"/>
              </a:rPr>
              <a:t>((char *)</a:t>
            </a:r>
            <a:r>
              <a:rPr lang="en-US" b="1" dirty="0">
                <a:latin typeface="Courier New"/>
                <a:cs typeface="Courier New"/>
              </a:rPr>
              <a:t>server-&gt;</a:t>
            </a:r>
            <a:r>
              <a:rPr lang="en-US" b="1" dirty="0" err="1">
                <a:latin typeface="Courier New"/>
                <a:cs typeface="Courier New"/>
              </a:rPr>
              <a:t>h_addr</a:t>
            </a:r>
            <a:r>
              <a:rPr lang="en-US" dirty="0">
                <a:latin typeface="Courier New"/>
                <a:cs typeface="Courier New"/>
              </a:rPr>
              <a:t>, </a:t>
            </a:r>
            <a:endParaRPr lang="en-US" dirty="0" smtClean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	</a:t>
            </a:r>
            <a:r>
              <a:rPr lang="en-US" dirty="0" smtClean="0">
                <a:latin typeface="Courier New"/>
                <a:cs typeface="Courier New"/>
              </a:rPr>
              <a:t>    (</a:t>
            </a:r>
            <a:r>
              <a:rPr lang="en-US" dirty="0">
                <a:latin typeface="Courier New"/>
                <a:cs typeface="Courier New"/>
              </a:rPr>
              <a:t>char *)&amp;(</a:t>
            </a:r>
            <a:r>
              <a:rPr lang="en-US" dirty="0" err="1">
                <a:latin typeface="Courier New"/>
                <a:cs typeface="Courier New"/>
              </a:rPr>
              <a:t>serv_addr</a:t>
            </a:r>
            <a:r>
              <a:rPr lang="en-US" dirty="0">
                <a:latin typeface="Courier New"/>
                <a:cs typeface="Courier New"/>
              </a:rPr>
              <a:t>-&gt;</a:t>
            </a:r>
            <a:r>
              <a:rPr lang="en-US" dirty="0" err="1">
                <a:latin typeface="Courier New"/>
                <a:cs typeface="Courier New"/>
              </a:rPr>
              <a:t>sin_addr.s_addr</a:t>
            </a:r>
            <a:r>
              <a:rPr lang="en-US" dirty="0">
                <a:latin typeface="Courier New"/>
                <a:cs typeface="Courier New"/>
              </a:rPr>
              <a:t>), </a:t>
            </a:r>
            <a:r>
              <a:rPr lang="en-US" dirty="0" smtClean="0">
                <a:latin typeface="Courier New"/>
                <a:cs typeface="Courier New"/>
              </a:rPr>
              <a:t>server</a:t>
            </a:r>
            <a:r>
              <a:rPr lang="en-US" dirty="0">
                <a:latin typeface="Courier New"/>
                <a:cs typeface="Courier New"/>
              </a:rPr>
              <a:t>-</a:t>
            </a:r>
            <a:r>
              <a:rPr lang="en-US" dirty="0" smtClean="0">
                <a:latin typeface="Courier New"/>
                <a:cs typeface="Courier New"/>
              </a:rPr>
              <a:t>&gt;</a:t>
            </a:r>
            <a:r>
              <a:rPr lang="en-US" dirty="0" err="1" smtClean="0">
                <a:latin typeface="Courier New"/>
                <a:cs typeface="Courier New"/>
              </a:rPr>
              <a:t>h_length</a:t>
            </a:r>
            <a:r>
              <a:rPr lang="en-US" dirty="0">
                <a:latin typeface="Courier New"/>
                <a:cs typeface="Courier New"/>
              </a:rPr>
              <a:t>);</a:t>
            </a:r>
          </a:p>
          <a:p>
            <a:r>
              <a:rPr lang="en-US" dirty="0">
                <a:latin typeface="Courier New"/>
                <a:cs typeface="Courier New"/>
              </a:rPr>
              <a:t>  </a:t>
            </a:r>
            <a:r>
              <a:rPr lang="en-US" dirty="0" err="1">
                <a:latin typeface="Courier New"/>
                <a:cs typeface="Courier New"/>
              </a:rPr>
              <a:t>serv_addr</a:t>
            </a:r>
            <a:r>
              <a:rPr lang="en-US" dirty="0">
                <a:latin typeface="Courier New"/>
                <a:cs typeface="Courier New"/>
              </a:rPr>
              <a:t>-&gt;</a:t>
            </a:r>
            <a:r>
              <a:rPr lang="en-US" dirty="0" err="1">
                <a:latin typeface="Courier New"/>
                <a:cs typeface="Courier New"/>
              </a:rPr>
              <a:t>sin_port</a:t>
            </a:r>
            <a:r>
              <a:rPr lang="en-US" dirty="0">
                <a:latin typeface="Courier New"/>
                <a:cs typeface="Courier New"/>
              </a:rPr>
              <a:t> = </a:t>
            </a:r>
            <a:r>
              <a:rPr lang="en-US" dirty="0" err="1">
                <a:latin typeface="Courier New"/>
                <a:cs typeface="Courier New"/>
              </a:rPr>
              <a:t>htons</a:t>
            </a:r>
            <a:r>
              <a:rPr lang="en-US" dirty="0">
                <a:latin typeface="Courier New"/>
                <a:cs typeface="Courier New"/>
              </a:rPr>
              <a:t>(</a:t>
            </a:r>
            <a:r>
              <a:rPr lang="en-US" dirty="0" err="1">
                <a:latin typeface="Courier New"/>
                <a:cs typeface="Courier New"/>
              </a:rPr>
              <a:t>portno</a:t>
            </a:r>
            <a:r>
              <a:rPr lang="en-US" dirty="0">
                <a:latin typeface="Courier New"/>
                <a:cs typeface="Courier New"/>
              </a:rPr>
              <a:t>);</a:t>
            </a:r>
          </a:p>
          <a:p>
            <a:r>
              <a:rPr lang="en-US" dirty="0">
                <a:latin typeface="Courier New"/>
                <a:cs typeface="Courier New"/>
              </a:rPr>
              <a:t>  </a:t>
            </a:r>
            <a:endParaRPr lang="en-US" dirty="0" smtClean="0">
              <a:latin typeface="Courier New"/>
              <a:cs typeface="Courier New"/>
            </a:endParaRPr>
          </a:p>
          <a:p>
            <a:r>
              <a:rPr lang="en-US" dirty="0" smtClean="0">
                <a:latin typeface="Courier New"/>
                <a:cs typeface="Courier New"/>
              </a:rPr>
              <a:t>return </a:t>
            </a:r>
            <a:r>
              <a:rPr lang="en-US" dirty="0">
                <a:latin typeface="Courier New"/>
                <a:cs typeface="Courier New"/>
              </a:rPr>
              <a:t>server;</a:t>
            </a:r>
          </a:p>
          <a:p>
            <a:r>
              <a:rPr lang="en-US" dirty="0">
                <a:latin typeface="Courier New"/>
                <a:cs typeface="Courier New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2740502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Namespaces for communication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Hostname</a:t>
            </a:r>
          </a:p>
          <a:p>
            <a:pPr lvl="1"/>
            <a:r>
              <a:rPr lang="en-US" dirty="0" err="1" smtClean="0"/>
              <a:t>www.eecs.berkeley.edu</a:t>
            </a:r>
            <a:endParaRPr lang="en-US" dirty="0" smtClean="0"/>
          </a:p>
          <a:p>
            <a:r>
              <a:rPr lang="en-US" dirty="0" smtClean="0"/>
              <a:t>IP address</a:t>
            </a:r>
          </a:p>
          <a:p>
            <a:pPr lvl="1"/>
            <a:r>
              <a:rPr lang="en-US" dirty="0" smtClean="0"/>
              <a:t>128.32.244.172  (ipv6?)</a:t>
            </a:r>
          </a:p>
          <a:p>
            <a:r>
              <a:rPr lang="en-US" dirty="0" smtClean="0"/>
              <a:t>Port Number</a:t>
            </a:r>
          </a:p>
          <a:p>
            <a:pPr lvl="1"/>
            <a:r>
              <a:rPr lang="en-US" dirty="0" smtClean="0"/>
              <a:t>0-1023 are “</a:t>
            </a:r>
            <a:r>
              <a:rPr lang="en-US" dirty="0" smtClean="0">
                <a:hlinkClick r:id="rId2"/>
              </a:rPr>
              <a:t>well known</a:t>
            </a:r>
            <a:r>
              <a:rPr lang="en-US" dirty="0" smtClean="0"/>
              <a:t>” or “system” ports</a:t>
            </a:r>
          </a:p>
          <a:p>
            <a:pPr lvl="2"/>
            <a:r>
              <a:rPr lang="en-US" dirty="0" err="1" smtClean="0"/>
              <a:t>Superuser</a:t>
            </a:r>
            <a:r>
              <a:rPr lang="en-US" dirty="0" smtClean="0"/>
              <a:t> privileges to bind to one</a:t>
            </a:r>
          </a:p>
          <a:p>
            <a:pPr lvl="1"/>
            <a:r>
              <a:rPr lang="en-US" dirty="0" smtClean="0"/>
              <a:t>1024 – 49151 are “registered” ports (</a:t>
            </a:r>
            <a:r>
              <a:rPr lang="en-US" dirty="0" smtClean="0">
                <a:hlinkClick r:id="rId3"/>
              </a:rPr>
              <a:t>registry</a:t>
            </a:r>
            <a:r>
              <a:rPr lang="en-US" dirty="0" smtClean="0"/>
              <a:t>)</a:t>
            </a:r>
          </a:p>
          <a:p>
            <a:pPr lvl="2"/>
            <a:r>
              <a:rPr lang="en-US" dirty="0" smtClean="0"/>
              <a:t>Assigned by IANA for specific services</a:t>
            </a:r>
          </a:p>
          <a:p>
            <a:pPr lvl="1"/>
            <a:r>
              <a:rPr lang="en-US" dirty="0"/>
              <a:t>49152–65535 (2</a:t>
            </a:r>
            <a:r>
              <a:rPr lang="en-US" baseline="30000" dirty="0"/>
              <a:t>15</a:t>
            </a:r>
            <a:r>
              <a:rPr lang="en-US" dirty="0"/>
              <a:t>+2</a:t>
            </a:r>
            <a:r>
              <a:rPr lang="en-US" baseline="30000" dirty="0"/>
              <a:t>14</a:t>
            </a:r>
            <a:r>
              <a:rPr lang="en-US" dirty="0"/>
              <a:t> to 2</a:t>
            </a:r>
            <a:r>
              <a:rPr lang="en-US" baseline="30000" dirty="0"/>
              <a:t>16</a:t>
            </a:r>
            <a:r>
              <a:rPr lang="en-US" dirty="0"/>
              <a:t>−1</a:t>
            </a:r>
            <a:r>
              <a:rPr lang="en-US" dirty="0" smtClean="0"/>
              <a:t>) are “dynamic” or “private”</a:t>
            </a:r>
          </a:p>
          <a:p>
            <a:pPr lvl="2"/>
            <a:r>
              <a:rPr lang="en-US" dirty="0" smtClean="0"/>
              <a:t>Automatically allocated as “ephemeral Ports”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9/10/14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cs162 fa14 L5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E6ECD-61F1-CE4B-BB82-6FDD0CA3B213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249082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Recall: UNIX Process Management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UNIX fork – system call to create a copy of the current process, and start it running</a:t>
            </a:r>
          </a:p>
          <a:p>
            <a:pPr lvl="1"/>
            <a:r>
              <a:rPr lang="en-US" dirty="0" smtClean="0"/>
              <a:t>No arguments!</a:t>
            </a:r>
          </a:p>
          <a:p>
            <a:r>
              <a:rPr lang="en-US" dirty="0" smtClean="0"/>
              <a:t>UNIX exec – system call to </a:t>
            </a:r>
            <a:r>
              <a:rPr lang="en-US" i="1" dirty="0" smtClean="0"/>
              <a:t>change the program </a:t>
            </a:r>
            <a:r>
              <a:rPr lang="en-US" dirty="0" smtClean="0"/>
              <a:t>being run by the current process</a:t>
            </a:r>
          </a:p>
          <a:p>
            <a:r>
              <a:rPr lang="en-US" dirty="0" smtClean="0"/>
              <a:t>UNIX wait – system call to wait for a process to finish</a:t>
            </a:r>
          </a:p>
          <a:p>
            <a:r>
              <a:rPr lang="en-US" dirty="0" smtClean="0"/>
              <a:t>UNIX signal – system call to send a notification to another process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9/10/14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cs162 fa14 L5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E6ECD-61F1-CE4B-BB82-6FDD0CA3B213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78210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Signals – </a:t>
            </a:r>
            <a:r>
              <a:rPr lang="en-US" dirty="0" err="1" smtClean="0"/>
              <a:t>infloop.c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9/10/14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cs162 fa14 L5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E6ECD-61F1-CE4B-BB82-6FDD0CA3B213}" type="slidenum">
              <a:rPr lang="en-US" smtClean="0"/>
              <a:t>27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592667" y="1286933"/>
            <a:ext cx="7874000" cy="5078314"/>
          </a:xfrm>
          <a:prstGeom prst="rect">
            <a:avLst/>
          </a:prstGeom>
          <a:noFill/>
          <a:ln>
            <a:solidFill>
              <a:srgbClr val="4F81BD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latin typeface="Courier"/>
                <a:cs typeface="Courier"/>
              </a:rPr>
              <a:t>#include &lt;</a:t>
            </a:r>
            <a:r>
              <a:rPr lang="en-US" dirty="0" err="1">
                <a:latin typeface="Courier"/>
                <a:cs typeface="Courier"/>
              </a:rPr>
              <a:t>stdlib.h</a:t>
            </a:r>
            <a:r>
              <a:rPr lang="en-US" dirty="0">
                <a:latin typeface="Courier"/>
                <a:cs typeface="Courier"/>
              </a:rPr>
              <a:t>&gt;</a:t>
            </a:r>
          </a:p>
          <a:p>
            <a:r>
              <a:rPr lang="en-US" dirty="0">
                <a:latin typeface="Courier"/>
                <a:cs typeface="Courier"/>
              </a:rPr>
              <a:t>#include &lt;</a:t>
            </a:r>
            <a:r>
              <a:rPr lang="en-US" dirty="0" err="1">
                <a:latin typeface="Courier"/>
                <a:cs typeface="Courier"/>
              </a:rPr>
              <a:t>stdio.h</a:t>
            </a:r>
            <a:r>
              <a:rPr lang="en-US" dirty="0">
                <a:latin typeface="Courier"/>
                <a:cs typeface="Courier"/>
              </a:rPr>
              <a:t>&gt;</a:t>
            </a:r>
          </a:p>
          <a:p>
            <a:r>
              <a:rPr lang="en-US" dirty="0">
                <a:latin typeface="Courier"/>
                <a:cs typeface="Courier"/>
              </a:rPr>
              <a:t>#include &lt;sys/</a:t>
            </a:r>
            <a:r>
              <a:rPr lang="en-US" dirty="0" err="1">
                <a:latin typeface="Courier"/>
                <a:cs typeface="Courier"/>
              </a:rPr>
              <a:t>types.h</a:t>
            </a:r>
            <a:r>
              <a:rPr lang="en-US" dirty="0">
                <a:latin typeface="Courier"/>
                <a:cs typeface="Courier"/>
              </a:rPr>
              <a:t>&gt;</a:t>
            </a:r>
          </a:p>
          <a:p>
            <a:endParaRPr lang="en-US" dirty="0">
              <a:latin typeface="Courier"/>
              <a:cs typeface="Courier"/>
            </a:endParaRPr>
          </a:p>
          <a:p>
            <a:r>
              <a:rPr lang="en-US" dirty="0">
                <a:latin typeface="Courier"/>
                <a:cs typeface="Courier"/>
              </a:rPr>
              <a:t>#include &lt;</a:t>
            </a:r>
            <a:r>
              <a:rPr lang="en-US" dirty="0" err="1">
                <a:latin typeface="Courier"/>
                <a:cs typeface="Courier"/>
              </a:rPr>
              <a:t>unistd.h</a:t>
            </a:r>
            <a:r>
              <a:rPr lang="en-US" dirty="0">
                <a:latin typeface="Courier"/>
                <a:cs typeface="Courier"/>
              </a:rPr>
              <a:t>&gt;</a:t>
            </a:r>
          </a:p>
          <a:p>
            <a:r>
              <a:rPr lang="en-US" dirty="0">
                <a:latin typeface="Courier"/>
                <a:cs typeface="Courier"/>
              </a:rPr>
              <a:t>#include &lt;</a:t>
            </a:r>
            <a:r>
              <a:rPr lang="en-US" dirty="0" err="1">
                <a:latin typeface="Courier"/>
                <a:cs typeface="Courier"/>
              </a:rPr>
              <a:t>signal.h</a:t>
            </a:r>
            <a:r>
              <a:rPr lang="en-US" dirty="0">
                <a:latin typeface="Courier"/>
                <a:cs typeface="Courier"/>
              </a:rPr>
              <a:t>&gt;</a:t>
            </a:r>
          </a:p>
          <a:p>
            <a:endParaRPr lang="en-US" dirty="0">
              <a:latin typeface="Courier"/>
              <a:cs typeface="Courier"/>
            </a:endParaRPr>
          </a:p>
          <a:p>
            <a:r>
              <a:rPr lang="en-US" dirty="0">
                <a:solidFill>
                  <a:srgbClr val="FF0000"/>
                </a:solidFill>
                <a:latin typeface="Courier"/>
                <a:cs typeface="Courier"/>
              </a:rPr>
              <a:t>void </a:t>
            </a:r>
            <a:r>
              <a:rPr lang="en-US" dirty="0" err="1">
                <a:solidFill>
                  <a:srgbClr val="FF0000"/>
                </a:solidFill>
                <a:latin typeface="Courier"/>
                <a:cs typeface="Courier"/>
              </a:rPr>
              <a:t>signal_callback_handler</a:t>
            </a:r>
            <a:r>
              <a:rPr lang="en-US" dirty="0">
                <a:solidFill>
                  <a:srgbClr val="FF0000"/>
                </a:solidFill>
                <a:latin typeface="Courier"/>
                <a:cs typeface="Courier"/>
              </a:rPr>
              <a:t>(</a:t>
            </a:r>
            <a:r>
              <a:rPr lang="en-US" dirty="0" err="1">
                <a:solidFill>
                  <a:srgbClr val="FF0000"/>
                </a:solidFill>
                <a:latin typeface="Courier"/>
                <a:cs typeface="Courier"/>
              </a:rPr>
              <a:t>int</a:t>
            </a:r>
            <a:r>
              <a:rPr lang="en-US" dirty="0">
                <a:solidFill>
                  <a:srgbClr val="FF0000"/>
                </a:solidFill>
                <a:latin typeface="Courier"/>
                <a:cs typeface="Courier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Courier"/>
                <a:cs typeface="Courier"/>
              </a:rPr>
              <a:t>signum</a:t>
            </a:r>
            <a:r>
              <a:rPr lang="en-US" dirty="0">
                <a:solidFill>
                  <a:srgbClr val="FF0000"/>
                </a:solidFill>
                <a:latin typeface="Courier"/>
                <a:cs typeface="Courier"/>
              </a:rPr>
              <a:t>)</a:t>
            </a:r>
          </a:p>
          <a:p>
            <a:r>
              <a:rPr lang="en-US" dirty="0">
                <a:solidFill>
                  <a:srgbClr val="FF0000"/>
                </a:solidFill>
                <a:latin typeface="Courier"/>
                <a:cs typeface="Courier"/>
              </a:rPr>
              <a:t>{</a:t>
            </a:r>
          </a:p>
          <a:p>
            <a:r>
              <a:rPr lang="en-US" dirty="0">
                <a:solidFill>
                  <a:srgbClr val="FF0000"/>
                </a:solidFill>
                <a:latin typeface="Courier"/>
                <a:cs typeface="Courier"/>
              </a:rPr>
              <a:t>  </a:t>
            </a:r>
            <a:r>
              <a:rPr lang="en-US" dirty="0" err="1">
                <a:solidFill>
                  <a:srgbClr val="FF0000"/>
                </a:solidFill>
                <a:latin typeface="Courier"/>
                <a:cs typeface="Courier"/>
              </a:rPr>
              <a:t>printf</a:t>
            </a:r>
            <a:r>
              <a:rPr lang="en-US" dirty="0">
                <a:solidFill>
                  <a:srgbClr val="FF0000"/>
                </a:solidFill>
                <a:latin typeface="Courier"/>
                <a:cs typeface="Courier"/>
              </a:rPr>
              <a:t>("Caught signal %d - phew!\n",</a:t>
            </a:r>
            <a:r>
              <a:rPr lang="en-US" dirty="0" err="1">
                <a:solidFill>
                  <a:srgbClr val="FF0000"/>
                </a:solidFill>
                <a:latin typeface="Courier"/>
                <a:cs typeface="Courier"/>
              </a:rPr>
              <a:t>signum</a:t>
            </a:r>
            <a:r>
              <a:rPr lang="en-US" dirty="0">
                <a:solidFill>
                  <a:srgbClr val="FF0000"/>
                </a:solidFill>
                <a:latin typeface="Courier"/>
                <a:cs typeface="Courier"/>
              </a:rPr>
              <a:t>);</a:t>
            </a:r>
          </a:p>
          <a:p>
            <a:r>
              <a:rPr lang="en-US" dirty="0">
                <a:solidFill>
                  <a:srgbClr val="FF0000"/>
                </a:solidFill>
                <a:latin typeface="Courier"/>
                <a:cs typeface="Courier"/>
              </a:rPr>
              <a:t>  exit(1);</a:t>
            </a:r>
          </a:p>
          <a:p>
            <a:r>
              <a:rPr lang="en-US" dirty="0">
                <a:solidFill>
                  <a:srgbClr val="FF0000"/>
                </a:solidFill>
                <a:latin typeface="Courier"/>
                <a:cs typeface="Courier"/>
              </a:rPr>
              <a:t>}</a:t>
            </a:r>
          </a:p>
          <a:p>
            <a:endParaRPr lang="en-US" dirty="0">
              <a:latin typeface="Courier"/>
              <a:cs typeface="Courier"/>
            </a:endParaRPr>
          </a:p>
          <a:p>
            <a:r>
              <a:rPr lang="en-US" dirty="0" err="1">
                <a:latin typeface="Courier"/>
                <a:cs typeface="Courier"/>
              </a:rPr>
              <a:t>int</a:t>
            </a:r>
            <a:r>
              <a:rPr lang="en-US" dirty="0">
                <a:latin typeface="Courier"/>
                <a:cs typeface="Courier"/>
              </a:rPr>
              <a:t> main() {</a:t>
            </a:r>
          </a:p>
          <a:p>
            <a:r>
              <a:rPr lang="en-US" dirty="0">
                <a:latin typeface="Courier"/>
                <a:cs typeface="Courier"/>
              </a:rPr>
              <a:t>  </a:t>
            </a:r>
            <a:r>
              <a:rPr lang="en-US" dirty="0">
                <a:solidFill>
                  <a:srgbClr val="FF0000"/>
                </a:solidFill>
                <a:latin typeface="Courier"/>
                <a:cs typeface="Courier"/>
              </a:rPr>
              <a:t>signal(SIGINT, </a:t>
            </a:r>
            <a:r>
              <a:rPr lang="en-US" dirty="0" err="1">
                <a:solidFill>
                  <a:srgbClr val="FF0000"/>
                </a:solidFill>
                <a:latin typeface="Courier"/>
                <a:cs typeface="Courier"/>
              </a:rPr>
              <a:t>signal_callback_handler</a:t>
            </a:r>
            <a:r>
              <a:rPr lang="en-US" dirty="0">
                <a:solidFill>
                  <a:srgbClr val="FF0000"/>
                </a:solidFill>
                <a:latin typeface="Courier"/>
                <a:cs typeface="Courier"/>
              </a:rPr>
              <a:t>);</a:t>
            </a:r>
          </a:p>
          <a:p>
            <a:endParaRPr lang="en-US" dirty="0">
              <a:latin typeface="Courier"/>
              <a:cs typeface="Courier"/>
            </a:endParaRPr>
          </a:p>
          <a:p>
            <a:r>
              <a:rPr lang="en-US" dirty="0">
                <a:latin typeface="Courier"/>
                <a:cs typeface="Courier"/>
              </a:rPr>
              <a:t>  while (1) {}</a:t>
            </a:r>
          </a:p>
          <a:p>
            <a:r>
              <a:rPr lang="en-US" dirty="0">
                <a:latin typeface="Courier"/>
                <a:cs typeface="Courier"/>
              </a:rPr>
              <a:t>}</a:t>
            </a:r>
          </a:p>
        </p:txBody>
      </p:sp>
      <p:sp>
        <p:nvSpPr>
          <p:cNvPr id="8" name="TextBox 7"/>
          <p:cNvSpPr txBox="1"/>
          <p:nvPr/>
        </p:nvSpPr>
        <p:spPr>
          <a:xfrm rot="20331185">
            <a:off x="7015642" y="1710266"/>
            <a:ext cx="1008810" cy="369332"/>
          </a:xfrm>
          <a:prstGeom prst="rect">
            <a:avLst/>
          </a:prstGeom>
          <a:noFill/>
          <a:ln>
            <a:solidFill>
              <a:srgbClr val="4F81BD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Got top?</a:t>
            </a:r>
            <a:endParaRPr lang="en-US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54274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Process races: </a:t>
            </a:r>
            <a:r>
              <a:rPr lang="en-US" dirty="0" err="1" smtClean="0"/>
              <a:t>fork.c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9/10/14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cs162 fa14 L5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E6ECD-61F1-CE4B-BB82-6FDD0CA3B213}" type="slidenum">
              <a:rPr lang="en-US" smtClean="0"/>
              <a:t>28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643467" y="1286933"/>
            <a:ext cx="7806266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ourier"/>
                <a:cs typeface="Courier"/>
              </a:rPr>
              <a:t> if (</a:t>
            </a:r>
            <a:r>
              <a:rPr lang="en-US" dirty="0" err="1">
                <a:latin typeface="Courier"/>
                <a:cs typeface="Courier"/>
              </a:rPr>
              <a:t>cpid</a:t>
            </a:r>
            <a:r>
              <a:rPr lang="en-US" dirty="0">
                <a:latin typeface="Courier"/>
                <a:cs typeface="Courier"/>
              </a:rPr>
              <a:t> &gt; 0) {</a:t>
            </a:r>
          </a:p>
          <a:p>
            <a:r>
              <a:rPr lang="en-US" dirty="0">
                <a:latin typeface="Courier"/>
                <a:cs typeface="Courier"/>
              </a:rPr>
              <a:t>    </a:t>
            </a:r>
            <a:r>
              <a:rPr lang="en-US" dirty="0" err="1">
                <a:latin typeface="Courier"/>
                <a:cs typeface="Courier"/>
              </a:rPr>
              <a:t>mypid</a:t>
            </a:r>
            <a:r>
              <a:rPr lang="en-US" dirty="0">
                <a:latin typeface="Courier"/>
                <a:cs typeface="Courier"/>
              </a:rPr>
              <a:t> = </a:t>
            </a:r>
            <a:r>
              <a:rPr lang="en-US" dirty="0" err="1">
                <a:latin typeface="Courier"/>
                <a:cs typeface="Courier"/>
              </a:rPr>
              <a:t>getpid</a:t>
            </a:r>
            <a:r>
              <a:rPr lang="en-US" dirty="0">
                <a:latin typeface="Courier"/>
                <a:cs typeface="Courier"/>
              </a:rPr>
              <a:t>();</a:t>
            </a:r>
          </a:p>
          <a:p>
            <a:r>
              <a:rPr lang="en-US" dirty="0">
                <a:latin typeface="Courier"/>
                <a:cs typeface="Courier"/>
              </a:rPr>
              <a:t>    </a:t>
            </a:r>
            <a:r>
              <a:rPr lang="en-US" dirty="0" err="1">
                <a:latin typeface="Courier"/>
                <a:cs typeface="Courier"/>
              </a:rPr>
              <a:t>printf</a:t>
            </a:r>
            <a:r>
              <a:rPr lang="en-US" dirty="0">
                <a:latin typeface="Courier"/>
                <a:cs typeface="Courier"/>
              </a:rPr>
              <a:t>("[%d] parent of [%d]\n", </a:t>
            </a:r>
            <a:r>
              <a:rPr lang="en-US" dirty="0" err="1">
                <a:latin typeface="Courier"/>
                <a:cs typeface="Courier"/>
              </a:rPr>
              <a:t>mypid</a:t>
            </a:r>
            <a:r>
              <a:rPr lang="en-US" dirty="0">
                <a:latin typeface="Courier"/>
                <a:cs typeface="Courier"/>
              </a:rPr>
              <a:t>, </a:t>
            </a:r>
            <a:r>
              <a:rPr lang="en-US" dirty="0" err="1">
                <a:latin typeface="Courier"/>
                <a:cs typeface="Courier"/>
              </a:rPr>
              <a:t>cpid</a:t>
            </a:r>
            <a:r>
              <a:rPr lang="en-US" dirty="0">
                <a:latin typeface="Courier"/>
                <a:cs typeface="Courier"/>
              </a:rPr>
              <a:t>);</a:t>
            </a:r>
          </a:p>
          <a:p>
            <a:r>
              <a:rPr lang="en-US" dirty="0">
                <a:latin typeface="Courier"/>
                <a:cs typeface="Courier"/>
              </a:rPr>
              <a:t>    for (</a:t>
            </a:r>
            <a:r>
              <a:rPr lang="en-US" dirty="0" err="1">
                <a:latin typeface="Courier"/>
                <a:cs typeface="Courier"/>
              </a:rPr>
              <a:t>i</a:t>
            </a:r>
            <a:r>
              <a:rPr lang="en-US" dirty="0">
                <a:latin typeface="Courier"/>
                <a:cs typeface="Courier"/>
              </a:rPr>
              <a:t>=0; </a:t>
            </a:r>
            <a:r>
              <a:rPr lang="en-US" dirty="0" err="1">
                <a:latin typeface="Courier"/>
                <a:cs typeface="Courier"/>
              </a:rPr>
              <a:t>i</a:t>
            </a:r>
            <a:r>
              <a:rPr lang="en-US" dirty="0">
                <a:latin typeface="Courier"/>
                <a:cs typeface="Courier"/>
              </a:rPr>
              <a:t>&lt;100; </a:t>
            </a:r>
            <a:r>
              <a:rPr lang="en-US" dirty="0" err="1">
                <a:latin typeface="Courier"/>
                <a:cs typeface="Courier"/>
              </a:rPr>
              <a:t>i</a:t>
            </a:r>
            <a:r>
              <a:rPr lang="en-US" dirty="0">
                <a:latin typeface="Courier"/>
                <a:cs typeface="Courier"/>
              </a:rPr>
              <a:t>++) {</a:t>
            </a:r>
          </a:p>
          <a:p>
            <a:r>
              <a:rPr lang="en-US" dirty="0">
                <a:latin typeface="Courier"/>
                <a:cs typeface="Courier"/>
              </a:rPr>
              <a:t>      </a:t>
            </a:r>
            <a:r>
              <a:rPr lang="en-US" dirty="0" err="1">
                <a:latin typeface="Courier"/>
                <a:cs typeface="Courier"/>
              </a:rPr>
              <a:t>printf</a:t>
            </a:r>
            <a:r>
              <a:rPr lang="en-US" dirty="0">
                <a:latin typeface="Courier"/>
                <a:cs typeface="Courier"/>
              </a:rPr>
              <a:t>("[%d] parent: %d\n", </a:t>
            </a:r>
            <a:r>
              <a:rPr lang="en-US" dirty="0" err="1">
                <a:latin typeface="Courier"/>
                <a:cs typeface="Courier"/>
              </a:rPr>
              <a:t>mypid</a:t>
            </a:r>
            <a:r>
              <a:rPr lang="en-US" dirty="0">
                <a:latin typeface="Courier"/>
                <a:cs typeface="Courier"/>
              </a:rPr>
              <a:t>, </a:t>
            </a:r>
            <a:r>
              <a:rPr lang="en-US" dirty="0" err="1">
                <a:latin typeface="Courier"/>
                <a:cs typeface="Courier"/>
              </a:rPr>
              <a:t>i</a:t>
            </a:r>
            <a:r>
              <a:rPr lang="en-US" dirty="0">
                <a:latin typeface="Courier"/>
                <a:cs typeface="Courier"/>
              </a:rPr>
              <a:t>);</a:t>
            </a:r>
          </a:p>
          <a:p>
            <a:r>
              <a:rPr lang="en-US" dirty="0">
                <a:latin typeface="Courier"/>
                <a:cs typeface="Courier"/>
              </a:rPr>
              <a:t>      //      sleep(1);                                                                               </a:t>
            </a:r>
          </a:p>
          <a:p>
            <a:r>
              <a:rPr lang="en-US" dirty="0">
                <a:latin typeface="Courier"/>
                <a:cs typeface="Courier"/>
              </a:rPr>
              <a:t>    }</a:t>
            </a:r>
          </a:p>
          <a:p>
            <a:r>
              <a:rPr lang="en-US" dirty="0">
                <a:latin typeface="Courier"/>
                <a:cs typeface="Courier"/>
              </a:rPr>
              <a:t>  }  else if (</a:t>
            </a:r>
            <a:r>
              <a:rPr lang="en-US" dirty="0" err="1">
                <a:latin typeface="Courier"/>
                <a:cs typeface="Courier"/>
              </a:rPr>
              <a:t>cpid</a:t>
            </a:r>
            <a:r>
              <a:rPr lang="en-US" dirty="0">
                <a:latin typeface="Courier"/>
                <a:cs typeface="Courier"/>
              </a:rPr>
              <a:t> == 0) {</a:t>
            </a:r>
          </a:p>
          <a:p>
            <a:r>
              <a:rPr lang="en-US" dirty="0">
                <a:latin typeface="Courier"/>
                <a:cs typeface="Courier"/>
              </a:rPr>
              <a:t>    </a:t>
            </a:r>
            <a:r>
              <a:rPr lang="en-US" dirty="0" err="1">
                <a:latin typeface="Courier"/>
                <a:cs typeface="Courier"/>
              </a:rPr>
              <a:t>mypid</a:t>
            </a:r>
            <a:r>
              <a:rPr lang="en-US" dirty="0">
                <a:latin typeface="Courier"/>
                <a:cs typeface="Courier"/>
              </a:rPr>
              <a:t> = </a:t>
            </a:r>
            <a:r>
              <a:rPr lang="en-US" dirty="0" err="1">
                <a:latin typeface="Courier"/>
                <a:cs typeface="Courier"/>
              </a:rPr>
              <a:t>getpid</a:t>
            </a:r>
            <a:r>
              <a:rPr lang="en-US" dirty="0">
                <a:latin typeface="Courier"/>
                <a:cs typeface="Courier"/>
              </a:rPr>
              <a:t>();</a:t>
            </a:r>
          </a:p>
          <a:p>
            <a:r>
              <a:rPr lang="en-US" dirty="0">
                <a:latin typeface="Courier"/>
                <a:cs typeface="Courier"/>
              </a:rPr>
              <a:t>    </a:t>
            </a:r>
            <a:r>
              <a:rPr lang="en-US" dirty="0" err="1">
                <a:latin typeface="Courier"/>
                <a:cs typeface="Courier"/>
              </a:rPr>
              <a:t>printf</a:t>
            </a:r>
            <a:r>
              <a:rPr lang="en-US" dirty="0">
                <a:latin typeface="Courier"/>
                <a:cs typeface="Courier"/>
              </a:rPr>
              <a:t>("[%d] child\n", </a:t>
            </a:r>
            <a:r>
              <a:rPr lang="en-US" dirty="0" err="1">
                <a:latin typeface="Courier"/>
                <a:cs typeface="Courier"/>
              </a:rPr>
              <a:t>mypid</a:t>
            </a:r>
            <a:r>
              <a:rPr lang="en-US" dirty="0">
                <a:latin typeface="Courier"/>
                <a:cs typeface="Courier"/>
              </a:rPr>
              <a:t>);</a:t>
            </a:r>
          </a:p>
          <a:p>
            <a:r>
              <a:rPr lang="en-US" dirty="0">
                <a:latin typeface="Courier"/>
                <a:cs typeface="Courier"/>
              </a:rPr>
              <a:t>    for (</a:t>
            </a:r>
            <a:r>
              <a:rPr lang="en-US" dirty="0" err="1">
                <a:latin typeface="Courier"/>
                <a:cs typeface="Courier"/>
              </a:rPr>
              <a:t>i</a:t>
            </a:r>
            <a:r>
              <a:rPr lang="en-US" dirty="0">
                <a:latin typeface="Courier"/>
                <a:cs typeface="Courier"/>
              </a:rPr>
              <a:t>=0; </a:t>
            </a:r>
            <a:r>
              <a:rPr lang="en-US" dirty="0" err="1">
                <a:latin typeface="Courier"/>
                <a:cs typeface="Courier"/>
              </a:rPr>
              <a:t>i</a:t>
            </a:r>
            <a:r>
              <a:rPr lang="en-US" dirty="0">
                <a:latin typeface="Courier"/>
                <a:cs typeface="Courier"/>
              </a:rPr>
              <a:t>&gt;-100; </a:t>
            </a:r>
            <a:r>
              <a:rPr lang="en-US" dirty="0" err="1">
                <a:latin typeface="Courier"/>
                <a:cs typeface="Courier"/>
              </a:rPr>
              <a:t>i</a:t>
            </a:r>
            <a:r>
              <a:rPr lang="en-US" dirty="0">
                <a:latin typeface="Courier"/>
                <a:cs typeface="Courier"/>
              </a:rPr>
              <a:t>--) {</a:t>
            </a:r>
          </a:p>
          <a:p>
            <a:r>
              <a:rPr lang="en-US" dirty="0">
                <a:latin typeface="Courier"/>
                <a:cs typeface="Courier"/>
              </a:rPr>
              <a:t>      </a:t>
            </a:r>
            <a:r>
              <a:rPr lang="en-US" dirty="0" err="1">
                <a:latin typeface="Courier"/>
                <a:cs typeface="Courier"/>
              </a:rPr>
              <a:t>printf</a:t>
            </a:r>
            <a:r>
              <a:rPr lang="en-US" dirty="0">
                <a:latin typeface="Courier"/>
                <a:cs typeface="Courier"/>
              </a:rPr>
              <a:t>("[%d] child: %d\n", </a:t>
            </a:r>
            <a:r>
              <a:rPr lang="en-US" dirty="0" err="1">
                <a:latin typeface="Courier"/>
                <a:cs typeface="Courier"/>
              </a:rPr>
              <a:t>mypid</a:t>
            </a:r>
            <a:r>
              <a:rPr lang="en-US" dirty="0">
                <a:latin typeface="Courier"/>
                <a:cs typeface="Courier"/>
              </a:rPr>
              <a:t>, </a:t>
            </a:r>
            <a:r>
              <a:rPr lang="en-US" dirty="0" err="1">
                <a:latin typeface="Courier"/>
                <a:cs typeface="Courier"/>
              </a:rPr>
              <a:t>i</a:t>
            </a:r>
            <a:r>
              <a:rPr lang="en-US" dirty="0">
                <a:latin typeface="Courier"/>
                <a:cs typeface="Courier"/>
              </a:rPr>
              <a:t>);</a:t>
            </a:r>
          </a:p>
          <a:p>
            <a:r>
              <a:rPr lang="en-US" dirty="0">
                <a:latin typeface="Courier"/>
                <a:cs typeface="Courier"/>
              </a:rPr>
              <a:t>      //      sleep(1);                                                                               </a:t>
            </a:r>
          </a:p>
          <a:p>
            <a:r>
              <a:rPr lang="en-US" dirty="0">
                <a:latin typeface="Courier"/>
                <a:cs typeface="Courier"/>
              </a:rPr>
              <a:t>    }</a:t>
            </a:r>
          </a:p>
          <a:p>
            <a:r>
              <a:rPr lang="en-US" dirty="0">
                <a:latin typeface="Courier"/>
                <a:cs typeface="Courier"/>
              </a:rPr>
              <a:t>  } </a:t>
            </a:r>
          </a:p>
        </p:txBody>
      </p:sp>
    </p:spTree>
    <p:extLst>
      <p:ext uri="{BB962C8B-B14F-4D97-AF65-F5344CB8AC3E}">
        <p14:creationId xmlns:p14="http://schemas.microsoft.com/office/powerpoint/2010/main" val="38109205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BIG OS Concepts so far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27786"/>
            <a:ext cx="8229600" cy="5464629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Processes</a:t>
            </a:r>
          </a:p>
          <a:p>
            <a:r>
              <a:rPr lang="en-US" dirty="0" smtClean="0"/>
              <a:t>Address Space</a:t>
            </a:r>
          </a:p>
          <a:p>
            <a:r>
              <a:rPr lang="en-US" dirty="0" smtClean="0"/>
              <a:t>Protection</a:t>
            </a:r>
          </a:p>
          <a:p>
            <a:r>
              <a:rPr lang="en-US" dirty="0" smtClean="0"/>
              <a:t>Dual Mode</a:t>
            </a:r>
          </a:p>
          <a:p>
            <a:r>
              <a:rPr lang="en-US" dirty="0" smtClean="0"/>
              <a:t>Interrupt handlers </a:t>
            </a:r>
            <a:r>
              <a:rPr lang="en-US" dirty="0"/>
              <a:t>(including </a:t>
            </a:r>
            <a:r>
              <a:rPr lang="en-US" dirty="0" err="1" smtClean="0"/>
              <a:t>syscall</a:t>
            </a:r>
            <a:r>
              <a:rPr lang="en-US" dirty="0"/>
              <a:t> </a:t>
            </a:r>
            <a:r>
              <a:rPr lang="en-US" dirty="0" smtClean="0"/>
              <a:t>and trap)</a:t>
            </a:r>
          </a:p>
          <a:p>
            <a:r>
              <a:rPr lang="en-US" dirty="0" smtClean="0"/>
              <a:t>File System</a:t>
            </a:r>
          </a:p>
          <a:p>
            <a:pPr lvl="1"/>
            <a:r>
              <a:rPr lang="en-US" dirty="0" smtClean="0"/>
              <a:t>Integrates processes, users, </a:t>
            </a:r>
            <a:r>
              <a:rPr lang="en-US" dirty="0" err="1" smtClean="0"/>
              <a:t>cwd</a:t>
            </a:r>
            <a:r>
              <a:rPr lang="en-US" dirty="0" smtClean="0"/>
              <a:t>, protection</a:t>
            </a:r>
          </a:p>
          <a:p>
            <a:r>
              <a:rPr lang="en-US" dirty="0" smtClean="0"/>
              <a:t>Key Layers: OS Lib, </a:t>
            </a:r>
            <a:r>
              <a:rPr lang="en-US" dirty="0" err="1" smtClean="0"/>
              <a:t>Syscall</a:t>
            </a:r>
            <a:r>
              <a:rPr lang="en-US" dirty="0" smtClean="0"/>
              <a:t>, Subsystem, Driver</a:t>
            </a:r>
          </a:p>
          <a:p>
            <a:pPr lvl="1"/>
            <a:r>
              <a:rPr lang="en-US" dirty="0" smtClean="0"/>
              <a:t>User handler on OS descriptors</a:t>
            </a:r>
          </a:p>
          <a:p>
            <a:r>
              <a:rPr lang="en-US" dirty="0" smtClean="0"/>
              <a:t>Process control</a:t>
            </a:r>
          </a:p>
          <a:p>
            <a:pPr lvl="1"/>
            <a:r>
              <a:rPr lang="en-US" dirty="0"/>
              <a:t>f</a:t>
            </a:r>
            <a:r>
              <a:rPr lang="en-US" dirty="0" smtClean="0"/>
              <a:t>ork, wait, signal --- exec</a:t>
            </a:r>
          </a:p>
          <a:p>
            <a:r>
              <a:rPr lang="en-US" dirty="0" smtClean="0"/>
              <a:t>Communication through sockets</a:t>
            </a:r>
          </a:p>
          <a:p>
            <a:r>
              <a:rPr lang="en-US" dirty="0" smtClean="0"/>
              <a:t>Client-Server Protocol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9/10/14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cs162 fa14 L5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E6ECD-61F1-CE4B-BB82-6FDD0CA3B213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67686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 smtClean="0"/>
              <a:t>Communication between processes</a:t>
            </a:r>
            <a:endParaRPr lang="en-US" sz="3200" dirty="0"/>
          </a:p>
        </p:txBody>
      </p:sp>
      <p:sp>
        <p:nvSpPr>
          <p:cNvPr id="15" name="Content Placeholder 14"/>
          <p:cNvSpPr>
            <a:spLocks noGrp="1"/>
          </p:cNvSpPr>
          <p:nvPr>
            <p:ph idx="1"/>
          </p:nvPr>
        </p:nvSpPr>
        <p:spPr>
          <a:xfrm>
            <a:off x="457200" y="4135106"/>
            <a:ext cx="8229600" cy="2169188"/>
          </a:xfrm>
        </p:spPr>
        <p:txBody>
          <a:bodyPr/>
          <a:lstStyle/>
          <a:p>
            <a:r>
              <a:rPr lang="en-US" dirty="0" smtClean="0"/>
              <a:t>Producer and Consumer of a file may be distinct processes</a:t>
            </a:r>
          </a:p>
          <a:p>
            <a:r>
              <a:rPr lang="en-US" dirty="0" smtClean="0"/>
              <a:t>May be separated in time (or not)</a:t>
            </a:r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9/10/14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cs162 fa14 L5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E6ECD-61F1-CE4B-BB82-6FDD0CA3B213}" type="slidenum">
              <a:rPr lang="en-US" smtClean="0"/>
              <a:t>3</a:t>
            </a:fld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395920" y="1447321"/>
            <a:ext cx="466890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Courier"/>
                <a:cs typeface="Courier"/>
              </a:rPr>
              <a:t>w</a:t>
            </a:r>
            <a:r>
              <a:rPr lang="en-US" sz="2400" dirty="0" smtClean="0">
                <a:latin typeface="Courier"/>
                <a:cs typeface="Courier"/>
              </a:rPr>
              <a:t>rite(</a:t>
            </a:r>
            <a:r>
              <a:rPr lang="en-US" sz="2400" dirty="0" err="1" smtClean="0">
                <a:latin typeface="Courier"/>
                <a:cs typeface="Courier"/>
              </a:rPr>
              <a:t>wfd</a:t>
            </a:r>
            <a:r>
              <a:rPr lang="en-US" sz="2400" dirty="0">
                <a:latin typeface="Courier"/>
                <a:cs typeface="Courier"/>
              </a:rPr>
              <a:t>, </a:t>
            </a:r>
            <a:r>
              <a:rPr lang="en-US" sz="2400" dirty="0" err="1" smtClean="0">
                <a:latin typeface="Courier"/>
                <a:cs typeface="Courier"/>
              </a:rPr>
              <a:t>wbuf</a:t>
            </a:r>
            <a:r>
              <a:rPr lang="en-US" sz="2400" dirty="0" smtClean="0">
                <a:latin typeface="Courier"/>
                <a:cs typeface="Courier"/>
              </a:rPr>
              <a:t>, </a:t>
            </a:r>
            <a:r>
              <a:rPr lang="en-US" sz="2400" dirty="0" err="1" smtClean="0">
                <a:latin typeface="Courier"/>
                <a:cs typeface="Courier"/>
              </a:rPr>
              <a:t>wlen</a:t>
            </a:r>
            <a:r>
              <a:rPr lang="en-US" sz="2400" dirty="0" smtClean="0">
                <a:latin typeface="Courier"/>
                <a:cs typeface="Courier"/>
              </a:rPr>
              <a:t>)</a:t>
            </a:r>
            <a:r>
              <a:rPr lang="en-US" sz="2400" dirty="0">
                <a:latin typeface="Courier"/>
                <a:cs typeface="Courier"/>
              </a:rPr>
              <a:t>; </a:t>
            </a:r>
            <a:endParaRPr lang="en-US" sz="2400" dirty="0"/>
          </a:p>
        </p:txBody>
      </p:sp>
      <p:sp>
        <p:nvSpPr>
          <p:cNvPr id="7" name="Rectangle 6"/>
          <p:cNvSpPr/>
          <p:nvPr/>
        </p:nvSpPr>
        <p:spPr>
          <a:xfrm>
            <a:off x="4518473" y="2839406"/>
            <a:ext cx="461874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Courier"/>
                <a:cs typeface="Courier"/>
              </a:rPr>
              <a:t>n </a:t>
            </a:r>
            <a:r>
              <a:rPr lang="en-US" sz="2400" dirty="0" smtClean="0">
                <a:latin typeface="Courier"/>
                <a:cs typeface="Courier"/>
              </a:rPr>
              <a:t>= read(</a:t>
            </a:r>
            <a:r>
              <a:rPr lang="en-US" sz="2400" dirty="0" err="1" smtClean="0">
                <a:latin typeface="Courier"/>
                <a:cs typeface="Courier"/>
              </a:rPr>
              <a:t>rfd,rbuf,rmax</a:t>
            </a:r>
            <a:r>
              <a:rPr lang="en-US" sz="2400" dirty="0" smtClean="0">
                <a:latin typeface="Courier"/>
                <a:cs typeface="Courier"/>
              </a:rPr>
              <a:t>)</a:t>
            </a:r>
            <a:r>
              <a:rPr lang="en-US" sz="2400" dirty="0">
                <a:latin typeface="Courier"/>
                <a:cs typeface="Courier"/>
              </a:rPr>
              <a:t>; </a:t>
            </a:r>
            <a:endParaRPr lang="en-US" sz="2400" dirty="0"/>
          </a:p>
        </p:txBody>
      </p:sp>
      <p:sp>
        <p:nvSpPr>
          <p:cNvPr id="8" name="Cube 7"/>
          <p:cNvSpPr/>
          <p:nvPr/>
        </p:nvSpPr>
        <p:spPr>
          <a:xfrm>
            <a:off x="3124200" y="2268866"/>
            <a:ext cx="1527169" cy="457815"/>
          </a:xfrm>
          <a:prstGeom prst="cub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1240366" y="2069495"/>
            <a:ext cx="989338" cy="546424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Arrow Connector 10"/>
          <p:cNvCxnSpPr>
            <a:stCxn id="9" idx="3"/>
          </p:cNvCxnSpPr>
          <p:nvPr/>
        </p:nvCxnSpPr>
        <p:spPr>
          <a:xfrm>
            <a:off x="2229704" y="2342707"/>
            <a:ext cx="694014" cy="3692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5577289" y="2229279"/>
            <a:ext cx="989338" cy="546424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" name="Straight Arrow Connector 13"/>
          <p:cNvCxnSpPr/>
          <p:nvPr/>
        </p:nvCxnSpPr>
        <p:spPr>
          <a:xfrm>
            <a:off x="4883275" y="2507210"/>
            <a:ext cx="694014" cy="3692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207327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al 2"/>
          <p:cNvSpPr/>
          <p:nvPr/>
        </p:nvSpPr>
        <p:spPr>
          <a:xfrm>
            <a:off x="3994150" y="3016249"/>
            <a:ext cx="2127250" cy="1446123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Course Structure: Spiral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9/10/14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u-HU" smtClean="0"/>
              <a:t>cs162 fa14 L5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CA94121-BA6C-AD43-82C2-DF1F24FE5D9C}" type="slidenum">
              <a:rPr lang="en-US" smtClean="0"/>
              <a:pPr>
                <a:defRPr/>
              </a:pPr>
              <a:t>30</a:t>
            </a:fld>
            <a:endParaRPr lang="en-US" b="0"/>
          </a:p>
        </p:txBody>
      </p:sp>
      <p:sp>
        <p:nvSpPr>
          <p:cNvPr id="7" name="TextBox 6"/>
          <p:cNvSpPr txBox="1"/>
          <p:nvPr/>
        </p:nvSpPr>
        <p:spPr>
          <a:xfrm>
            <a:off x="4724400" y="3810000"/>
            <a:ext cx="76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solidFill>
                  <a:srgbClr val="FF0000"/>
                </a:solidFill>
              </a:rPr>
              <a:t>i</a:t>
            </a:r>
            <a:r>
              <a:rPr lang="en-US" sz="2000" b="1" dirty="0" smtClean="0">
                <a:solidFill>
                  <a:srgbClr val="FF0000"/>
                </a:solidFill>
              </a:rPr>
              <a:t>ntro</a:t>
            </a:r>
            <a:endParaRPr lang="en-US" sz="2000" b="1" dirty="0">
              <a:solidFill>
                <a:srgbClr val="FF0000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 rot="16200000">
            <a:off x="4698229" y="3150374"/>
            <a:ext cx="838200" cy="1243052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Circle">
              <a:avLst/>
            </a:prstTxWarp>
            <a:spAutoFit/>
          </a:bodyPr>
          <a:lstStyle/>
          <a:p>
            <a:pPr algn="ctr"/>
            <a:r>
              <a:rPr lang="en-US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OS Concepts (3)</a:t>
            </a:r>
            <a:endParaRPr lang="en-US" sz="24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1" name="Rectangle 10"/>
          <p:cNvSpPr/>
          <p:nvPr/>
        </p:nvSpPr>
        <p:spPr>
          <a:xfrm rot="4976989">
            <a:off x="3359672" y="2556094"/>
            <a:ext cx="2137928" cy="2671465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Circle">
              <a:avLst/>
            </a:prstTxWarp>
            <a:spAutoFit/>
          </a:bodyPr>
          <a:lstStyle/>
          <a:p>
            <a:pPr algn="ctr"/>
            <a:r>
              <a:rPr lang="en-US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Concurrency (6)</a:t>
            </a:r>
            <a:endParaRPr lang="en-US" sz="2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12" name="Rectangle 11"/>
          <p:cNvSpPr/>
          <p:nvPr/>
        </p:nvSpPr>
        <p:spPr>
          <a:xfrm rot="12045830">
            <a:off x="3223510" y="2273408"/>
            <a:ext cx="2137928" cy="2671465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Circle">
              <a:avLst/>
            </a:prstTxWarp>
            <a:spAutoFit/>
          </a:bodyPr>
          <a:lstStyle/>
          <a:p>
            <a:pPr algn="ctr"/>
            <a:r>
              <a:rPr lang="en-US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</a:rPr>
              <a:t>Address Space (4)</a:t>
            </a:r>
            <a:endParaRPr lang="en-US" sz="2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FF0000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 rot="17076965">
            <a:off x="4330121" y="1820967"/>
            <a:ext cx="1932160" cy="2725439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Circle">
              <a:avLst/>
            </a:prstTxWarp>
            <a:spAutoFit/>
          </a:bodyPr>
          <a:lstStyle/>
          <a:p>
            <a:pPr algn="ctr"/>
            <a:r>
              <a:rPr lang="en-US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File Systems</a:t>
            </a:r>
            <a:r>
              <a:rPr lang="en-US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(8)</a:t>
            </a:r>
            <a:endParaRPr lang="en-US" sz="2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4" name="Rectangle 13"/>
          <p:cNvSpPr/>
          <p:nvPr/>
        </p:nvSpPr>
        <p:spPr>
          <a:xfrm rot="1563930">
            <a:off x="5181561" y="2931283"/>
            <a:ext cx="1498302" cy="2774506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Circle">
              <a:avLst/>
            </a:prstTxWarp>
            <a:spAutoFit/>
          </a:bodyPr>
          <a:lstStyle/>
          <a:p>
            <a:pPr algn="ctr"/>
            <a:r>
              <a:rPr lang="en-US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CC3333"/>
                </a:solidFill>
              </a:rPr>
              <a:t>Distributed Systems (8)</a:t>
            </a:r>
            <a:endParaRPr lang="en-US" sz="2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CC3333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 rot="6913033">
            <a:off x="2636482" y="2830783"/>
            <a:ext cx="1498302" cy="3915238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Circle">
              <a:avLst/>
            </a:prstTxWarp>
            <a:spAutoFit/>
          </a:bodyPr>
          <a:lstStyle/>
          <a:p>
            <a:pPr algn="ctr"/>
            <a:r>
              <a:rPr lang="en-US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Reliability, Security, Cloud</a:t>
            </a:r>
            <a:r>
              <a:rPr lang="en-US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(8)</a:t>
            </a:r>
            <a:endParaRPr lang="en-US" sz="2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006715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8781"/>
            <a:ext cx="8686800" cy="875619"/>
          </a:xfrm>
        </p:spPr>
        <p:txBody>
          <a:bodyPr>
            <a:noAutofit/>
          </a:bodyPr>
          <a:lstStyle/>
          <a:p>
            <a:r>
              <a:rPr lang="en-US" sz="3200" dirty="0" smtClean="0"/>
              <a:t>Communication Across the world looks like file IO </a:t>
            </a:r>
            <a:endParaRPr lang="en-US" sz="3200" dirty="0"/>
          </a:p>
        </p:txBody>
      </p:sp>
      <p:sp>
        <p:nvSpPr>
          <p:cNvPr id="17" name="Content Placeholder 16"/>
          <p:cNvSpPr>
            <a:spLocks noGrp="1"/>
          </p:cNvSpPr>
          <p:nvPr>
            <p:ph idx="1"/>
          </p:nvPr>
        </p:nvSpPr>
        <p:spPr>
          <a:xfrm>
            <a:off x="457200" y="4179411"/>
            <a:ext cx="8229600" cy="2124883"/>
          </a:xfrm>
        </p:spPr>
        <p:txBody>
          <a:bodyPr/>
          <a:lstStyle/>
          <a:p>
            <a:r>
              <a:rPr lang="en-US" dirty="0" smtClean="0"/>
              <a:t>But what’s the analog of open?</a:t>
            </a:r>
          </a:p>
          <a:p>
            <a:r>
              <a:rPr lang="en-US" dirty="0" smtClean="0"/>
              <a:t>What is the namespace?</a:t>
            </a:r>
          </a:p>
          <a:p>
            <a:r>
              <a:rPr lang="en-US" dirty="0" smtClean="0"/>
              <a:t>How are they connected in time?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9/10/14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cs162 fa14 L5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E6ECD-61F1-CE4B-BB82-6FDD0CA3B213}" type="slidenum">
              <a:rPr lang="en-US" smtClean="0"/>
              <a:t>4</a:t>
            </a:fld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402703" y="1341293"/>
            <a:ext cx="466890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Courier"/>
                <a:cs typeface="Courier"/>
              </a:rPr>
              <a:t>w</a:t>
            </a:r>
            <a:r>
              <a:rPr lang="en-US" sz="2400" dirty="0" smtClean="0">
                <a:latin typeface="Courier"/>
                <a:cs typeface="Courier"/>
              </a:rPr>
              <a:t>rite(</a:t>
            </a:r>
            <a:r>
              <a:rPr lang="en-US" sz="2400" dirty="0" err="1" smtClean="0">
                <a:latin typeface="Courier"/>
                <a:cs typeface="Courier"/>
              </a:rPr>
              <a:t>wfd</a:t>
            </a:r>
            <a:r>
              <a:rPr lang="en-US" sz="2400" dirty="0">
                <a:latin typeface="Courier"/>
                <a:cs typeface="Courier"/>
              </a:rPr>
              <a:t>, </a:t>
            </a:r>
            <a:r>
              <a:rPr lang="en-US" sz="2400" dirty="0" err="1" smtClean="0">
                <a:latin typeface="Courier"/>
                <a:cs typeface="Courier"/>
              </a:rPr>
              <a:t>wbuf</a:t>
            </a:r>
            <a:r>
              <a:rPr lang="en-US" sz="2400" dirty="0" smtClean="0">
                <a:latin typeface="Courier"/>
                <a:cs typeface="Courier"/>
              </a:rPr>
              <a:t>, </a:t>
            </a:r>
            <a:r>
              <a:rPr lang="en-US" sz="2400" dirty="0" err="1" smtClean="0">
                <a:latin typeface="Courier"/>
                <a:cs typeface="Courier"/>
              </a:rPr>
              <a:t>wlen</a:t>
            </a:r>
            <a:r>
              <a:rPr lang="en-US" sz="2400" dirty="0" smtClean="0">
                <a:latin typeface="Courier"/>
                <a:cs typeface="Courier"/>
              </a:rPr>
              <a:t>)</a:t>
            </a:r>
            <a:r>
              <a:rPr lang="en-US" sz="2400" dirty="0">
                <a:latin typeface="Courier"/>
                <a:cs typeface="Courier"/>
              </a:rPr>
              <a:t>; </a:t>
            </a:r>
            <a:endParaRPr lang="en-US" sz="2400" dirty="0"/>
          </a:p>
        </p:txBody>
      </p:sp>
      <p:sp>
        <p:nvSpPr>
          <p:cNvPr id="7" name="Rectangle 6"/>
          <p:cNvSpPr/>
          <p:nvPr/>
        </p:nvSpPr>
        <p:spPr>
          <a:xfrm>
            <a:off x="4525256" y="3171319"/>
            <a:ext cx="461874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Courier"/>
                <a:cs typeface="Courier"/>
              </a:rPr>
              <a:t>n </a:t>
            </a:r>
            <a:r>
              <a:rPr lang="en-US" sz="2400" dirty="0" smtClean="0">
                <a:latin typeface="Courier"/>
                <a:cs typeface="Courier"/>
              </a:rPr>
              <a:t>= read(</a:t>
            </a:r>
            <a:r>
              <a:rPr lang="en-US" sz="2400" dirty="0" err="1" smtClean="0">
                <a:latin typeface="Courier"/>
                <a:cs typeface="Courier"/>
              </a:rPr>
              <a:t>rfd,rbuf,rmax</a:t>
            </a:r>
            <a:r>
              <a:rPr lang="en-US" sz="2400" dirty="0" smtClean="0">
                <a:latin typeface="Courier"/>
                <a:cs typeface="Courier"/>
              </a:rPr>
              <a:t>)</a:t>
            </a:r>
            <a:r>
              <a:rPr lang="en-US" sz="2400" dirty="0">
                <a:latin typeface="Courier"/>
                <a:cs typeface="Courier"/>
              </a:rPr>
              <a:t>; </a:t>
            </a:r>
            <a:endParaRPr lang="en-US" sz="2400" dirty="0"/>
          </a:p>
        </p:txBody>
      </p:sp>
      <p:sp>
        <p:nvSpPr>
          <p:cNvPr id="8" name="Cube 7"/>
          <p:cNvSpPr/>
          <p:nvPr/>
        </p:nvSpPr>
        <p:spPr>
          <a:xfrm>
            <a:off x="2445491" y="2088997"/>
            <a:ext cx="818389" cy="457815"/>
          </a:xfrm>
          <a:prstGeom prst="cub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865501" y="1889626"/>
            <a:ext cx="989338" cy="546424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Arrow Connector 10"/>
          <p:cNvCxnSpPr>
            <a:stCxn id="9" idx="3"/>
          </p:cNvCxnSpPr>
          <p:nvPr/>
        </p:nvCxnSpPr>
        <p:spPr>
          <a:xfrm>
            <a:off x="1854839" y="2162838"/>
            <a:ext cx="502053" cy="3692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6021062" y="2391745"/>
            <a:ext cx="989338" cy="546424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" name="Straight Arrow Connector 13"/>
          <p:cNvCxnSpPr/>
          <p:nvPr/>
        </p:nvCxnSpPr>
        <p:spPr>
          <a:xfrm>
            <a:off x="5641494" y="2669676"/>
            <a:ext cx="379568" cy="3692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Cube 14"/>
          <p:cNvSpPr/>
          <p:nvPr/>
        </p:nvSpPr>
        <p:spPr>
          <a:xfrm>
            <a:off x="4823105" y="2480354"/>
            <a:ext cx="818389" cy="457815"/>
          </a:xfrm>
          <a:prstGeom prst="cub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Cloud 15"/>
          <p:cNvSpPr/>
          <p:nvPr/>
        </p:nvSpPr>
        <p:spPr>
          <a:xfrm>
            <a:off x="2445491" y="1889626"/>
            <a:ext cx="2921441" cy="1159307"/>
          </a:xfrm>
          <a:prstGeom prst="cloud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06481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781"/>
            <a:ext cx="7908925" cy="875619"/>
          </a:xfrm>
        </p:spPr>
        <p:txBody>
          <a:bodyPr>
            <a:noAutofit/>
          </a:bodyPr>
          <a:lstStyle/>
          <a:p>
            <a:r>
              <a:rPr lang="en-US" sz="3200" dirty="0" smtClean="0"/>
              <a:t>Request Response Protocol</a:t>
            </a:r>
            <a:endParaRPr lang="en-US" sz="32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9/10/14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cs162 fa14 L5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E6ECD-61F1-CE4B-BB82-6FDD0CA3B213}" type="slidenum">
              <a:rPr lang="en-US" smtClean="0"/>
              <a:t>5</a:t>
            </a:fld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130128" y="1688375"/>
            <a:ext cx="4487355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latin typeface="Courier"/>
                <a:cs typeface="Courier"/>
              </a:rPr>
              <a:t>w</a:t>
            </a:r>
            <a:r>
              <a:rPr lang="en-US" sz="2000" dirty="0" smtClean="0">
                <a:latin typeface="Courier"/>
                <a:cs typeface="Courier"/>
              </a:rPr>
              <a:t>rite(</a:t>
            </a:r>
            <a:r>
              <a:rPr lang="en-US" sz="2000" dirty="0" err="1" smtClean="0">
                <a:latin typeface="Courier"/>
                <a:cs typeface="Courier"/>
              </a:rPr>
              <a:t>rqfd</a:t>
            </a:r>
            <a:r>
              <a:rPr lang="en-US" sz="2000" dirty="0">
                <a:latin typeface="Courier"/>
                <a:cs typeface="Courier"/>
              </a:rPr>
              <a:t>, </a:t>
            </a:r>
            <a:r>
              <a:rPr lang="en-US" sz="2000" dirty="0" err="1" smtClean="0">
                <a:latin typeface="Courier"/>
                <a:cs typeface="Courier"/>
              </a:rPr>
              <a:t>rqbuf</a:t>
            </a:r>
            <a:r>
              <a:rPr lang="en-US" sz="2000" dirty="0" smtClean="0">
                <a:latin typeface="Courier"/>
                <a:cs typeface="Courier"/>
              </a:rPr>
              <a:t>, </a:t>
            </a:r>
            <a:r>
              <a:rPr lang="en-US" sz="2000" dirty="0" err="1" smtClean="0">
                <a:latin typeface="Courier"/>
                <a:cs typeface="Courier"/>
              </a:rPr>
              <a:t>buflen</a:t>
            </a:r>
            <a:r>
              <a:rPr lang="en-US" sz="2000" dirty="0" smtClean="0">
                <a:latin typeface="Courier"/>
                <a:cs typeface="Courier"/>
              </a:rPr>
              <a:t>)</a:t>
            </a:r>
            <a:r>
              <a:rPr lang="en-US" sz="2000" dirty="0">
                <a:latin typeface="Courier"/>
                <a:cs typeface="Courier"/>
              </a:rPr>
              <a:t>; </a:t>
            </a:r>
            <a:endParaRPr lang="en-US" sz="2000" dirty="0"/>
          </a:p>
        </p:txBody>
      </p:sp>
      <p:sp>
        <p:nvSpPr>
          <p:cNvPr id="7" name="Rectangle 6"/>
          <p:cNvSpPr/>
          <p:nvPr/>
        </p:nvSpPr>
        <p:spPr>
          <a:xfrm>
            <a:off x="4557202" y="2914929"/>
            <a:ext cx="444711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latin typeface="Courier"/>
                <a:cs typeface="Courier"/>
              </a:rPr>
              <a:t>n </a:t>
            </a:r>
            <a:r>
              <a:rPr lang="en-US" sz="2000" dirty="0" smtClean="0">
                <a:latin typeface="Courier"/>
                <a:cs typeface="Courier"/>
              </a:rPr>
              <a:t>= read(</a:t>
            </a:r>
            <a:r>
              <a:rPr lang="en-US" sz="2000" dirty="0" err="1" smtClean="0">
                <a:latin typeface="Courier"/>
                <a:cs typeface="Courier"/>
              </a:rPr>
              <a:t>rfd,rbuf,rmax</a:t>
            </a:r>
            <a:r>
              <a:rPr lang="en-US" sz="2000" dirty="0" smtClean="0">
                <a:latin typeface="Courier"/>
                <a:cs typeface="Courier"/>
              </a:rPr>
              <a:t>)</a:t>
            </a:r>
            <a:r>
              <a:rPr lang="en-US" sz="2000" dirty="0">
                <a:latin typeface="Courier"/>
                <a:cs typeface="Courier"/>
              </a:rPr>
              <a:t>; </a:t>
            </a:r>
            <a:endParaRPr lang="en-US" sz="2000" dirty="0"/>
          </a:p>
        </p:txBody>
      </p:sp>
      <p:sp>
        <p:nvSpPr>
          <p:cNvPr id="8" name="Cube 7"/>
          <p:cNvSpPr/>
          <p:nvPr/>
        </p:nvSpPr>
        <p:spPr>
          <a:xfrm>
            <a:off x="3257091" y="2373925"/>
            <a:ext cx="1527169" cy="457815"/>
          </a:xfrm>
          <a:prstGeom prst="cub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1373257" y="2174554"/>
            <a:ext cx="989338" cy="546424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Arrow Connector 10"/>
          <p:cNvCxnSpPr>
            <a:stCxn id="9" idx="3"/>
          </p:cNvCxnSpPr>
          <p:nvPr/>
        </p:nvCxnSpPr>
        <p:spPr>
          <a:xfrm>
            <a:off x="2362595" y="2447766"/>
            <a:ext cx="694014" cy="3692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5710180" y="2334338"/>
            <a:ext cx="989338" cy="546424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" name="Straight Arrow Connector 13"/>
          <p:cNvCxnSpPr/>
          <p:nvPr/>
        </p:nvCxnSpPr>
        <p:spPr>
          <a:xfrm>
            <a:off x="5016166" y="2612269"/>
            <a:ext cx="694014" cy="3692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457200" y="1090715"/>
            <a:ext cx="306120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Client (issues requests)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271155" y="1090715"/>
            <a:ext cx="38114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Server (performs operations)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16" name="Cube 15"/>
          <p:cNvSpPr/>
          <p:nvPr/>
        </p:nvSpPr>
        <p:spPr>
          <a:xfrm>
            <a:off x="3257091" y="4726780"/>
            <a:ext cx="1527169" cy="457815"/>
          </a:xfrm>
          <a:prstGeom prst="cub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1373257" y="4837537"/>
            <a:ext cx="989338" cy="546424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" name="Straight Arrow Connector 17"/>
          <p:cNvCxnSpPr/>
          <p:nvPr/>
        </p:nvCxnSpPr>
        <p:spPr>
          <a:xfrm flipH="1">
            <a:off x="2390346" y="5012914"/>
            <a:ext cx="763383" cy="6091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>
          <a:xfrm>
            <a:off x="5710180" y="4421369"/>
            <a:ext cx="989338" cy="546424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0" name="Straight Arrow Connector 19"/>
          <p:cNvCxnSpPr>
            <a:stCxn id="19" idx="1"/>
          </p:cNvCxnSpPr>
          <p:nvPr/>
        </p:nvCxnSpPr>
        <p:spPr>
          <a:xfrm flipH="1">
            <a:off x="5016165" y="4694581"/>
            <a:ext cx="694015" cy="14296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3423558" y="2455151"/>
            <a:ext cx="9952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requests</a:t>
            </a:r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3423558" y="4828248"/>
            <a:ext cx="11336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responses</a:t>
            </a:r>
            <a:endParaRPr lang="en-US" dirty="0"/>
          </a:p>
        </p:txBody>
      </p:sp>
      <p:sp>
        <p:nvSpPr>
          <p:cNvPr id="27" name="Rectangle 26"/>
          <p:cNvSpPr/>
          <p:nvPr/>
        </p:nvSpPr>
        <p:spPr>
          <a:xfrm>
            <a:off x="4557202" y="4021259"/>
            <a:ext cx="4487355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latin typeface="Courier"/>
                <a:cs typeface="Courier"/>
              </a:rPr>
              <a:t>w</a:t>
            </a:r>
            <a:r>
              <a:rPr lang="en-US" sz="2000" dirty="0" smtClean="0">
                <a:latin typeface="Courier"/>
                <a:cs typeface="Courier"/>
              </a:rPr>
              <a:t>rite(</a:t>
            </a:r>
            <a:r>
              <a:rPr lang="en-US" sz="2000" dirty="0" err="1" smtClean="0">
                <a:latin typeface="Courier"/>
                <a:cs typeface="Courier"/>
              </a:rPr>
              <a:t>wfd</a:t>
            </a:r>
            <a:r>
              <a:rPr lang="en-US" sz="2000" dirty="0">
                <a:latin typeface="Courier"/>
                <a:cs typeface="Courier"/>
              </a:rPr>
              <a:t>, </a:t>
            </a:r>
            <a:r>
              <a:rPr lang="en-US" sz="2000" dirty="0" err="1" smtClean="0">
                <a:latin typeface="Courier"/>
                <a:cs typeface="Courier"/>
              </a:rPr>
              <a:t>respbuf</a:t>
            </a:r>
            <a:r>
              <a:rPr lang="en-US" sz="2000" dirty="0" smtClean="0">
                <a:latin typeface="Courier"/>
                <a:cs typeface="Courier"/>
              </a:rPr>
              <a:t>, </a:t>
            </a:r>
            <a:r>
              <a:rPr lang="en-US" sz="2000" dirty="0" err="1" smtClean="0">
                <a:latin typeface="Courier"/>
                <a:cs typeface="Courier"/>
              </a:rPr>
              <a:t>len</a:t>
            </a:r>
            <a:r>
              <a:rPr lang="en-US" sz="2000" dirty="0" smtClean="0">
                <a:latin typeface="Courier"/>
                <a:cs typeface="Courier"/>
              </a:rPr>
              <a:t>)</a:t>
            </a:r>
            <a:r>
              <a:rPr lang="en-US" sz="2000" dirty="0">
                <a:latin typeface="Courier"/>
                <a:cs typeface="Courier"/>
              </a:rPr>
              <a:t>; </a:t>
            </a:r>
            <a:endParaRPr lang="en-US" sz="2000" dirty="0"/>
          </a:p>
        </p:txBody>
      </p:sp>
      <p:sp>
        <p:nvSpPr>
          <p:cNvPr id="28" name="Rectangle 27"/>
          <p:cNvSpPr/>
          <p:nvPr/>
        </p:nvSpPr>
        <p:spPr>
          <a:xfrm>
            <a:off x="178462" y="5383961"/>
            <a:ext cx="5008133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latin typeface="Courier"/>
                <a:cs typeface="Courier"/>
              </a:rPr>
              <a:t>n </a:t>
            </a:r>
            <a:r>
              <a:rPr lang="en-US" sz="2000" dirty="0" smtClean="0">
                <a:latin typeface="Courier"/>
                <a:cs typeface="Courier"/>
              </a:rPr>
              <a:t>= read(</a:t>
            </a:r>
            <a:r>
              <a:rPr lang="en-US" sz="2000" dirty="0" err="1" smtClean="0">
                <a:latin typeface="Courier"/>
                <a:cs typeface="Courier"/>
              </a:rPr>
              <a:t>resfd,resbuf,resmax</a:t>
            </a:r>
            <a:r>
              <a:rPr lang="en-US" sz="2000" dirty="0" smtClean="0">
                <a:latin typeface="Courier"/>
                <a:cs typeface="Courier"/>
              </a:rPr>
              <a:t>)</a:t>
            </a:r>
            <a:r>
              <a:rPr lang="en-US" sz="2000" dirty="0">
                <a:latin typeface="Courier"/>
                <a:cs typeface="Courier"/>
              </a:rPr>
              <a:t>; </a:t>
            </a:r>
            <a:endParaRPr lang="en-US" sz="2000" dirty="0"/>
          </a:p>
        </p:txBody>
      </p:sp>
      <p:sp>
        <p:nvSpPr>
          <p:cNvPr id="29" name="Freeform 28"/>
          <p:cNvSpPr/>
          <p:nvPr/>
        </p:nvSpPr>
        <p:spPr>
          <a:xfrm>
            <a:off x="6098073" y="3381926"/>
            <a:ext cx="266515" cy="767949"/>
          </a:xfrm>
          <a:custGeom>
            <a:avLst/>
            <a:gdLst>
              <a:gd name="connsiteX0" fmla="*/ 44682 w 266515"/>
              <a:gd name="connsiteY0" fmla="*/ 0 h 767949"/>
              <a:gd name="connsiteX1" fmla="*/ 266176 w 266515"/>
              <a:gd name="connsiteY1" fmla="*/ 221524 h 767949"/>
              <a:gd name="connsiteX2" fmla="*/ 384 w 266515"/>
              <a:gd name="connsiteY2" fmla="*/ 413511 h 767949"/>
              <a:gd name="connsiteX3" fmla="*/ 207111 w 266515"/>
              <a:gd name="connsiteY3" fmla="*/ 635034 h 767949"/>
              <a:gd name="connsiteX4" fmla="*/ 207111 w 266515"/>
              <a:gd name="connsiteY4" fmla="*/ 767949 h 7679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66515" h="767949">
                <a:moveTo>
                  <a:pt x="44682" y="0"/>
                </a:moveTo>
                <a:cubicBezTo>
                  <a:pt x="159120" y="76302"/>
                  <a:pt x="273559" y="152605"/>
                  <a:pt x="266176" y="221524"/>
                </a:cubicBezTo>
                <a:cubicBezTo>
                  <a:pt x="258793" y="290443"/>
                  <a:pt x="10228" y="344593"/>
                  <a:pt x="384" y="413511"/>
                </a:cubicBezTo>
                <a:cubicBezTo>
                  <a:pt x="-9460" y="482429"/>
                  <a:pt x="172657" y="575961"/>
                  <a:pt x="207111" y="635034"/>
                </a:cubicBezTo>
                <a:cubicBezTo>
                  <a:pt x="241565" y="694107"/>
                  <a:pt x="207111" y="767949"/>
                  <a:pt x="207111" y="767949"/>
                </a:cubicBezTo>
              </a:path>
            </a:pathLst>
          </a:custGeom>
          <a:ln>
            <a:headEnd type="none"/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TextBox 29"/>
          <p:cNvSpPr txBox="1"/>
          <p:nvPr/>
        </p:nvSpPr>
        <p:spPr>
          <a:xfrm>
            <a:off x="6364588" y="3581361"/>
            <a:ext cx="16387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solidFill>
                  <a:srgbClr val="0000FF"/>
                </a:solidFill>
              </a:rPr>
              <a:t>service request</a:t>
            </a:r>
            <a:endParaRPr lang="en-US" i="1" dirty="0">
              <a:solidFill>
                <a:srgbClr val="0000FF"/>
              </a:solidFill>
            </a:endParaRPr>
          </a:p>
        </p:txBody>
      </p:sp>
      <p:sp>
        <p:nvSpPr>
          <p:cNvPr id="31" name="Freeform 30"/>
          <p:cNvSpPr/>
          <p:nvPr/>
        </p:nvSpPr>
        <p:spPr>
          <a:xfrm>
            <a:off x="1732000" y="2720978"/>
            <a:ext cx="266515" cy="2107270"/>
          </a:xfrm>
          <a:custGeom>
            <a:avLst/>
            <a:gdLst>
              <a:gd name="connsiteX0" fmla="*/ 44682 w 266515"/>
              <a:gd name="connsiteY0" fmla="*/ 0 h 767949"/>
              <a:gd name="connsiteX1" fmla="*/ 266176 w 266515"/>
              <a:gd name="connsiteY1" fmla="*/ 221524 h 767949"/>
              <a:gd name="connsiteX2" fmla="*/ 384 w 266515"/>
              <a:gd name="connsiteY2" fmla="*/ 413511 h 767949"/>
              <a:gd name="connsiteX3" fmla="*/ 207111 w 266515"/>
              <a:gd name="connsiteY3" fmla="*/ 635034 h 767949"/>
              <a:gd name="connsiteX4" fmla="*/ 207111 w 266515"/>
              <a:gd name="connsiteY4" fmla="*/ 767949 h 7679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66515" h="767949">
                <a:moveTo>
                  <a:pt x="44682" y="0"/>
                </a:moveTo>
                <a:cubicBezTo>
                  <a:pt x="159120" y="76302"/>
                  <a:pt x="273559" y="152605"/>
                  <a:pt x="266176" y="221524"/>
                </a:cubicBezTo>
                <a:cubicBezTo>
                  <a:pt x="258793" y="290443"/>
                  <a:pt x="10228" y="344593"/>
                  <a:pt x="384" y="413511"/>
                </a:cubicBezTo>
                <a:cubicBezTo>
                  <a:pt x="-9460" y="482429"/>
                  <a:pt x="172657" y="575961"/>
                  <a:pt x="207111" y="635034"/>
                </a:cubicBezTo>
                <a:cubicBezTo>
                  <a:pt x="241565" y="694107"/>
                  <a:pt x="207111" y="767949"/>
                  <a:pt x="207111" y="767949"/>
                </a:cubicBezTo>
              </a:path>
            </a:pathLst>
          </a:custGeom>
          <a:ln>
            <a:solidFill>
              <a:srgbClr val="4F81BD"/>
            </a:solidFill>
            <a:prstDash val="dash"/>
            <a:headEnd type="none"/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TextBox 31"/>
          <p:cNvSpPr txBox="1"/>
          <p:nvPr/>
        </p:nvSpPr>
        <p:spPr>
          <a:xfrm>
            <a:off x="1076865" y="3574167"/>
            <a:ext cx="6551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solidFill>
                  <a:srgbClr val="0000FF"/>
                </a:solidFill>
              </a:rPr>
              <a:t>wait</a:t>
            </a:r>
            <a:endParaRPr lang="en-US" i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5657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 animBg="1"/>
      <p:bldP spid="13" grpId="0" animBg="1"/>
      <p:bldP spid="17" grpId="0" animBg="1"/>
      <p:bldP spid="19" grpId="0" animBg="1"/>
      <p:bldP spid="27" grpId="0"/>
      <p:bldP spid="28" grpId="0"/>
      <p:bldP spid="29" grpId="0" animBg="1"/>
      <p:bldP spid="30" grpId="0"/>
      <p:bldP spid="3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781"/>
            <a:ext cx="7908925" cy="875619"/>
          </a:xfrm>
        </p:spPr>
        <p:txBody>
          <a:bodyPr>
            <a:noAutofit/>
          </a:bodyPr>
          <a:lstStyle/>
          <a:p>
            <a:r>
              <a:rPr lang="en-US" sz="3200" dirty="0" smtClean="0"/>
              <a:t>Request Response Protocol</a:t>
            </a:r>
            <a:endParaRPr lang="en-US" sz="32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9/10/14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cs162 fa14 L5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E6ECD-61F1-CE4B-BB82-6FDD0CA3B213}" type="slidenum">
              <a:rPr lang="en-US" smtClean="0"/>
              <a:t>6</a:t>
            </a:fld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130128" y="1688375"/>
            <a:ext cx="4487355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latin typeface="Courier"/>
                <a:cs typeface="Courier"/>
              </a:rPr>
              <a:t>w</a:t>
            </a:r>
            <a:r>
              <a:rPr lang="en-US" sz="2000" dirty="0" smtClean="0">
                <a:latin typeface="Courier"/>
                <a:cs typeface="Courier"/>
              </a:rPr>
              <a:t>rite(</a:t>
            </a:r>
            <a:r>
              <a:rPr lang="en-US" sz="2000" dirty="0" err="1" smtClean="0">
                <a:latin typeface="Courier"/>
                <a:cs typeface="Courier"/>
              </a:rPr>
              <a:t>rqfd</a:t>
            </a:r>
            <a:r>
              <a:rPr lang="en-US" sz="2000" dirty="0">
                <a:latin typeface="Courier"/>
                <a:cs typeface="Courier"/>
              </a:rPr>
              <a:t>, </a:t>
            </a:r>
            <a:r>
              <a:rPr lang="en-US" sz="2000" dirty="0" err="1" smtClean="0">
                <a:latin typeface="Courier"/>
                <a:cs typeface="Courier"/>
              </a:rPr>
              <a:t>rqbuf</a:t>
            </a:r>
            <a:r>
              <a:rPr lang="en-US" sz="2000" dirty="0" smtClean="0">
                <a:latin typeface="Courier"/>
                <a:cs typeface="Courier"/>
              </a:rPr>
              <a:t>, </a:t>
            </a:r>
            <a:r>
              <a:rPr lang="en-US" sz="2000" dirty="0" err="1" smtClean="0">
                <a:latin typeface="Courier"/>
                <a:cs typeface="Courier"/>
              </a:rPr>
              <a:t>buflen</a:t>
            </a:r>
            <a:r>
              <a:rPr lang="en-US" sz="2000" dirty="0" smtClean="0">
                <a:latin typeface="Courier"/>
                <a:cs typeface="Courier"/>
              </a:rPr>
              <a:t>)</a:t>
            </a:r>
            <a:r>
              <a:rPr lang="en-US" sz="2000" dirty="0">
                <a:latin typeface="Courier"/>
                <a:cs typeface="Courier"/>
              </a:rPr>
              <a:t>; </a:t>
            </a:r>
            <a:endParaRPr lang="en-US" sz="2000" dirty="0"/>
          </a:p>
        </p:txBody>
      </p:sp>
      <p:sp>
        <p:nvSpPr>
          <p:cNvPr id="7" name="Rectangle 6"/>
          <p:cNvSpPr/>
          <p:nvPr/>
        </p:nvSpPr>
        <p:spPr>
          <a:xfrm>
            <a:off x="4557202" y="2914929"/>
            <a:ext cx="444711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sz="2000" dirty="0">
                <a:latin typeface="Courier"/>
                <a:cs typeface="Courier"/>
              </a:rPr>
              <a:t>n </a:t>
            </a:r>
            <a:r>
              <a:rPr lang="en-US" sz="2000" dirty="0" smtClean="0">
                <a:latin typeface="Courier"/>
                <a:cs typeface="Courier"/>
              </a:rPr>
              <a:t>= read(</a:t>
            </a:r>
            <a:r>
              <a:rPr lang="en-US" sz="2000" dirty="0" err="1" smtClean="0">
                <a:latin typeface="Courier"/>
                <a:cs typeface="Courier"/>
              </a:rPr>
              <a:t>rfd,rbuf,rmax</a:t>
            </a:r>
            <a:r>
              <a:rPr lang="en-US" sz="2000" dirty="0" smtClean="0">
                <a:latin typeface="Courier"/>
                <a:cs typeface="Courier"/>
              </a:rPr>
              <a:t>)</a:t>
            </a:r>
            <a:r>
              <a:rPr lang="en-US" sz="2000" dirty="0">
                <a:latin typeface="Courier"/>
                <a:cs typeface="Courier"/>
              </a:rPr>
              <a:t>; </a:t>
            </a:r>
            <a:endParaRPr lang="en-US" sz="2000" dirty="0"/>
          </a:p>
        </p:txBody>
      </p:sp>
      <p:sp>
        <p:nvSpPr>
          <p:cNvPr id="9" name="Rectangle 8"/>
          <p:cNvSpPr/>
          <p:nvPr/>
        </p:nvSpPr>
        <p:spPr>
          <a:xfrm>
            <a:off x="1373257" y="2174554"/>
            <a:ext cx="989338" cy="546424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Arrow Connector 10"/>
          <p:cNvCxnSpPr>
            <a:stCxn id="9" idx="3"/>
          </p:cNvCxnSpPr>
          <p:nvPr/>
        </p:nvCxnSpPr>
        <p:spPr>
          <a:xfrm>
            <a:off x="2362595" y="2447766"/>
            <a:ext cx="413460" cy="3692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5710180" y="2334338"/>
            <a:ext cx="989338" cy="546424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" name="Straight Arrow Connector 13"/>
          <p:cNvCxnSpPr>
            <a:stCxn id="34" idx="5"/>
          </p:cNvCxnSpPr>
          <p:nvPr/>
        </p:nvCxnSpPr>
        <p:spPr>
          <a:xfrm flipV="1">
            <a:off x="5370159" y="2649191"/>
            <a:ext cx="340021" cy="74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457200" y="1090715"/>
            <a:ext cx="306120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Client (issues requests)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271155" y="1090715"/>
            <a:ext cx="38114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Server (performs operations)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1373257" y="4837537"/>
            <a:ext cx="989338" cy="546424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" name="Straight Arrow Connector 17"/>
          <p:cNvCxnSpPr/>
          <p:nvPr/>
        </p:nvCxnSpPr>
        <p:spPr>
          <a:xfrm flipH="1">
            <a:off x="2390347" y="5012914"/>
            <a:ext cx="385708" cy="6091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>
          <a:xfrm>
            <a:off x="5710180" y="4421369"/>
            <a:ext cx="989338" cy="546424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0" name="Straight Arrow Connector 19"/>
          <p:cNvCxnSpPr>
            <a:stCxn id="19" idx="1"/>
            <a:endCxn id="36" idx="5"/>
          </p:cNvCxnSpPr>
          <p:nvPr/>
        </p:nvCxnSpPr>
        <p:spPr>
          <a:xfrm flipH="1">
            <a:off x="5271155" y="4694581"/>
            <a:ext cx="439025" cy="7644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3561918" y="2249351"/>
            <a:ext cx="9952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requests</a:t>
            </a:r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3423558" y="4599340"/>
            <a:ext cx="11336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responses</a:t>
            </a:r>
            <a:endParaRPr lang="en-US" dirty="0"/>
          </a:p>
        </p:txBody>
      </p:sp>
      <p:sp>
        <p:nvSpPr>
          <p:cNvPr id="27" name="Rectangle 26"/>
          <p:cNvSpPr/>
          <p:nvPr/>
        </p:nvSpPr>
        <p:spPr>
          <a:xfrm>
            <a:off x="4557202" y="4021259"/>
            <a:ext cx="4487355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sz="2000" dirty="0">
                <a:latin typeface="Courier"/>
                <a:cs typeface="Courier"/>
              </a:rPr>
              <a:t>w</a:t>
            </a:r>
            <a:r>
              <a:rPr lang="en-US" sz="2000" dirty="0" smtClean="0">
                <a:latin typeface="Courier"/>
                <a:cs typeface="Courier"/>
              </a:rPr>
              <a:t>rite(</a:t>
            </a:r>
            <a:r>
              <a:rPr lang="en-US" sz="2000" dirty="0" err="1" smtClean="0">
                <a:latin typeface="Courier"/>
                <a:cs typeface="Courier"/>
              </a:rPr>
              <a:t>wfd</a:t>
            </a:r>
            <a:r>
              <a:rPr lang="en-US" sz="2000" dirty="0">
                <a:latin typeface="Courier"/>
                <a:cs typeface="Courier"/>
              </a:rPr>
              <a:t>, </a:t>
            </a:r>
            <a:r>
              <a:rPr lang="en-US" sz="2000" dirty="0" err="1" smtClean="0">
                <a:latin typeface="Courier"/>
                <a:cs typeface="Courier"/>
              </a:rPr>
              <a:t>respbuf</a:t>
            </a:r>
            <a:r>
              <a:rPr lang="en-US" sz="2000" dirty="0" smtClean="0">
                <a:latin typeface="Courier"/>
                <a:cs typeface="Courier"/>
              </a:rPr>
              <a:t>, </a:t>
            </a:r>
            <a:r>
              <a:rPr lang="en-US" sz="2000" dirty="0" err="1" smtClean="0">
                <a:latin typeface="Courier"/>
                <a:cs typeface="Courier"/>
              </a:rPr>
              <a:t>len</a:t>
            </a:r>
            <a:r>
              <a:rPr lang="en-US" sz="2000" dirty="0" smtClean="0">
                <a:latin typeface="Courier"/>
                <a:cs typeface="Courier"/>
              </a:rPr>
              <a:t>)</a:t>
            </a:r>
            <a:r>
              <a:rPr lang="en-US" sz="2000" dirty="0">
                <a:latin typeface="Courier"/>
                <a:cs typeface="Courier"/>
              </a:rPr>
              <a:t>; </a:t>
            </a:r>
            <a:endParaRPr lang="en-US" sz="2000" dirty="0"/>
          </a:p>
        </p:txBody>
      </p:sp>
      <p:sp>
        <p:nvSpPr>
          <p:cNvPr id="28" name="Rectangle 27"/>
          <p:cNvSpPr/>
          <p:nvPr/>
        </p:nvSpPr>
        <p:spPr>
          <a:xfrm>
            <a:off x="178462" y="5383961"/>
            <a:ext cx="5008133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latin typeface="Courier"/>
                <a:cs typeface="Courier"/>
              </a:rPr>
              <a:t>n </a:t>
            </a:r>
            <a:r>
              <a:rPr lang="en-US" sz="2000" dirty="0" smtClean="0">
                <a:latin typeface="Courier"/>
                <a:cs typeface="Courier"/>
              </a:rPr>
              <a:t>= read(</a:t>
            </a:r>
            <a:r>
              <a:rPr lang="en-US" sz="2000" dirty="0" err="1" smtClean="0">
                <a:latin typeface="Courier"/>
                <a:cs typeface="Courier"/>
              </a:rPr>
              <a:t>resfd,resbuf,resmax</a:t>
            </a:r>
            <a:r>
              <a:rPr lang="en-US" sz="2000" dirty="0" smtClean="0">
                <a:latin typeface="Courier"/>
                <a:cs typeface="Courier"/>
              </a:rPr>
              <a:t>)</a:t>
            </a:r>
            <a:r>
              <a:rPr lang="en-US" sz="2000" dirty="0">
                <a:latin typeface="Courier"/>
                <a:cs typeface="Courier"/>
              </a:rPr>
              <a:t>; </a:t>
            </a:r>
            <a:endParaRPr lang="en-US" sz="2000" dirty="0"/>
          </a:p>
        </p:txBody>
      </p:sp>
      <p:sp>
        <p:nvSpPr>
          <p:cNvPr id="29" name="Freeform 28"/>
          <p:cNvSpPr/>
          <p:nvPr/>
        </p:nvSpPr>
        <p:spPr>
          <a:xfrm>
            <a:off x="6098073" y="3322854"/>
            <a:ext cx="266515" cy="767949"/>
          </a:xfrm>
          <a:custGeom>
            <a:avLst/>
            <a:gdLst>
              <a:gd name="connsiteX0" fmla="*/ 44682 w 266515"/>
              <a:gd name="connsiteY0" fmla="*/ 0 h 767949"/>
              <a:gd name="connsiteX1" fmla="*/ 266176 w 266515"/>
              <a:gd name="connsiteY1" fmla="*/ 221524 h 767949"/>
              <a:gd name="connsiteX2" fmla="*/ 384 w 266515"/>
              <a:gd name="connsiteY2" fmla="*/ 413511 h 767949"/>
              <a:gd name="connsiteX3" fmla="*/ 207111 w 266515"/>
              <a:gd name="connsiteY3" fmla="*/ 635034 h 767949"/>
              <a:gd name="connsiteX4" fmla="*/ 207111 w 266515"/>
              <a:gd name="connsiteY4" fmla="*/ 767949 h 7679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66515" h="767949">
                <a:moveTo>
                  <a:pt x="44682" y="0"/>
                </a:moveTo>
                <a:cubicBezTo>
                  <a:pt x="159120" y="76302"/>
                  <a:pt x="273559" y="152605"/>
                  <a:pt x="266176" y="221524"/>
                </a:cubicBezTo>
                <a:cubicBezTo>
                  <a:pt x="258793" y="290443"/>
                  <a:pt x="10228" y="344593"/>
                  <a:pt x="384" y="413511"/>
                </a:cubicBezTo>
                <a:cubicBezTo>
                  <a:pt x="-9460" y="482429"/>
                  <a:pt x="172657" y="575961"/>
                  <a:pt x="207111" y="635034"/>
                </a:cubicBezTo>
                <a:cubicBezTo>
                  <a:pt x="241565" y="694107"/>
                  <a:pt x="207111" y="767949"/>
                  <a:pt x="207111" y="767949"/>
                </a:cubicBezTo>
              </a:path>
            </a:pathLst>
          </a:custGeom>
          <a:ln>
            <a:headEnd type="none"/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TextBox 29"/>
          <p:cNvSpPr txBox="1"/>
          <p:nvPr/>
        </p:nvSpPr>
        <p:spPr>
          <a:xfrm>
            <a:off x="6364588" y="3581361"/>
            <a:ext cx="16387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solidFill>
                  <a:srgbClr val="0000FF"/>
                </a:solidFill>
              </a:rPr>
              <a:t>service request</a:t>
            </a:r>
            <a:endParaRPr lang="en-US" i="1" dirty="0">
              <a:solidFill>
                <a:srgbClr val="0000FF"/>
              </a:solidFill>
            </a:endParaRPr>
          </a:p>
        </p:txBody>
      </p:sp>
      <p:sp>
        <p:nvSpPr>
          <p:cNvPr id="31" name="Freeform 30"/>
          <p:cNvSpPr/>
          <p:nvPr/>
        </p:nvSpPr>
        <p:spPr>
          <a:xfrm>
            <a:off x="1732000" y="2720978"/>
            <a:ext cx="266515" cy="2107270"/>
          </a:xfrm>
          <a:custGeom>
            <a:avLst/>
            <a:gdLst>
              <a:gd name="connsiteX0" fmla="*/ 44682 w 266515"/>
              <a:gd name="connsiteY0" fmla="*/ 0 h 767949"/>
              <a:gd name="connsiteX1" fmla="*/ 266176 w 266515"/>
              <a:gd name="connsiteY1" fmla="*/ 221524 h 767949"/>
              <a:gd name="connsiteX2" fmla="*/ 384 w 266515"/>
              <a:gd name="connsiteY2" fmla="*/ 413511 h 767949"/>
              <a:gd name="connsiteX3" fmla="*/ 207111 w 266515"/>
              <a:gd name="connsiteY3" fmla="*/ 635034 h 767949"/>
              <a:gd name="connsiteX4" fmla="*/ 207111 w 266515"/>
              <a:gd name="connsiteY4" fmla="*/ 767949 h 7679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66515" h="767949">
                <a:moveTo>
                  <a:pt x="44682" y="0"/>
                </a:moveTo>
                <a:cubicBezTo>
                  <a:pt x="159120" y="76302"/>
                  <a:pt x="273559" y="152605"/>
                  <a:pt x="266176" y="221524"/>
                </a:cubicBezTo>
                <a:cubicBezTo>
                  <a:pt x="258793" y="290443"/>
                  <a:pt x="10228" y="344593"/>
                  <a:pt x="384" y="413511"/>
                </a:cubicBezTo>
                <a:cubicBezTo>
                  <a:pt x="-9460" y="482429"/>
                  <a:pt x="172657" y="575961"/>
                  <a:pt x="207111" y="635034"/>
                </a:cubicBezTo>
                <a:cubicBezTo>
                  <a:pt x="241565" y="694107"/>
                  <a:pt x="207111" y="767949"/>
                  <a:pt x="207111" y="767949"/>
                </a:cubicBezTo>
              </a:path>
            </a:pathLst>
          </a:custGeom>
          <a:ln>
            <a:solidFill>
              <a:srgbClr val="4F81BD"/>
            </a:solidFill>
            <a:prstDash val="dash"/>
            <a:headEnd type="none"/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TextBox 31"/>
          <p:cNvSpPr txBox="1"/>
          <p:nvPr/>
        </p:nvSpPr>
        <p:spPr>
          <a:xfrm>
            <a:off x="1076865" y="3574167"/>
            <a:ext cx="6551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solidFill>
                  <a:srgbClr val="0000FF"/>
                </a:solidFill>
              </a:rPr>
              <a:t>wait</a:t>
            </a:r>
            <a:endParaRPr lang="en-US" i="1" dirty="0">
              <a:solidFill>
                <a:srgbClr val="0000FF"/>
              </a:solidFill>
            </a:endParaRPr>
          </a:p>
        </p:txBody>
      </p:sp>
      <p:sp>
        <p:nvSpPr>
          <p:cNvPr id="33" name="Cube 32"/>
          <p:cNvSpPr/>
          <p:nvPr/>
        </p:nvSpPr>
        <p:spPr>
          <a:xfrm>
            <a:off x="2776055" y="2249351"/>
            <a:ext cx="647503" cy="457815"/>
          </a:xfrm>
          <a:prstGeom prst="cub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Cube 33"/>
          <p:cNvSpPr/>
          <p:nvPr/>
        </p:nvSpPr>
        <p:spPr>
          <a:xfrm>
            <a:off x="4739966" y="2478258"/>
            <a:ext cx="630193" cy="457815"/>
          </a:xfrm>
          <a:prstGeom prst="cub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Cloud 34"/>
          <p:cNvSpPr/>
          <p:nvPr/>
        </p:nvSpPr>
        <p:spPr>
          <a:xfrm>
            <a:off x="2510262" y="2088485"/>
            <a:ext cx="2760893" cy="3464371"/>
          </a:xfrm>
          <a:prstGeom prst="cloud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Cube 35"/>
          <p:cNvSpPr/>
          <p:nvPr/>
        </p:nvSpPr>
        <p:spPr>
          <a:xfrm>
            <a:off x="4640962" y="4599340"/>
            <a:ext cx="630193" cy="457815"/>
          </a:xfrm>
          <a:prstGeom prst="cub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Cube 37"/>
          <p:cNvSpPr/>
          <p:nvPr/>
        </p:nvSpPr>
        <p:spPr>
          <a:xfrm>
            <a:off x="2776055" y="4738885"/>
            <a:ext cx="647503" cy="457815"/>
          </a:xfrm>
          <a:prstGeom prst="cub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18003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Client-Server Models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242724"/>
            <a:ext cx="8229600" cy="106157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File servers, web, FTP, Databases, …</a:t>
            </a:r>
          </a:p>
          <a:p>
            <a:r>
              <a:rPr lang="en-US" dirty="0" smtClean="0"/>
              <a:t>Many clients accessing a common server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9/10/14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cs162 fa14 L5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E6ECD-61F1-CE4B-BB82-6FDD0CA3B213}" type="slidenum">
              <a:rPr lang="en-US" smtClean="0"/>
              <a:t>7</a:t>
            </a:fld>
            <a:endParaRPr lang="en-US"/>
          </a:p>
        </p:txBody>
      </p:sp>
      <p:sp>
        <p:nvSpPr>
          <p:cNvPr id="7" name="Cloud 6"/>
          <p:cNvSpPr/>
          <p:nvPr/>
        </p:nvSpPr>
        <p:spPr>
          <a:xfrm>
            <a:off x="2938485" y="1624507"/>
            <a:ext cx="3081316" cy="3101329"/>
          </a:xfrm>
          <a:prstGeom prst="cloud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ounded Rectangle 7"/>
          <p:cNvSpPr/>
          <p:nvPr/>
        </p:nvSpPr>
        <p:spPr>
          <a:xfrm>
            <a:off x="6644812" y="2200468"/>
            <a:ext cx="1550456" cy="1122386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Server</a:t>
            </a:r>
            <a:endParaRPr lang="en-US" sz="2800" dirty="0"/>
          </a:p>
        </p:txBody>
      </p:sp>
      <p:sp>
        <p:nvSpPr>
          <p:cNvPr id="9" name="Rounded Rectangle 8"/>
          <p:cNvSpPr/>
          <p:nvPr/>
        </p:nvSpPr>
        <p:spPr>
          <a:xfrm>
            <a:off x="677464" y="1260018"/>
            <a:ext cx="1550456" cy="748462"/>
          </a:xfrm>
          <a:prstGeom prst="roundRect">
            <a:avLst/>
          </a:prstGeom>
          <a:solidFill>
            <a:schemeClr val="accent3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Client 1</a:t>
            </a:r>
            <a:endParaRPr lang="en-US" sz="2800" dirty="0"/>
          </a:p>
        </p:txBody>
      </p:sp>
      <p:sp>
        <p:nvSpPr>
          <p:cNvPr id="10" name="Rounded Rectangle 9"/>
          <p:cNvSpPr/>
          <p:nvPr/>
        </p:nvSpPr>
        <p:spPr>
          <a:xfrm>
            <a:off x="677464" y="2313281"/>
            <a:ext cx="1550456" cy="748462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rgbClr val="0000FF"/>
                </a:solidFill>
              </a:rPr>
              <a:t>Client 2</a:t>
            </a:r>
            <a:endParaRPr lang="en-US" sz="2800" dirty="0">
              <a:solidFill>
                <a:srgbClr val="0000FF"/>
              </a:solidFill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677464" y="3972041"/>
            <a:ext cx="1550456" cy="748462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rgbClr val="0000FF"/>
                </a:solidFill>
              </a:rPr>
              <a:t>Client n</a:t>
            </a:r>
            <a:endParaRPr lang="en-US" sz="2800" dirty="0">
              <a:solidFill>
                <a:srgbClr val="0000FF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166534" y="3344943"/>
            <a:ext cx="5295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***</a:t>
            </a:r>
            <a:endParaRPr lang="en-US" dirty="0"/>
          </a:p>
        </p:txBody>
      </p:sp>
      <p:cxnSp>
        <p:nvCxnSpPr>
          <p:cNvPr id="14" name="Straight Arrow Connector 13"/>
          <p:cNvCxnSpPr>
            <a:stCxn id="9" idx="3"/>
          </p:cNvCxnSpPr>
          <p:nvPr/>
        </p:nvCxnSpPr>
        <p:spPr>
          <a:xfrm>
            <a:off x="2227920" y="1634249"/>
            <a:ext cx="4416892" cy="90465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stCxn id="10" idx="3"/>
          </p:cNvCxnSpPr>
          <p:nvPr/>
        </p:nvCxnSpPr>
        <p:spPr>
          <a:xfrm>
            <a:off x="2227920" y="2687512"/>
            <a:ext cx="4416892" cy="3795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V="1">
            <a:off x="2227920" y="2847502"/>
            <a:ext cx="4416892" cy="1376214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781767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Sockets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Mechanism for inter-process communication </a:t>
            </a:r>
          </a:p>
          <a:p>
            <a:r>
              <a:rPr lang="en-US" dirty="0" smtClean="0"/>
              <a:t>Data transfer like files</a:t>
            </a:r>
          </a:p>
          <a:p>
            <a:pPr lvl="1"/>
            <a:r>
              <a:rPr lang="en-US" dirty="0" smtClean="0"/>
              <a:t>Read / Write against a descriptor</a:t>
            </a:r>
          </a:p>
          <a:p>
            <a:r>
              <a:rPr lang="en-US" dirty="0" smtClean="0"/>
              <a:t>Over ANY kind of network</a:t>
            </a:r>
          </a:p>
          <a:p>
            <a:pPr lvl="1"/>
            <a:r>
              <a:rPr lang="en-US" dirty="0" smtClean="0"/>
              <a:t>Local to a machine</a:t>
            </a:r>
          </a:p>
          <a:p>
            <a:pPr lvl="1"/>
            <a:r>
              <a:rPr lang="en-US" dirty="0" smtClean="0"/>
              <a:t>Over the internet (TCP/IP, UDP/IP)</a:t>
            </a:r>
          </a:p>
          <a:p>
            <a:pPr lvl="1"/>
            <a:r>
              <a:rPr lang="en-US" dirty="0" smtClean="0"/>
              <a:t>OSI, </a:t>
            </a:r>
            <a:r>
              <a:rPr lang="en-US" dirty="0" err="1" smtClean="0"/>
              <a:t>Appletalk</a:t>
            </a:r>
            <a:r>
              <a:rPr lang="en-US" dirty="0" smtClean="0"/>
              <a:t>, SNA, IPX, SIP, NS, …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9/10/14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cs162 fa14 L5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E6ECD-61F1-CE4B-BB82-6FDD0CA3B213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26814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images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863" y="1234972"/>
            <a:ext cx="1301060" cy="117937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781"/>
            <a:ext cx="7908925" cy="875619"/>
          </a:xfrm>
        </p:spPr>
        <p:txBody>
          <a:bodyPr>
            <a:noAutofit/>
          </a:bodyPr>
          <a:lstStyle/>
          <a:p>
            <a:r>
              <a:rPr lang="en-US" sz="3200" dirty="0" smtClean="0"/>
              <a:t>Silly Echo Server – running example</a:t>
            </a:r>
            <a:endParaRPr lang="en-US" sz="32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9/10/14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cs162 fa14 L5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E6ECD-61F1-CE4B-BB82-6FDD0CA3B213}" type="slidenum">
              <a:rPr lang="en-US" smtClean="0"/>
              <a:t>9</a:t>
            </a:fld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457200" y="2720978"/>
            <a:ext cx="4487355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latin typeface="Courier"/>
                <a:cs typeface="Courier"/>
              </a:rPr>
              <a:t>w</a:t>
            </a:r>
            <a:r>
              <a:rPr lang="en-US" sz="2000" dirty="0" smtClean="0">
                <a:latin typeface="Courier"/>
                <a:cs typeface="Courier"/>
              </a:rPr>
              <a:t>rite(</a:t>
            </a:r>
            <a:r>
              <a:rPr lang="en-US" sz="2000" dirty="0" err="1" smtClean="0">
                <a:latin typeface="Courier"/>
                <a:cs typeface="Courier"/>
              </a:rPr>
              <a:t>fd</a:t>
            </a:r>
            <a:r>
              <a:rPr lang="en-US" sz="2000" dirty="0">
                <a:latin typeface="Courier"/>
                <a:cs typeface="Courier"/>
              </a:rPr>
              <a:t>, </a:t>
            </a:r>
            <a:r>
              <a:rPr lang="en-US" sz="2000" dirty="0" err="1" smtClean="0">
                <a:latin typeface="Courier"/>
                <a:cs typeface="Courier"/>
              </a:rPr>
              <a:t>buf,len</a:t>
            </a:r>
            <a:r>
              <a:rPr lang="en-US" sz="2000" dirty="0" smtClean="0">
                <a:latin typeface="Courier"/>
                <a:cs typeface="Courier"/>
              </a:rPr>
              <a:t>)</a:t>
            </a:r>
            <a:r>
              <a:rPr lang="en-US" sz="2000" dirty="0">
                <a:latin typeface="Courier"/>
                <a:cs typeface="Courier"/>
              </a:rPr>
              <a:t>; </a:t>
            </a:r>
            <a:endParaRPr lang="en-US" sz="2000" dirty="0"/>
          </a:p>
        </p:txBody>
      </p:sp>
      <p:sp>
        <p:nvSpPr>
          <p:cNvPr id="7" name="Rectangle 6"/>
          <p:cNvSpPr/>
          <p:nvPr/>
        </p:nvSpPr>
        <p:spPr>
          <a:xfrm>
            <a:off x="4557202" y="2914929"/>
            <a:ext cx="444711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sz="2000" dirty="0">
                <a:latin typeface="Courier"/>
                <a:cs typeface="Courier"/>
              </a:rPr>
              <a:t>n </a:t>
            </a:r>
            <a:r>
              <a:rPr lang="en-US" sz="2000" dirty="0" smtClean="0">
                <a:latin typeface="Courier"/>
                <a:cs typeface="Courier"/>
              </a:rPr>
              <a:t>= read(</a:t>
            </a:r>
            <a:r>
              <a:rPr lang="en-US" sz="2000" dirty="0" err="1" smtClean="0">
                <a:latin typeface="Courier"/>
                <a:cs typeface="Courier"/>
              </a:rPr>
              <a:t>fd,buf</a:t>
            </a:r>
            <a:r>
              <a:rPr lang="en-US" sz="2000" dirty="0" smtClean="0">
                <a:latin typeface="Courier"/>
                <a:cs typeface="Courier"/>
              </a:rPr>
              <a:t>,)</a:t>
            </a:r>
            <a:r>
              <a:rPr lang="en-US" sz="2000" dirty="0">
                <a:latin typeface="Courier"/>
                <a:cs typeface="Courier"/>
              </a:rPr>
              <a:t>; </a:t>
            </a:r>
            <a:endParaRPr lang="en-US" sz="2000" dirty="0"/>
          </a:p>
        </p:txBody>
      </p:sp>
      <p:sp>
        <p:nvSpPr>
          <p:cNvPr id="9" name="Rectangle 8"/>
          <p:cNvSpPr/>
          <p:nvPr/>
        </p:nvSpPr>
        <p:spPr>
          <a:xfrm>
            <a:off x="1520923" y="2249350"/>
            <a:ext cx="841671" cy="471627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Arrow Connector 10"/>
          <p:cNvCxnSpPr>
            <a:stCxn id="9" idx="3"/>
          </p:cNvCxnSpPr>
          <p:nvPr/>
        </p:nvCxnSpPr>
        <p:spPr>
          <a:xfrm flipV="1">
            <a:off x="2362594" y="2484688"/>
            <a:ext cx="413461" cy="47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5710180" y="2334338"/>
            <a:ext cx="989338" cy="546424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" name="Straight Arrow Connector 13"/>
          <p:cNvCxnSpPr>
            <a:stCxn id="34" idx="5"/>
          </p:cNvCxnSpPr>
          <p:nvPr/>
        </p:nvCxnSpPr>
        <p:spPr>
          <a:xfrm flipV="1">
            <a:off x="5370159" y="2649191"/>
            <a:ext cx="340021" cy="74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1121670" y="957803"/>
            <a:ext cx="306120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Client (issues requests)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271155" y="1090715"/>
            <a:ext cx="38114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Server (performs operations)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1373257" y="4837537"/>
            <a:ext cx="989338" cy="546424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" name="Straight Arrow Connector 17"/>
          <p:cNvCxnSpPr/>
          <p:nvPr/>
        </p:nvCxnSpPr>
        <p:spPr>
          <a:xfrm flipH="1">
            <a:off x="2390347" y="5012914"/>
            <a:ext cx="385708" cy="6091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>
          <a:xfrm>
            <a:off x="5710180" y="4421369"/>
            <a:ext cx="989338" cy="546424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0" name="Straight Arrow Connector 19"/>
          <p:cNvCxnSpPr>
            <a:stCxn id="19" idx="1"/>
            <a:endCxn id="36" idx="5"/>
          </p:cNvCxnSpPr>
          <p:nvPr/>
        </p:nvCxnSpPr>
        <p:spPr>
          <a:xfrm flipH="1">
            <a:off x="5271155" y="4694581"/>
            <a:ext cx="439025" cy="7644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3561918" y="2249351"/>
            <a:ext cx="9952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requests</a:t>
            </a:r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3423558" y="4599340"/>
            <a:ext cx="11336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responses</a:t>
            </a:r>
            <a:endParaRPr lang="en-US" dirty="0"/>
          </a:p>
        </p:txBody>
      </p:sp>
      <p:sp>
        <p:nvSpPr>
          <p:cNvPr id="27" name="Rectangle 26"/>
          <p:cNvSpPr/>
          <p:nvPr/>
        </p:nvSpPr>
        <p:spPr>
          <a:xfrm>
            <a:off x="4557202" y="4021259"/>
            <a:ext cx="4487355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sz="2000" dirty="0">
                <a:latin typeface="Courier"/>
                <a:cs typeface="Courier"/>
              </a:rPr>
              <a:t>w</a:t>
            </a:r>
            <a:r>
              <a:rPr lang="en-US" sz="2000" dirty="0" smtClean="0">
                <a:latin typeface="Courier"/>
                <a:cs typeface="Courier"/>
              </a:rPr>
              <a:t>rite(</a:t>
            </a:r>
            <a:r>
              <a:rPr lang="en-US" sz="2000" dirty="0" err="1" smtClean="0">
                <a:latin typeface="Courier"/>
                <a:cs typeface="Courier"/>
              </a:rPr>
              <a:t>fd</a:t>
            </a:r>
            <a:r>
              <a:rPr lang="en-US" sz="2000" dirty="0">
                <a:latin typeface="Courier"/>
                <a:cs typeface="Courier"/>
              </a:rPr>
              <a:t>, </a:t>
            </a:r>
            <a:r>
              <a:rPr lang="en-US" sz="2000" dirty="0" err="1" smtClean="0">
                <a:latin typeface="Courier"/>
                <a:cs typeface="Courier"/>
              </a:rPr>
              <a:t>buf</a:t>
            </a:r>
            <a:r>
              <a:rPr lang="en-US" sz="2000" dirty="0" smtClean="0">
                <a:latin typeface="Courier"/>
                <a:cs typeface="Courier"/>
              </a:rPr>
              <a:t>,)</a:t>
            </a:r>
            <a:r>
              <a:rPr lang="en-US" sz="2000" dirty="0">
                <a:latin typeface="Courier"/>
                <a:cs typeface="Courier"/>
              </a:rPr>
              <a:t>; </a:t>
            </a:r>
            <a:endParaRPr lang="en-US" sz="2000" dirty="0"/>
          </a:p>
        </p:txBody>
      </p:sp>
      <p:sp>
        <p:nvSpPr>
          <p:cNvPr id="28" name="Rectangle 27"/>
          <p:cNvSpPr/>
          <p:nvPr/>
        </p:nvSpPr>
        <p:spPr>
          <a:xfrm>
            <a:off x="178462" y="5383961"/>
            <a:ext cx="5008133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latin typeface="Courier"/>
                <a:cs typeface="Courier"/>
              </a:rPr>
              <a:t>n </a:t>
            </a:r>
            <a:r>
              <a:rPr lang="en-US" sz="2000" dirty="0" smtClean="0">
                <a:latin typeface="Courier"/>
                <a:cs typeface="Courier"/>
              </a:rPr>
              <a:t>= read(</a:t>
            </a:r>
            <a:r>
              <a:rPr lang="en-US" sz="2000" dirty="0" err="1" smtClean="0">
                <a:latin typeface="Courier"/>
                <a:cs typeface="Courier"/>
              </a:rPr>
              <a:t>fd,rcvbuf</a:t>
            </a:r>
            <a:r>
              <a:rPr lang="en-US" sz="2000" dirty="0" smtClean="0">
                <a:latin typeface="Courier"/>
                <a:cs typeface="Courier"/>
              </a:rPr>
              <a:t>,</a:t>
            </a:r>
            <a:r>
              <a:rPr lang="en-US" sz="2000" dirty="0">
                <a:latin typeface="Courier"/>
                <a:cs typeface="Courier"/>
              </a:rPr>
              <a:t> </a:t>
            </a:r>
            <a:r>
              <a:rPr lang="en-US" sz="2000" dirty="0" smtClean="0">
                <a:latin typeface="Courier"/>
                <a:cs typeface="Courier"/>
              </a:rPr>
              <a:t>)</a:t>
            </a:r>
            <a:r>
              <a:rPr lang="en-US" sz="2000" dirty="0">
                <a:latin typeface="Courier"/>
                <a:cs typeface="Courier"/>
              </a:rPr>
              <a:t>; </a:t>
            </a:r>
            <a:endParaRPr lang="en-US" sz="2000" dirty="0"/>
          </a:p>
        </p:txBody>
      </p:sp>
      <p:sp>
        <p:nvSpPr>
          <p:cNvPr id="29" name="Freeform 28"/>
          <p:cNvSpPr/>
          <p:nvPr/>
        </p:nvSpPr>
        <p:spPr>
          <a:xfrm>
            <a:off x="6098073" y="3322854"/>
            <a:ext cx="266515" cy="767949"/>
          </a:xfrm>
          <a:custGeom>
            <a:avLst/>
            <a:gdLst>
              <a:gd name="connsiteX0" fmla="*/ 44682 w 266515"/>
              <a:gd name="connsiteY0" fmla="*/ 0 h 767949"/>
              <a:gd name="connsiteX1" fmla="*/ 266176 w 266515"/>
              <a:gd name="connsiteY1" fmla="*/ 221524 h 767949"/>
              <a:gd name="connsiteX2" fmla="*/ 384 w 266515"/>
              <a:gd name="connsiteY2" fmla="*/ 413511 h 767949"/>
              <a:gd name="connsiteX3" fmla="*/ 207111 w 266515"/>
              <a:gd name="connsiteY3" fmla="*/ 635034 h 767949"/>
              <a:gd name="connsiteX4" fmla="*/ 207111 w 266515"/>
              <a:gd name="connsiteY4" fmla="*/ 767949 h 7679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66515" h="767949">
                <a:moveTo>
                  <a:pt x="44682" y="0"/>
                </a:moveTo>
                <a:cubicBezTo>
                  <a:pt x="159120" y="76302"/>
                  <a:pt x="273559" y="152605"/>
                  <a:pt x="266176" y="221524"/>
                </a:cubicBezTo>
                <a:cubicBezTo>
                  <a:pt x="258793" y="290443"/>
                  <a:pt x="10228" y="344593"/>
                  <a:pt x="384" y="413511"/>
                </a:cubicBezTo>
                <a:cubicBezTo>
                  <a:pt x="-9460" y="482429"/>
                  <a:pt x="172657" y="575961"/>
                  <a:pt x="207111" y="635034"/>
                </a:cubicBezTo>
                <a:cubicBezTo>
                  <a:pt x="241565" y="694107"/>
                  <a:pt x="207111" y="767949"/>
                  <a:pt x="207111" y="767949"/>
                </a:cubicBezTo>
              </a:path>
            </a:pathLst>
          </a:custGeom>
          <a:ln>
            <a:headEnd type="none"/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TextBox 29"/>
          <p:cNvSpPr txBox="1"/>
          <p:nvPr/>
        </p:nvSpPr>
        <p:spPr>
          <a:xfrm>
            <a:off x="6460751" y="3662399"/>
            <a:ext cx="6879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solidFill>
                  <a:srgbClr val="0000FF"/>
                </a:solidFill>
              </a:rPr>
              <a:t>print</a:t>
            </a:r>
            <a:endParaRPr lang="en-US" i="1" dirty="0">
              <a:solidFill>
                <a:srgbClr val="0000FF"/>
              </a:solidFill>
            </a:endParaRPr>
          </a:p>
        </p:txBody>
      </p:sp>
      <p:sp>
        <p:nvSpPr>
          <p:cNvPr id="31" name="Freeform 30"/>
          <p:cNvSpPr/>
          <p:nvPr/>
        </p:nvSpPr>
        <p:spPr>
          <a:xfrm>
            <a:off x="1732000" y="2720978"/>
            <a:ext cx="266515" cy="2107270"/>
          </a:xfrm>
          <a:custGeom>
            <a:avLst/>
            <a:gdLst>
              <a:gd name="connsiteX0" fmla="*/ 44682 w 266515"/>
              <a:gd name="connsiteY0" fmla="*/ 0 h 767949"/>
              <a:gd name="connsiteX1" fmla="*/ 266176 w 266515"/>
              <a:gd name="connsiteY1" fmla="*/ 221524 h 767949"/>
              <a:gd name="connsiteX2" fmla="*/ 384 w 266515"/>
              <a:gd name="connsiteY2" fmla="*/ 413511 h 767949"/>
              <a:gd name="connsiteX3" fmla="*/ 207111 w 266515"/>
              <a:gd name="connsiteY3" fmla="*/ 635034 h 767949"/>
              <a:gd name="connsiteX4" fmla="*/ 207111 w 266515"/>
              <a:gd name="connsiteY4" fmla="*/ 767949 h 7679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66515" h="767949">
                <a:moveTo>
                  <a:pt x="44682" y="0"/>
                </a:moveTo>
                <a:cubicBezTo>
                  <a:pt x="159120" y="76302"/>
                  <a:pt x="273559" y="152605"/>
                  <a:pt x="266176" y="221524"/>
                </a:cubicBezTo>
                <a:cubicBezTo>
                  <a:pt x="258793" y="290443"/>
                  <a:pt x="10228" y="344593"/>
                  <a:pt x="384" y="413511"/>
                </a:cubicBezTo>
                <a:cubicBezTo>
                  <a:pt x="-9460" y="482429"/>
                  <a:pt x="172657" y="575961"/>
                  <a:pt x="207111" y="635034"/>
                </a:cubicBezTo>
                <a:cubicBezTo>
                  <a:pt x="241565" y="694107"/>
                  <a:pt x="207111" y="767949"/>
                  <a:pt x="207111" y="767949"/>
                </a:cubicBezTo>
              </a:path>
            </a:pathLst>
          </a:custGeom>
          <a:ln>
            <a:solidFill>
              <a:srgbClr val="4F81BD"/>
            </a:solidFill>
            <a:prstDash val="dash"/>
            <a:headEnd type="none"/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TextBox 31"/>
          <p:cNvSpPr txBox="1"/>
          <p:nvPr/>
        </p:nvSpPr>
        <p:spPr>
          <a:xfrm>
            <a:off x="1076865" y="3574167"/>
            <a:ext cx="6551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solidFill>
                  <a:srgbClr val="0000FF"/>
                </a:solidFill>
              </a:rPr>
              <a:t>wait</a:t>
            </a:r>
            <a:endParaRPr lang="en-US" i="1" dirty="0">
              <a:solidFill>
                <a:srgbClr val="0000FF"/>
              </a:solidFill>
            </a:endParaRPr>
          </a:p>
        </p:txBody>
      </p:sp>
      <p:sp>
        <p:nvSpPr>
          <p:cNvPr id="33" name="Cube 32"/>
          <p:cNvSpPr/>
          <p:nvPr/>
        </p:nvSpPr>
        <p:spPr>
          <a:xfrm>
            <a:off x="2776055" y="2249351"/>
            <a:ext cx="647503" cy="457815"/>
          </a:xfrm>
          <a:prstGeom prst="cub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Cube 33"/>
          <p:cNvSpPr/>
          <p:nvPr/>
        </p:nvSpPr>
        <p:spPr>
          <a:xfrm>
            <a:off x="4739966" y="2478258"/>
            <a:ext cx="630193" cy="457815"/>
          </a:xfrm>
          <a:prstGeom prst="cub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Cloud 34"/>
          <p:cNvSpPr/>
          <p:nvPr/>
        </p:nvSpPr>
        <p:spPr>
          <a:xfrm>
            <a:off x="2510262" y="2088485"/>
            <a:ext cx="2760893" cy="3464371"/>
          </a:xfrm>
          <a:prstGeom prst="cloud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Cube 35"/>
          <p:cNvSpPr/>
          <p:nvPr/>
        </p:nvSpPr>
        <p:spPr>
          <a:xfrm>
            <a:off x="4640962" y="4599340"/>
            <a:ext cx="630193" cy="457815"/>
          </a:xfrm>
          <a:prstGeom prst="cub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Cube 37"/>
          <p:cNvSpPr/>
          <p:nvPr/>
        </p:nvSpPr>
        <p:spPr>
          <a:xfrm>
            <a:off x="2776055" y="4738885"/>
            <a:ext cx="647503" cy="457815"/>
          </a:xfrm>
          <a:prstGeom prst="cub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2" name="Straight Arrow Connector 21"/>
          <p:cNvCxnSpPr/>
          <p:nvPr/>
        </p:nvCxnSpPr>
        <p:spPr>
          <a:xfrm>
            <a:off x="1076865" y="2088485"/>
            <a:ext cx="655135" cy="32585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7" name="Rectangle 36"/>
          <p:cNvSpPr/>
          <p:nvPr/>
        </p:nvSpPr>
        <p:spPr>
          <a:xfrm>
            <a:off x="1274727" y="1693171"/>
            <a:ext cx="3282475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Courier"/>
                <a:cs typeface="Courier"/>
              </a:rPr>
              <a:t>gets(</a:t>
            </a:r>
            <a:r>
              <a:rPr lang="en-US" sz="2000" dirty="0" err="1" smtClean="0">
                <a:latin typeface="Courier"/>
                <a:cs typeface="Courier"/>
              </a:rPr>
              <a:t>fd,sndbuf</a:t>
            </a:r>
            <a:r>
              <a:rPr lang="en-US" sz="2000" dirty="0" smtClean="0">
                <a:latin typeface="Courier"/>
                <a:cs typeface="Courier"/>
              </a:rPr>
              <a:t>, …)</a:t>
            </a:r>
            <a:r>
              <a:rPr lang="en-US" sz="2000" dirty="0">
                <a:latin typeface="Courier"/>
                <a:cs typeface="Courier"/>
              </a:rPr>
              <a:t>; </a:t>
            </a:r>
            <a:endParaRPr lang="en-US" sz="2000" dirty="0"/>
          </a:p>
        </p:txBody>
      </p:sp>
      <p:pic>
        <p:nvPicPr>
          <p:cNvPr id="23" name="Picture 22" descr="imgres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9808" y="3323108"/>
            <a:ext cx="948330" cy="822411"/>
          </a:xfrm>
          <a:prstGeom prst="rect">
            <a:avLst/>
          </a:prstGeom>
        </p:spPr>
      </p:pic>
      <p:pic>
        <p:nvPicPr>
          <p:cNvPr id="39" name="Picture 38" descr="imgres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4523" y="5838951"/>
            <a:ext cx="948330" cy="822411"/>
          </a:xfrm>
          <a:prstGeom prst="rect">
            <a:avLst/>
          </a:prstGeom>
        </p:spPr>
      </p:pic>
      <p:cxnSp>
        <p:nvCxnSpPr>
          <p:cNvPr id="40" name="Straight Arrow Connector 39"/>
          <p:cNvCxnSpPr>
            <a:endCxn id="23" idx="1"/>
          </p:cNvCxnSpPr>
          <p:nvPr/>
        </p:nvCxnSpPr>
        <p:spPr>
          <a:xfrm>
            <a:off x="6460751" y="3574167"/>
            <a:ext cx="1139057" cy="16014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1955222" y="5828755"/>
            <a:ext cx="6879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solidFill>
                  <a:srgbClr val="0000FF"/>
                </a:solidFill>
              </a:rPr>
              <a:t>print</a:t>
            </a:r>
            <a:endParaRPr lang="en-US" i="1" dirty="0">
              <a:solidFill>
                <a:srgbClr val="0000FF"/>
              </a:solidFill>
            </a:endParaRPr>
          </a:p>
        </p:txBody>
      </p:sp>
      <p:cxnSp>
        <p:nvCxnSpPr>
          <p:cNvPr id="43" name="Straight Arrow Connector 42"/>
          <p:cNvCxnSpPr/>
          <p:nvPr/>
        </p:nvCxnSpPr>
        <p:spPr>
          <a:xfrm>
            <a:off x="1998515" y="5383961"/>
            <a:ext cx="777540" cy="40011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6" name="Freeform 45"/>
          <p:cNvSpPr/>
          <p:nvPr/>
        </p:nvSpPr>
        <p:spPr>
          <a:xfrm>
            <a:off x="206352" y="2421991"/>
            <a:ext cx="1654195" cy="3812587"/>
          </a:xfrm>
          <a:custGeom>
            <a:avLst/>
            <a:gdLst>
              <a:gd name="connsiteX0" fmla="*/ 1654195 w 1654195"/>
              <a:gd name="connsiteY0" fmla="*/ 2997952 h 3812587"/>
              <a:gd name="connsiteX1" fmla="*/ 1432702 w 1654195"/>
              <a:gd name="connsiteY1" fmla="*/ 3647754 h 3812587"/>
              <a:gd name="connsiteX2" fmla="*/ 738688 w 1654195"/>
              <a:gd name="connsiteY2" fmla="*/ 3721596 h 3812587"/>
              <a:gd name="connsiteX3" fmla="*/ 236635 w 1654195"/>
              <a:gd name="connsiteY3" fmla="*/ 2525368 h 3812587"/>
              <a:gd name="connsiteX4" fmla="*/ 375 w 1654195"/>
              <a:gd name="connsiteY4" fmla="*/ 989472 h 3812587"/>
              <a:gd name="connsiteX5" fmla="*/ 177570 w 1654195"/>
              <a:gd name="connsiteY5" fmla="*/ 0 h 38125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654195" h="3812587">
                <a:moveTo>
                  <a:pt x="1654195" y="2997952"/>
                </a:moveTo>
                <a:cubicBezTo>
                  <a:pt x="1619740" y="3262549"/>
                  <a:pt x="1585286" y="3527147"/>
                  <a:pt x="1432702" y="3647754"/>
                </a:cubicBezTo>
                <a:cubicBezTo>
                  <a:pt x="1280118" y="3768361"/>
                  <a:pt x="938032" y="3908660"/>
                  <a:pt x="738688" y="3721596"/>
                </a:cubicBezTo>
                <a:cubicBezTo>
                  <a:pt x="539343" y="3534532"/>
                  <a:pt x="359687" y="2980722"/>
                  <a:pt x="236635" y="2525368"/>
                </a:cubicBezTo>
                <a:cubicBezTo>
                  <a:pt x="113583" y="2070014"/>
                  <a:pt x="10219" y="1410367"/>
                  <a:pt x="375" y="989472"/>
                </a:cubicBezTo>
                <a:cubicBezTo>
                  <a:pt x="-9469" y="568577"/>
                  <a:pt x="177570" y="0"/>
                  <a:pt x="177570" y="0"/>
                </a:cubicBezTo>
              </a:path>
            </a:pathLst>
          </a:custGeom>
          <a:ln>
            <a:solidFill>
              <a:srgbClr val="4F81BD"/>
            </a:solidFill>
            <a:headEnd type="none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Freeform 46"/>
          <p:cNvSpPr/>
          <p:nvPr/>
        </p:nvSpPr>
        <p:spPr>
          <a:xfrm>
            <a:off x="6777709" y="2423713"/>
            <a:ext cx="2055225" cy="2387676"/>
          </a:xfrm>
          <a:custGeom>
            <a:avLst/>
            <a:gdLst>
              <a:gd name="connsiteX0" fmla="*/ 0 w 2055225"/>
              <a:gd name="connsiteY0" fmla="*/ 2095367 h 2387676"/>
              <a:gd name="connsiteX1" fmla="*/ 221493 w 2055225"/>
              <a:gd name="connsiteY1" fmla="*/ 2361196 h 2387676"/>
              <a:gd name="connsiteX2" fmla="*/ 1196066 w 2055225"/>
              <a:gd name="connsiteY2" fmla="*/ 2346428 h 2387676"/>
              <a:gd name="connsiteX3" fmla="*/ 1919612 w 2055225"/>
              <a:gd name="connsiteY3" fmla="*/ 2080599 h 2387676"/>
              <a:gd name="connsiteX4" fmla="*/ 2052508 w 2055225"/>
              <a:gd name="connsiteY4" fmla="*/ 1017286 h 2387676"/>
              <a:gd name="connsiteX5" fmla="*/ 1875313 w 2055225"/>
              <a:gd name="connsiteY5" fmla="*/ 116424 h 2387676"/>
              <a:gd name="connsiteX6" fmla="*/ 1151767 w 2055225"/>
              <a:gd name="connsiteY6" fmla="*/ 13046 h 2387676"/>
              <a:gd name="connsiteX7" fmla="*/ 472520 w 2055225"/>
              <a:gd name="connsiteY7" fmla="*/ 131192 h 2387676"/>
              <a:gd name="connsiteX8" fmla="*/ 251026 w 2055225"/>
              <a:gd name="connsiteY8" fmla="*/ 515166 h 23876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055225" h="2387676">
                <a:moveTo>
                  <a:pt x="0" y="2095367"/>
                </a:moveTo>
                <a:cubicBezTo>
                  <a:pt x="11074" y="2207360"/>
                  <a:pt x="22149" y="2319353"/>
                  <a:pt x="221493" y="2361196"/>
                </a:cubicBezTo>
                <a:cubicBezTo>
                  <a:pt x="420837" y="2403039"/>
                  <a:pt x="913046" y="2393194"/>
                  <a:pt x="1196066" y="2346428"/>
                </a:cubicBezTo>
                <a:cubicBezTo>
                  <a:pt x="1479086" y="2299662"/>
                  <a:pt x="1776872" y="2302123"/>
                  <a:pt x="1919612" y="2080599"/>
                </a:cubicBezTo>
                <a:cubicBezTo>
                  <a:pt x="2062352" y="1859075"/>
                  <a:pt x="2059891" y="1344648"/>
                  <a:pt x="2052508" y="1017286"/>
                </a:cubicBezTo>
                <a:cubicBezTo>
                  <a:pt x="2045125" y="689924"/>
                  <a:pt x="2025437" y="283797"/>
                  <a:pt x="1875313" y="116424"/>
                </a:cubicBezTo>
                <a:cubicBezTo>
                  <a:pt x="1725190" y="-50949"/>
                  <a:pt x="1385566" y="10585"/>
                  <a:pt x="1151767" y="13046"/>
                </a:cubicBezTo>
                <a:cubicBezTo>
                  <a:pt x="917968" y="15507"/>
                  <a:pt x="622644" y="47505"/>
                  <a:pt x="472520" y="131192"/>
                </a:cubicBezTo>
                <a:cubicBezTo>
                  <a:pt x="322397" y="214879"/>
                  <a:pt x="251026" y="515166"/>
                  <a:pt x="251026" y="515166"/>
                </a:cubicBezTo>
              </a:path>
            </a:pathLst>
          </a:custGeom>
          <a:ln>
            <a:solidFill>
              <a:srgbClr val="4F81BD"/>
            </a:solidFill>
            <a:headEnd type="none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82613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 animBg="1"/>
      <p:bldP spid="47" grpId="0" animBg="1"/>
    </p:bldLst>
  </p:timing>
</p:sld>
</file>

<file path=ppt/theme/theme1.xml><?xml version="1.0" encoding="utf-8"?>
<a:theme xmlns:a="http://schemas.openxmlformats.org/drawingml/2006/main" name="cs162-fa14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cs162-fa14.potx</Template>
  <TotalTime>2623</TotalTime>
  <Words>2357</Words>
  <Application>Microsoft Macintosh PowerPoint</Application>
  <PresentationFormat>On-screen Show (4:3)</PresentationFormat>
  <Paragraphs>457</Paragraphs>
  <Slides>30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1" baseType="lpstr">
      <vt:lpstr>cs162-fa14</vt:lpstr>
      <vt:lpstr>OS view of networking –  Sockets API (an exercise in planning for the future)</vt:lpstr>
      <vt:lpstr>Real Reading</vt:lpstr>
      <vt:lpstr>Communication between processes</vt:lpstr>
      <vt:lpstr>Communication Across the world looks like file IO </vt:lpstr>
      <vt:lpstr>Request Response Protocol</vt:lpstr>
      <vt:lpstr>Request Response Protocol</vt:lpstr>
      <vt:lpstr>Client-Server Models</vt:lpstr>
      <vt:lpstr>Sockets</vt:lpstr>
      <vt:lpstr>Silly Echo Server – running example</vt:lpstr>
      <vt:lpstr>Echo client-server example</vt:lpstr>
      <vt:lpstr>Prompt for input</vt:lpstr>
      <vt:lpstr>Socket creation and connection</vt:lpstr>
      <vt:lpstr>Sockets in concept</vt:lpstr>
      <vt:lpstr>Client Protocol</vt:lpstr>
      <vt:lpstr>Server Protocol (v1)</vt:lpstr>
      <vt:lpstr>Administrative break</vt:lpstr>
      <vt:lpstr>How does the server protect itself?</vt:lpstr>
      <vt:lpstr>Sockets in concept</vt:lpstr>
      <vt:lpstr>Server Protocol (v2)</vt:lpstr>
      <vt:lpstr>Concurrent Server</vt:lpstr>
      <vt:lpstr>Sockets in concept</vt:lpstr>
      <vt:lpstr>Server Protocol (v3)</vt:lpstr>
      <vt:lpstr>Server Address - itself</vt:lpstr>
      <vt:lpstr>Client: getting the server address</vt:lpstr>
      <vt:lpstr>Namespaces for communication</vt:lpstr>
      <vt:lpstr>Recall: UNIX Process Management</vt:lpstr>
      <vt:lpstr>Signals – infloop.c</vt:lpstr>
      <vt:lpstr>Process races: fork.c</vt:lpstr>
      <vt:lpstr>BIG OS Concepts so far</vt:lpstr>
      <vt:lpstr>Course Structure: Spiral</vt:lpstr>
    </vt:vector>
  </TitlesOfParts>
  <Company>UC Berkeley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David Culler</dc:creator>
  <cp:lastModifiedBy>David Culler</cp:lastModifiedBy>
  <cp:revision>59</cp:revision>
  <dcterms:created xsi:type="dcterms:W3CDTF">2014-09-03T19:24:22Z</dcterms:created>
  <dcterms:modified xsi:type="dcterms:W3CDTF">2014-09-12T15:44:33Z</dcterms:modified>
</cp:coreProperties>
</file>