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2" r:id="rId3"/>
    <p:sldId id="313" r:id="rId4"/>
    <p:sldId id="332" r:id="rId5"/>
    <p:sldId id="310" r:id="rId6"/>
    <p:sldId id="338" r:id="rId7"/>
    <p:sldId id="339" r:id="rId8"/>
    <p:sldId id="340" r:id="rId9"/>
    <p:sldId id="341" r:id="rId10"/>
    <p:sldId id="342" r:id="rId11"/>
    <p:sldId id="333" r:id="rId12"/>
    <p:sldId id="258" r:id="rId13"/>
    <p:sldId id="314" r:id="rId14"/>
    <p:sldId id="315" r:id="rId15"/>
    <p:sldId id="293" r:id="rId16"/>
    <p:sldId id="316" r:id="rId17"/>
    <p:sldId id="317" r:id="rId18"/>
    <p:sldId id="271" r:id="rId19"/>
    <p:sldId id="318" r:id="rId20"/>
    <p:sldId id="319" r:id="rId21"/>
    <p:sldId id="320" r:id="rId22"/>
    <p:sldId id="326" r:id="rId23"/>
    <p:sldId id="325" r:id="rId24"/>
    <p:sldId id="323" r:id="rId25"/>
    <p:sldId id="322" r:id="rId26"/>
    <p:sldId id="327" r:id="rId27"/>
    <p:sldId id="328" r:id="rId28"/>
    <p:sldId id="337" r:id="rId29"/>
    <p:sldId id="343" r:id="rId30"/>
    <p:sldId id="329" r:id="rId31"/>
    <p:sldId id="330" r:id="rId32"/>
    <p:sldId id="282" r:id="rId33"/>
    <p:sldId id="346" r:id="rId34"/>
    <p:sldId id="331" r:id="rId35"/>
    <p:sldId id="277" r:id="rId36"/>
    <p:sldId id="278" r:id="rId37"/>
    <p:sldId id="311" r:id="rId38"/>
    <p:sldId id="306" r:id="rId39"/>
    <p:sldId id="307" r:id="rId40"/>
    <p:sldId id="300" r:id="rId41"/>
    <p:sldId id="298" r:id="rId42"/>
    <p:sldId id="344" r:id="rId43"/>
    <p:sldId id="345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4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B006D-AAFB-A34F-8B45-91A54B16DC78}" type="datetimeFigureOut">
              <a:rPr lang="en-US" smtClean="0"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FAF15-328D-6949-91D9-A16CACD6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33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E6349-4B97-3B42-B3E1-FA9317E9ADED}" type="datetimeFigureOut">
              <a:rPr lang="en-US" smtClean="0"/>
              <a:t>9/15/14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A818A-32A3-AC41-8A70-957E942F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79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Multics: MIT, GE, Bell Labs, 1969</a:t>
            </a:r>
          </a:p>
          <a:p>
            <a:r>
              <a:rPr lang="en-US">
                <a:ea typeface="MS PGothic" charset="0"/>
              </a:rPr>
              <a:t>Revolutionary but </a:t>
            </a:r>
            <a:r>
              <a:rPr lang="ja-JP" altLang="en-US">
                <a:ea typeface="MS PGothic" charset="0"/>
              </a:rPr>
              <a:t>“</a:t>
            </a:r>
            <a:r>
              <a:rPr lang="en-US" altLang="ja-JP">
                <a:ea typeface="MS PGothic" charset="0"/>
              </a:rPr>
              <a:t>bloated</a:t>
            </a:r>
            <a:r>
              <a:rPr lang="ja-JP" altLang="en-US">
                <a:ea typeface="MS PGothic" charset="0"/>
              </a:rPr>
              <a:t>”</a:t>
            </a:r>
            <a:r>
              <a:rPr lang="en-US" altLang="ja-JP">
                <a:ea typeface="MS PGothic" charset="0"/>
              </a:rPr>
              <a:t> at 135kB</a:t>
            </a:r>
          </a:p>
          <a:p>
            <a:endParaRPr lang="en-US">
              <a:ea typeface="MS PGothic" charset="0"/>
            </a:endParaRPr>
          </a:p>
          <a:p>
            <a:r>
              <a:rPr lang="en-US">
                <a:ea typeface="MS PGothic" charset="0"/>
              </a:rPr>
              <a:t>Famous </a:t>
            </a:r>
            <a:r>
              <a:rPr lang="ja-JP" altLang="en-US">
                <a:ea typeface="MS PGothic" charset="0"/>
              </a:rPr>
              <a:t>“</a:t>
            </a:r>
            <a:r>
              <a:rPr lang="en-US" altLang="ja-JP">
                <a:ea typeface="MS PGothic" charset="0"/>
              </a:rPr>
              <a:t>failures</a:t>
            </a:r>
            <a:r>
              <a:rPr lang="ja-JP" altLang="en-US">
                <a:ea typeface="MS PGothic" charset="0"/>
              </a:rPr>
              <a:t>”</a:t>
            </a:r>
            <a:r>
              <a:rPr lang="en-US" altLang="ja-JP">
                <a:ea typeface="MS PGothic" charset="0"/>
              </a:rPr>
              <a:t>: Multics, Mach, NextStep: innovative but too flawed to succeed.</a:t>
            </a:r>
          </a:p>
          <a:p>
            <a:endParaRPr lang="en-US">
              <a:ea typeface="MS PGothic" charset="0"/>
            </a:endParaRPr>
          </a:p>
          <a:p>
            <a:r>
              <a:rPr lang="en-US">
                <a:ea typeface="MS PGothic" charset="0"/>
              </a:rPr>
              <a:t>Microsoft established itself by writing an OS to compete with CP/M which IBM couldn</a:t>
            </a:r>
            <a:r>
              <a:rPr lang="ja-JP" altLang="en-US">
                <a:ea typeface="MS PGothic" charset="0"/>
              </a:rPr>
              <a:t>’</a:t>
            </a:r>
            <a:r>
              <a:rPr lang="en-US" altLang="ja-JP">
                <a:ea typeface="MS PGothic" charset="0"/>
              </a:rPr>
              <a:t>t negotiate with its author. They instead bought QDOS from a small code author who had written it from the CP/M manual. </a:t>
            </a:r>
          </a:p>
          <a:p>
            <a:endParaRPr lang="en-US">
              <a:ea typeface="MS PGothic" charset="0"/>
            </a:endParaRPr>
          </a:p>
          <a:p>
            <a:r>
              <a:rPr lang="en-US">
                <a:ea typeface="MS PGothic" charset="0"/>
              </a:rPr>
              <a:t>Interestingly, there were some other OSes that didn</a:t>
            </a:r>
            <a:r>
              <a:rPr lang="ja-JP" altLang="en-US">
                <a:ea typeface="MS PGothic" charset="0"/>
              </a:rPr>
              <a:t>’</a:t>
            </a:r>
            <a:r>
              <a:rPr lang="en-US" altLang="ja-JP">
                <a:ea typeface="MS PGothic" charset="0"/>
              </a:rPr>
              <a:t>t have such a long lineage (e.g. IBM OS/2)</a:t>
            </a:r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Execution model: each thread runs on a dedicated virtual processor with unpredictable and variable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Sometimes need parallelism for a single job, and processes are very expensive – to start, switch between, and to communicate between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Sometimes need parallelism for a single job, and processes are very expensive – to start, switch between, and to communicate between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Sometimes need parallelism for a single job, and processes are very expensive – to start, switch between, and to communicate between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8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8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0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3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7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6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4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9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781"/>
            <a:ext cx="8229600" cy="87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8571"/>
            <a:ext cx="8229600" cy="5215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320" y="64319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19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FF"/>
                </a:solidFill>
              </a:defRPr>
            </a:lvl1pPr>
          </a:lstStyle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720" y="64319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FF"/>
                </a:solidFill>
              </a:defRPr>
            </a:lvl1pPr>
          </a:lstStyle>
          <a:p>
            <a:fld id="{40BE6ECD-61F1-CE4B-BB82-6FDD0CA3B2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8" descr="fro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9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e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hyperlink" Target="http://images.google.com/imgres?imgurl=http://static.howstuffworks.com/gif/cell-phone-nokia.jpg&amp;imgrefurl=http://electronics.howstuffworks.com/cell-phone.htm&amp;h=200&amp;w=200&amp;sz=22&amp;tbnid=ftqjm3_El-gJ:&amp;tbnh=99&amp;tbnw=99&amp;start=7&amp;prev=/images?q=cell+phone&amp;hl=en&amp;lr=&amp;ie=UTF-8" TargetMode="External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0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162.eecs.berkeley.edu/static/lectures/code06/pthread.c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9567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Kernel Threads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12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David E. Culler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CS162 – Operating Systems and Systems Programming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Lecture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7</a:t>
            </a:r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Sept 15,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2014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5486400"/>
            <a:ext cx="2971800" cy="923330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Reading: A&amp;D Ch4.4-10 </a:t>
            </a:r>
          </a:p>
          <a:p>
            <a:r>
              <a:rPr lang="en-US" dirty="0" smtClean="0"/>
              <a:t>HW</a:t>
            </a:r>
            <a:r>
              <a:rPr lang="en-US" dirty="0"/>
              <a:t> </a:t>
            </a:r>
            <a:r>
              <a:rPr lang="en-US" dirty="0" smtClean="0"/>
              <a:t>1 due today</a:t>
            </a:r>
            <a:endParaRPr lang="en-US" dirty="0"/>
          </a:p>
          <a:p>
            <a:r>
              <a:rPr lang="en-US" dirty="0" err="1" smtClean="0"/>
              <a:t>Proj</a:t>
            </a:r>
            <a:r>
              <a:rPr lang="en-US" dirty="0" smtClean="0"/>
              <a:t>. </a:t>
            </a:r>
            <a:r>
              <a:rPr lang="en-US" dirty="0" smtClean="0"/>
              <a:t>1 </a:t>
            </a:r>
            <a:r>
              <a:rPr lang="en-US" dirty="0" smtClean="0"/>
              <a:t>Pintos Threads out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5555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for each user process</a:t>
            </a:r>
          </a:p>
          <a:p>
            <a:r>
              <a:rPr lang="en-US" dirty="0" smtClean="0"/>
              <a:t>Thread for sequence of steps in processing I/O</a:t>
            </a:r>
          </a:p>
          <a:p>
            <a:r>
              <a:rPr lang="en-US" dirty="0" smtClean="0"/>
              <a:t>Threads for device drivers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6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Gulim" charset="0"/>
                <a:cs typeface="Gulim" charset="0"/>
              </a:rPr>
              <a:t>Per Thread State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20" y="914400"/>
            <a:ext cx="882108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Each Thread has a </a:t>
            </a:r>
            <a:r>
              <a:rPr lang="en-US" altLang="ko-KR" i="1" dirty="0">
                <a:latin typeface="Helvetica" charset="0"/>
                <a:ea typeface="Gulim" charset="0"/>
                <a:cs typeface="Gulim" charset="0"/>
              </a:rPr>
              <a:t>Thread Control Block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(TCB)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Execution State: CPU registers, program counter (PC), pointer to stack (SP)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Scheduling info: state, priority, CPU time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Various Pointers (for implementing scheduling queues)</a:t>
            </a: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Pointer to enclosing process (PCB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) – user threads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  <a:p>
            <a:pPr lvl="1"/>
            <a:r>
              <a:rPr lang="en-US" altLang="ko-KR" dirty="0" err="1">
                <a:latin typeface="Helvetica" charset="0"/>
                <a:ea typeface="Gulim" charset="0"/>
                <a:cs typeface="Gulim" charset="0"/>
              </a:rPr>
              <a:t>Etc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 (add stuff as you find a need)</a:t>
            </a:r>
          </a:p>
          <a:p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OS Keeps track of TCBs in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“kernel memory”</a:t>
            </a:r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  <a:p>
            <a:pPr lvl="1"/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In Array, or Linked List, or …</a:t>
            </a:r>
          </a:p>
          <a:p>
            <a:pPr lvl="1"/>
            <a:endParaRPr lang="ko-KR" altLang="en-US" dirty="0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3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 bldLvl="2"/>
      <p:bldP spid="357379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Single and Multithreaded Processes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1139542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MS PGothic" charset="0"/>
              </a:rPr>
              <a:t> Supporting 1T </a:t>
            </a:r>
            <a:r>
              <a:rPr lang="en-US" dirty="0">
                <a:latin typeface="Helvetica" charset="0"/>
                <a:ea typeface="MS PGothic" charset="0"/>
              </a:rPr>
              <a:t>and </a:t>
            </a:r>
            <a:r>
              <a:rPr lang="en-US" dirty="0" smtClean="0">
                <a:latin typeface="Helvetica" charset="0"/>
                <a:ea typeface="MS PGothic" charset="0"/>
              </a:rPr>
              <a:t>MT </a:t>
            </a:r>
            <a:r>
              <a:rPr lang="en-US" dirty="0">
                <a:latin typeface="Helvetica" charset="0"/>
                <a:ea typeface="MS PGothic" charset="0"/>
              </a:rPr>
              <a:t>Processes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1139541"/>
            <a:ext cx="5828360" cy="333276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9/15/14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cs162 fa14 L7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4785187"/>
            <a:ext cx="7116896" cy="121470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4656352"/>
            <a:ext cx="8547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7709613" y="4914015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426297" y="4858807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212201" y="3309497"/>
            <a:ext cx="85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2673" y="5026862"/>
            <a:ext cx="123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System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073552" y="4942743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89199" y="4858807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304274" y="4850731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13645" y="4942743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7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3903140" y="1157946"/>
            <a:ext cx="4233320" cy="333276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MS PGothic" charset="0"/>
              </a:rPr>
              <a:t> Supporting 1T </a:t>
            </a:r>
            <a:r>
              <a:rPr lang="en-US" dirty="0">
                <a:latin typeface="Helvetica" charset="0"/>
                <a:ea typeface="MS PGothic" charset="0"/>
              </a:rPr>
              <a:t>and </a:t>
            </a:r>
            <a:r>
              <a:rPr lang="en-US" dirty="0" smtClean="0">
                <a:latin typeface="Helvetica" charset="0"/>
                <a:ea typeface="MS PGothic" charset="0"/>
              </a:rPr>
              <a:t>MT </a:t>
            </a:r>
            <a:r>
              <a:rPr lang="en-US" dirty="0">
                <a:latin typeface="Helvetica" charset="0"/>
                <a:ea typeface="MS PGothic" charset="0"/>
              </a:rPr>
              <a:t>Processes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1325128"/>
            <a:ext cx="4020964" cy="3165586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9/15/14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cs162 fa14 L7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4785187"/>
            <a:ext cx="7116896" cy="121470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4656352"/>
            <a:ext cx="8547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7709613" y="4914015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426297" y="4858807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212201" y="3309497"/>
            <a:ext cx="85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2673" y="5026862"/>
            <a:ext cx="123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System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073552" y="4942743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255886" y="4866883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070961" y="4858807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80332" y="4950819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965765" y="4914018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795354" y="4922094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610429" y="4914018"/>
            <a:ext cx="224446" cy="644160"/>
          </a:xfrm>
          <a:custGeom>
            <a:avLst/>
            <a:gdLst>
              <a:gd name="connsiteX0" fmla="*/ 113638 w 224446"/>
              <a:gd name="connsiteY0" fmla="*/ 0 h 644160"/>
              <a:gd name="connsiteX1" fmla="*/ 3192 w 224446"/>
              <a:gd name="connsiteY1" fmla="*/ 202450 h 644160"/>
              <a:gd name="connsiteX2" fmla="*/ 224083 w 224446"/>
              <a:gd name="connsiteY2" fmla="*/ 312878 h 644160"/>
              <a:gd name="connsiteX3" fmla="*/ 58415 w 224446"/>
              <a:gd name="connsiteY3" fmla="*/ 441710 h 644160"/>
              <a:gd name="connsiteX4" fmla="*/ 187268 w 224446"/>
              <a:gd name="connsiteY4" fmla="*/ 515328 h 644160"/>
              <a:gd name="connsiteX5" fmla="*/ 132045 w 224446"/>
              <a:gd name="connsiteY5" fmla="*/ 644160 h 64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46" h="644160">
                <a:moveTo>
                  <a:pt x="113638" y="0"/>
                </a:moveTo>
                <a:cubicBezTo>
                  <a:pt x="49211" y="75152"/>
                  <a:pt x="-15215" y="150304"/>
                  <a:pt x="3192" y="202450"/>
                </a:cubicBezTo>
                <a:cubicBezTo>
                  <a:pt x="21599" y="254596"/>
                  <a:pt x="214879" y="273001"/>
                  <a:pt x="224083" y="312878"/>
                </a:cubicBezTo>
                <a:cubicBezTo>
                  <a:pt x="233287" y="352755"/>
                  <a:pt x="64551" y="407968"/>
                  <a:pt x="58415" y="441710"/>
                </a:cubicBezTo>
                <a:cubicBezTo>
                  <a:pt x="52279" y="475452"/>
                  <a:pt x="174996" y="481586"/>
                  <a:pt x="187268" y="515328"/>
                </a:cubicBezTo>
                <a:cubicBezTo>
                  <a:pt x="199540" y="549070"/>
                  <a:pt x="132045" y="644160"/>
                  <a:pt x="132045" y="6441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19800" y="5006030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2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here… why?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15</a:t>
            </a:fld>
            <a:endParaRPr lang="en-US" b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697" y="1027786"/>
            <a:ext cx="4100304" cy="305323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36307" y="1027786"/>
            <a:ext cx="6850637" cy="5769279"/>
          </a:xfrm>
          <a:ln>
            <a:solidFill>
              <a:srgbClr val="4F81BD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Thread(s) + address space</a:t>
            </a:r>
          </a:p>
          <a:p>
            <a:r>
              <a:rPr lang="en-US" dirty="0" smtClean="0"/>
              <a:t>Address Space</a:t>
            </a:r>
          </a:p>
          <a:p>
            <a:r>
              <a:rPr lang="en-US" dirty="0" smtClean="0"/>
              <a:t>Protection</a:t>
            </a:r>
          </a:p>
          <a:p>
            <a:r>
              <a:rPr lang="en-US" dirty="0" smtClean="0"/>
              <a:t>Dual Mode</a:t>
            </a:r>
          </a:p>
          <a:p>
            <a:r>
              <a:rPr lang="en-US" dirty="0" smtClean="0"/>
              <a:t>Interrupt handlers</a:t>
            </a:r>
          </a:p>
          <a:p>
            <a:pPr lvl="1"/>
            <a:r>
              <a:rPr lang="en-US" dirty="0" smtClean="0"/>
              <a:t>Interrupts, exceptions,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File System</a:t>
            </a:r>
          </a:p>
          <a:p>
            <a:pPr lvl="1"/>
            <a:r>
              <a:rPr lang="en-US" dirty="0" smtClean="0"/>
              <a:t>Integrates processes, users, </a:t>
            </a:r>
            <a:r>
              <a:rPr lang="en-US" dirty="0" err="1" smtClean="0"/>
              <a:t>cwd</a:t>
            </a:r>
            <a:r>
              <a:rPr lang="en-US" dirty="0" smtClean="0"/>
              <a:t>, protection</a:t>
            </a:r>
          </a:p>
          <a:p>
            <a:r>
              <a:rPr lang="en-US" dirty="0" smtClean="0"/>
              <a:t>Key Layers: OS Lib, </a:t>
            </a:r>
            <a:r>
              <a:rPr lang="en-US" dirty="0" err="1" smtClean="0"/>
              <a:t>Syscall</a:t>
            </a:r>
            <a:r>
              <a:rPr lang="en-US" dirty="0" smtClean="0"/>
              <a:t>, Subsystem, Driver</a:t>
            </a:r>
          </a:p>
          <a:p>
            <a:pPr lvl="1"/>
            <a:r>
              <a:rPr lang="en-US" dirty="0" smtClean="0"/>
              <a:t>User handler on OS descriptors</a:t>
            </a:r>
          </a:p>
          <a:p>
            <a:r>
              <a:rPr lang="en-US" dirty="0" smtClean="0"/>
              <a:t>Process control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ork, wait, signal, exec</a:t>
            </a:r>
          </a:p>
          <a:p>
            <a:r>
              <a:rPr lang="en-US" dirty="0" smtClean="0"/>
              <a:t>Communication through sockets</a:t>
            </a:r>
          </a:p>
          <a:p>
            <a:pPr lvl="1"/>
            <a:r>
              <a:rPr lang="en-US" dirty="0" smtClean="0"/>
              <a:t>Integrates processes, protection, file ops, concurrency</a:t>
            </a:r>
          </a:p>
          <a:p>
            <a:r>
              <a:rPr lang="en-US" dirty="0" smtClean="0"/>
              <a:t>Client-Server Protocol</a:t>
            </a:r>
          </a:p>
          <a:p>
            <a:r>
              <a:rPr lang="en-US" dirty="0" smtClean="0"/>
              <a:t>Concurrent Execution: Threads</a:t>
            </a:r>
          </a:p>
          <a:p>
            <a:r>
              <a:rPr lang="en-US" dirty="0" smtClean="0"/>
              <a:t>Scheduling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086944" y="1027786"/>
            <a:ext cx="1067645" cy="923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086944" y="2687067"/>
            <a:ext cx="1067645" cy="37448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3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on ‘</a:t>
            </a:r>
            <a:r>
              <a:rPr lang="en-US" dirty="0" err="1" smtClean="0"/>
              <a:t>groking</a:t>
            </a:r>
            <a:r>
              <a:rPr lang="en-US" dirty="0" smtClean="0"/>
              <a:t>’ 162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1" y="1050359"/>
            <a:ext cx="8910000" cy="572419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Historically, OS was the most complex software</a:t>
            </a:r>
          </a:p>
          <a:p>
            <a:pPr lvl="1"/>
            <a:r>
              <a:rPr lang="en-US" dirty="0" smtClean="0"/>
              <a:t>Concurrency, synchronization, processes, devices, communication, …</a:t>
            </a:r>
          </a:p>
          <a:p>
            <a:pPr lvl="1"/>
            <a:r>
              <a:rPr lang="en-US" dirty="0" smtClean="0"/>
              <a:t>Core systems concepts developed there</a:t>
            </a:r>
          </a:p>
          <a:p>
            <a:r>
              <a:rPr lang="en-US" dirty="0" smtClean="0"/>
              <a:t>Today, many “applications” are complex software systems too</a:t>
            </a:r>
          </a:p>
          <a:p>
            <a:pPr lvl="1"/>
            <a:r>
              <a:rPr lang="en-US" dirty="0" smtClean="0"/>
              <a:t>These concepts appear there</a:t>
            </a:r>
          </a:p>
          <a:p>
            <a:pPr lvl="1"/>
            <a:r>
              <a:rPr lang="en-US" dirty="0" smtClean="0"/>
              <a:t>But they are realized out of the capabilities provided by the operating system</a:t>
            </a:r>
          </a:p>
          <a:p>
            <a:r>
              <a:rPr lang="en-US" dirty="0" smtClean="0"/>
              <a:t>Seek to understand how these capabilities are implemented upon the basic hardware.</a:t>
            </a:r>
          </a:p>
          <a:p>
            <a:r>
              <a:rPr lang="en-US" dirty="0"/>
              <a:t>S</a:t>
            </a:r>
            <a:r>
              <a:rPr lang="en-US" dirty="0" smtClean="0"/>
              <a:t>ee concepts multiple times from multiple perspectives</a:t>
            </a:r>
          </a:p>
          <a:p>
            <a:pPr lvl="1"/>
            <a:r>
              <a:rPr lang="en-US" dirty="0" smtClean="0"/>
              <a:t>Lecture provides </a:t>
            </a:r>
            <a:r>
              <a:rPr lang="en-US" dirty="0" smtClean="0"/>
              <a:t>conceptual </a:t>
            </a:r>
            <a:r>
              <a:rPr lang="en-US" dirty="0" smtClean="0"/>
              <a:t>framework, integration, </a:t>
            </a:r>
            <a:r>
              <a:rPr lang="en-US" dirty="0" smtClean="0"/>
              <a:t>examples, …</a:t>
            </a:r>
            <a:endParaRPr lang="en-US" dirty="0" smtClean="0"/>
          </a:p>
          <a:p>
            <a:pPr lvl="1"/>
            <a:r>
              <a:rPr lang="en-US" dirty="0" smtClean="0"/>
              <a:t>Book provides a reference with some additional detail</a:t>
            </a:r>
          </a:p>
          <a:p>
            <a:pPr lvl="1"/>
            <a:r>
              <a:rPr lang="en-US" dirty="0" smtClean="0"/>
              <a:t>Lots of other resources that you need to learn to use</a:t>
            </a:r>
          </a:p>
          <a:p>
            <a:pPr lvl="2"/>
            <a:r>
              <a:rPr lang="en-US" dirty="0" smtClean="0"/>
              <a:t>man pages, </a:t>
            </a:r>
            <a:r>
              <a:rPr lang="en-US" dirty="0" err="1" smtClean="0"/>
              <a:t>google</a:t>
            </a:r>
            <a:r>
              <a:rPr lang="en-US" dirty="0" smtClean="0"/>
              <a:t>, reference manuals, includes (.h)</a:t>
            </a:r>
          </a:p>
          <a:p>
            <a:r>
              <a:rPr lang="en-US" dirty="0" smtClean="0"/>
              <a:t>Section, Homework </a:t>
            </a:r>
            <a:r>
              <a:rPr lang="en-US" dirty="0" smtClean="0"/>
              <a:t>and </a:t>
            </a:r>
            <a:r>
              <a:rPr lang="en-US" dirty="0" smtClean="0"/>
              <a:t>Project </a:t>
            </a:r>
            <a:r>
              <a:rPr lang="en-US" dirty="0" smtClean="0"/>
              <a:t>provides detail down to the actual code AND direct hands-on experience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cs162 fa14 L7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2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3645015" y="3295424"/>
            <a:ext cx="211555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as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8317-85A8-3D4F-B336-70F1C480D127}" type="datetime1">
              <a:rPr lang="en-US" smtClean="0"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7383" y="1394328"/>
            <a:ext cx="112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Compilers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98266" y="2084471"/>
            <a:ext cx="136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Servers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50666" y="1394328"/>
            <a:ext cx="154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Browsers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0736" y="2188396"/>
            <a:ext cx="11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61345" y="1818188"/>
            <a:ext cx="69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98850" y="1209662"/>
            <a:ext cx="176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 Processing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45015" y="2919163"/>
            <a:ext cx="199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Portable OS Library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42475" y="3295424"/>
            <a:ext cx="1253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System Call </a:t>
            </a:r>
          </a:p>
          <a:p>
            <a:pPr algn="ctr"/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09833" y="3941755"/>
            <a:ext cx="195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Portable OS Kernel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59916" y="4385235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Platform support,  Device Drivers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60286" y="4881022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x86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2722" y="4881022"/>
            <a:ext cx="64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8252" y="488102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PowerPC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70071" y="5483679"/>
            <a:ext cx="242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 (10/100/1000)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25977" y="5483679"/>
            <a:ext cx="160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802.11 a/b/g/n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69968" y="5483679"/>
            <a:ext cx="57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SCSI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46747" y="5483679"/>
            <a:ext cx="49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21854" y="550168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44299" y="5132353"/>
            <a:ext cx="48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PCI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1250562" y="1240960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5760570" y="1150985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3259916" y="2772770"/>
            <a:ext cx="2759884" cy="29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" y="4842242"/>
            <a:ext cx="70751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8356" y="4881022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Hardware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356" y="4333116"/>
            <a:ext cx="10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Software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40987" y="3719962"/>
            <a:ext cx="123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System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39779" y="3172056"/>
            <a:ext cx="85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User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250562" y="3700072"/>
            <a:ext cx="6904461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154108" y="2918287"/>
            <a:ext cx="44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47996" y="2269137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/ Service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4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MS PGothic" charset="0"/>
              </a:rPr>
              <a:t>Starting today: Pintos Projects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07579" y="1088571"/>
            <a:ext cx="3096741" cy="5215723"/>
          </a:xfrm>
        </p:spPr>
        <p:txBody>
          <a:bodyPr/>
          <a:lstStyle/>
          <a:p>
            <a:r>
              <a:rPr lang="en-US" dirty="0" smtClean="0"/>
              <a:t>Groups almost all formed</a:t>
            </a:r>
          </a:p>
          <a:p>
            <a:r>
              <a:rPr lang="en-US" dirty="0" smtClean="0"/>
              <a:t>Work as one!</a:t>
            </a:r>
          </a:p>
          <a:p>
            <a:r>
              <a:rPr lang="en-US" dirty="0" smtClean="0"/>
              <a:t>10x homework</a:t>
            </a:r>
          </a:p>
          <a:p>
            <a:r>
              <a:rPr lang="en-US" dirty="0" smtClean="0"/>
              <a:t>P1: threads &amp; scheduler</a:t>
            </a:r>
          </a:p>
          <a:p>
            <a:r>
              <a:rPr lang="en-US" dirty="0" smtClean="0"/>
              <a:t>P2: user process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18</a:t>
            </a:fld>
            <a:endParaRPr lang="en-US"/>
          </a:p>
        </p:txBody>
      </p:sp>
      <p:sp>
        <p:nvSpPr>
          <p:cNvPr id="7171" name="TextBox 40"/>
          <p:cNvSpPr txBox="1">
            <a:spLocks noChangeArrowheads="1"/>
          </p:cNvSpPr>
          <p:nvPr/>
        </p:nvSpPr>
        <p:spPr bwMode="auto">
          <a:xfrm>
            <a:off x="3352800" y="21336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Helvetica" charset="0"/>
              </a:rPr>
              <a:t>…</a:t>
            </a:r>
          </a:p>
        </p:txBody>
      </p:sp>
      <p:sp>
        <p:nvSpPr>
          <p:cNvPr id="7172" name="TextBox 41"/>
          <p:cNvSpPr txBox="1">
            <a:spLocks noChangeArrowheads="1"/>
          </p:cNvSpPr>
          <p:nvPr/>
        </p:nvSpPr>
        <p:spPr bwMode="auto">
          <a:xfrm>
            <a:off x="304800" y="10668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1</a:t>
            </a:r>
          </a:p>
        </p:txBody>
      </p:sp>
      <p:sp>
        <p:nvSpPr>
          <p:cNvPr id="7173" name="TextBox 42"/>
          <p:cNvSpPr txBox="1">
            <a:spLocks noChangeArrowheads="1"/>
          </p:cNvSpPr>
          <p:nvPr/>
        </p:nvSpPr>
        <p:spPr bwMode="auto">
          <a:xfrm>
            <a:off x="1905000" y="106680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2</a:t>
            </a:r>
          </a:p>
        </p:txBody>
      </p:sp>
      <p:sp>
        <p:nvSpPr>
          <p:cNvPr id="7174" name="TextBox 43"/>
          <p:cNvSpPr txBox="1">
            <a:spLocks noChangeArrowheads="1"/>
          </p:cNvSpPr>
          <p:nvPr/>
        </p:nvSpPr>
        <p:spPr bwMode="auto">
          <a:xfrm>
            <a:off x="4008438" y="1066800"/>
            <a:ext cx="1366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Helvetica" charset="0"/>
              </a:rPr>
              <a:t>Process N</a:t>
            </a:r>
          </a:p>
        </p:txBody>
      </p:sp>
      <p:sp>
        <p:nvSpPr>
          <p:cNvPr id="7175" name="Rectangle 44"/>
          <p:cNvSpPr>
            <a:spLocks noChangeArrowheads="1"/>
          </p:cNvSpPr>
          <p:nvPr/>
        </p:nvSpPr>
        <p:spPr bwMode="auto">
          <a:xfrm>
            <a:off x="457199" y="3962400"/>
            <a:ext cx="5359617" cy="933214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667000" y="39624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Helvetica"/>
                <a:ea typeface="ＭＳ Ｐゴシック" charset="0"/>
                <a:cs typeface="Helvetica"/>
              </a:rPr>
              <a:t>CPU </a:t>
            </a:r>
            <a:r>
              <a:rPr lang="en-US" b="0" dirty="0" err="1">
                <a:latin typeface="Helvetica"/>
                <a:ea typeface="ＭＳ Ｐゴシック" charset="0"/>
                <a:cs typeface="Helvetica"/>
              </a:rPr>
              <a:t>sched</a:t>
            </a:r>
            <a:r>
              <a:rPr lang="en-US" b="0" dirty="0">
                <a:latin typeface="Helvetica"/>
                <a:ea typeface="ＭＳ Ｐゴシック" charset="0"/>
                <a:cs typeface="Helvetica"/>
              </a:rPr>
              <a:t>.</a:t>
            </a:r>
          </a:p>
        </p:txBody>
      </p:sp>
      <p:sp>
        <p:nvSpPr>
          <p:cNvPr id="7177" name="TextBox 47"/>
          <p:cNvSpPr txBox="1">
            <a:spLocks noChangeArrowheads="1"/>
          </p:cNvSpPr>
          <p:nvPr/>
        </p:nvSpPr>
        <p:spPr bwMode="auto">
          <a:xfrm>
            <a:off x="4724400" y="4038600"/>
            <a:ext cx="997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 err="1" smtClean="0">
                <a:latin typeface="Helvetica" charset="0"/>
              </a:rPr>
              <a:t>PintOS</a:t>
            </a:r>
            <a:endParaRPr lang="en-US" sz="2000" b="0" dirty="0">
              <a:latin typeface="Helvetica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456808" y="5181600"/>
            <a:ext cx="16764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 smtClean="0">
                <a:latin typeface="Helvetica"/>
                <a:ea typeface="ＭＳ Ｐゴシック" charset="0"/>
                <a:cs typeface="Helvetica"/>
              </a:rPr>
              <a:t>CPU</a:t>
            </a:r>
            <a:endParaRPr lang="en-US" dirty="0"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en-US" b="0" dirty="0" smtClean="0">
                <a:latin typeface="Helvetica"/>
                <a:ea typeface="ＭＳ Ｐゴシック" charset="0"/>
                <a:cs typeface="Helvetica"/>
              </a:rPr>
              <a:t>(emulated)</a:t>
            </a:r>
            <a:endParaRPr lang="en-US" b="0" dirty="0">
              <a:latin typeface="Helvetica"/>
              <a:ea typeface="ＭＳ Ｐゴシック" charset="0"/>
              <a:cs typeface="Helvetica"/>
            </a:endParaRPr>
          </a:p>
        </p:txBody>
      </p:sp>
      <p:cxnSp>
        <p:nvCxnSpPr>
          <p:cNvPr id="7179" name="Straight Arrow Connector 50"/>
          <p:cNvCxnSpPr>
            <a:cxnSpLocks noChangeShapeType="1"/>
            <a:endCxn id="49" idx="0"/>
          </p:cNvCxnSpPr>
          <p:nvPr/>
        </p:nvCxnSpPr>
        <p:spPr bwMode="auto">
          <a:xfrm flipH="1">
            <a:off x="3295008" y="4895614"/>
            <a:ext cx="38100" cy="28598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0" name="Straight Arrow Connector 51"/>
          <p:cNvCxnSpPr>
            <a:cxnSpLocks noChangeShapeType="1"/>
            <a:stCxn id="7202" idx="2"/>
            <a:endCxn id="47" idx="0"/>
          </p:cNvCxnSpPr>
          <p:nvPr/>
        </p:nvCxnSpPr>
        <p:spPr bwMode="auto">
          <a:xfrm flipH="1">
            <a:off x="3314700" y="3429000"/>
            <a:ext cx="14097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Straight Arrow Connector 54"/>
          <p:cNvCxnSpPr>
            <a:cxnSpLocks noChangeShapeType="1"/>
            <a:stCxn id="7195" idx="2"/>
            <a:endCxn id="47" idx="0"/>
          </p:cNvCxnSpPr>
          <p:nvPr/>
        </p:nvCxnSpPr>
        <p:spPr bwMode="auto">
          <a:xfrm>
            <a:off x="2590800" y="3429000"/>
            <a:ext cx="7239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2" name="Straight Arrow Connector 57"/>
          <p:cNvCxnSpPr>
            <a:cxnSpLocks noChangeShapeType="1"/>
            <a:stCxn id="7188" idx="2"/>
            <a:endCxn id="47" idx="0"/>
          </p:cNvCxnSpPr>
          <p:nvPr/>
        </p:nvCxnSpPr>
        <p:spPr bwMode="auto">
          <a:xfrm>
            <a:off x="990600" y="3429000"/>
            <a:ext cx="23241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84" name="Group 66"/>
          <p:cNvGrpSpPr>
            <a:grpSpLocks/>
          </p:cNvGrpSpPr>
          <p:nvPr/>
        </p:nvGrpSpPr>
        <p:grpSpPr bwMode="auto">
          <a:xfrm>
            <a:off x="4038600" y="1447800"/>
            <a:ext cx="1371600" cy="1981200"/>
            <a:chOff x="4343400" y="1447800"/>
            <a:chExt cx="1371600" cy="1981200"/>
          </a:xfrm>
        </p:grpSpPr>
        <p:sp>
          <p:nvSpPr>
            <p:cNvPr id="7202" name="Rounded Rectangle 35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7203" name="Rectangle 36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CPU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204" name="Rectangle 37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IO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205" name="Rectangle 38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Mem.</a:t>
              </a:r>
            </a:p>
          </p:txBody>
        </p:sp>
        <p:grpSp>
          <p:nvGrpSpPr>
            <p:cNvPr id="7206" name="Group 64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207" name="Rounded Rectangle 62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Helvetica" charset="0"/>
                </a:endParaRPr>
              </a:p>
            </p:txBody>
          </p:sp>
          <p:sp>
            <p:nvSpPr>
              <p:cNvPr id="7208" name="Freeform 63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7185" name="Group 67"/>
          <p:cNvGrpSpPr>
            <a:grpSpLocks/>
          </p:cNvGrpSpPr>
          <p:nvPr/>
        </p:nvGrpSpPr>
        <p:grpSpPr bwMode="auto">
          <a:xfrm>
            <a:off x="1905000" y="1447800"/>
            <a:ext cx="1371600" cy="1981200"/>
            <a:chOff x="4343400" y="1447800"/>
            <a:chExt cx="1371600" cy="1981200"/>
          </a:xfrm>
        </p:grpSpPr>
        <p:sp>
          <p:nvSpPr>
            <p:cNvPr id="7195" name="Rounded Rectangle 68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7196" name="Rectangle 69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CPU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7" name="Rectangle 70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IO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8" name="Rectangle 71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Mem.</a:t>
              </a:r>
            </a:p>
          </p:txBody>
        </p:sp>
        <p:grpSp>
          <p:nvGrpSpPr>
            <p:cNvPr id="7199" name="Group 72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200" name="Rounded Rectangle 73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Helvetica" charset="0"/>
                </a:endParaRPr>
              </a:p>
            </p:txBody>
          </p:sp>
          <p:sp>
            <p:nvSpPr>
              <p:cNvPr id="7201" name="Freeform 74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7186" name="Group 75"/>
          <p:cNvGrpSpPr>
            <a:grpSpLocks/>
          </p:cNvGrpSpPr>
          <p:nvPr/>
        </p:nvGrpSpPr>
        <p:grpSpPr bwMode="auto">
          <a:xfrm>
            <a:off x="304800" y="1447800"/>
            <a:ext cx="1371600" cy="1981200"/>
            <a:chOff x="4343400" y="1447800"/>
            <a:chExt cx="1371600" cy="1981200"/>
          </a:xfrm>
        </p:grpSpPr>
        <p:sp>
          <p:nvSpPr>
            <p:cNvPr id="7188" name="Rounded Rectangle 76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Helvetica" charset="0"/>
              </a:endParaRPr>
            </a:p>
          </p:txBody>
        </p:sp>
        <p:sp>
          <p:nvSpPr>
            <p:cNvPr id="7189" name="Rectangle 77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CPU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0" name="Rectangle 78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Helvetica" charset="0"/>
                </a:rPr>
                <a:t>IO</a:t>
              </a:r>
            </a:p>
            <a:p>
              <a:pPr algn="ctr"/>
              <a:r>
                <a:rPr lang="en-US" sz="1400" b="0">
                  <a:latin typeface="Helvetica" charset="0"/>
                </a:rPr>
                <a:t>state</a:t>
              </a:r>
            </a:p>
          </p:txBody>
        </p:sp>
        <p:sp>
          <p:nvSpPr>
            <p:cNvPr id="7191" name="Rectangle 79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Mem.</a:t>
              </a:r>
            </a:p>
          </p:txBody>
        </p:sp>
        <p:grpSp>
          <p:nvGrpSpPr>
            <p:cNvPr id="7192" name="Group 80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193" name="Rounded Rectangle 81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600">
                  <a:latin typeface="Helvetica" charset="0"/>
                </a:endParaRPr>
              </a:p>
            </p:txBody>
          </p:sp>
          <p:sp>
            <p:nvSpPr>
              <p:cNvPr id="7194" name="Freeform 82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56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 Kernel 1T Process </a:t>
            </a:r>
            <a:r>
              <a:rPr lang="en-US" dirty="0" err="1" smtClean="0"/>
              <a:t>ala</a:t>
            </a:r>
            <a:r>
              <a:rPr lang="en-US" dirty="0" smtClean="0"/>
              <a:t> Pintos/x86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457200" y="5968999"/>
            <a:ext cx="8229600" cy="58737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Each user process/thread associated with a kernel thread, described by a 4kb Page object containing TCB and kernel stack for the kernel thread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279" y="2614866"/>
            <a:ext cx="85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8474" y="3106992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088973" y="31291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72034" y="31291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622843" y="4331461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082249" y="994986"/>
            <a:ext cx="4248886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662051" y="1124049"/>
            <a:ext cx="64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669191" y="1528386"/>
            <a:ext cx="6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082248" y="1554977"/>
            <a:ext cx="4248886" cy="14275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9480" y="1143379"/>
            <a:ext cx="968107" cy="2323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199480" y="1143379"/>
            <a:ext cx="968107" cy="274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199480" y="1427913"/>
            <a:ext cx="968107" cy="274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051971" y="1702018"/>
            <a:ext cx="425309" cy="1211441"/>
          </a:xfrm>
          <a:custGeom>
            <a:avLst/>
            <a:gdLst>
              <a:gd name="connsiteX0" fmla="*/ 0 w 317500"/>
              <a:gd name="connsiteY0" fmla="*/ 841375 h 841375"/>
              <a:gd name="connsiteX1" fmla="*/ 206375 w 317500"/>
              <a:gd name="connsiteY1" fmla="*/ 841375 h 841375"/>
              <a:gd name="connsiteX2" fmla="*/ 269875 w 317500"/>
              <a:gd name="connsiteY2" fmla="*/ 698500 h 841375"/>
              <a:gd name="connsiteX3" fmla="*/ 254000 w 317500"/>
              <a:gd name="connsiteY3" fmla="*/ 381000 h 841375"/>
              <a:gd name="connsiteX4" fmla="*/ 317500 w 317500"/>
              <a:gd name="connsiteY4" fmla="*/ 47625 h 841375"/>
              <a:gd name="connsiteX5" fmla="*/ 127000 w 317500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0" h="841375">
                <a:moveTo>
                  <a:pt x="0" y="841375"/>
                </a:moveTo>
                <a:lnTo>
                  <a:pt x="206375" y="841375"/>
                </a:lnTo>
                <a:lnTo>
                  <a:pt x="269875" y="698500"/>
                </a:lnTo>
                <a:lnTo>
                  <a:pt x="254000" y="381000"/>
                </a:lnTo>
                <a:lnTo>
                  <a:pt x="317500" y="47625"/>
                </a:lnTo>
                <a:lnTo>
                  <a:pt x="127000" y="0"/>
                </a:lnTo>
              </a:path>
            </a:pathLst>
          </a:custGeom>
          <a:ln>
            <a:solidFill>
              <a:srgbClr val="4F81BD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181921" y="2195827"/>
            <a:ext cx="1003224" cy="1273266"/>
            <a:chOff x="6181921" y="2195827"/>
            <a:chExt cx="1003224" cy="1273266"/>
          </a:xfrm>
        </p:grpSpPr>
        <p:sp>
          <p:nvSpPr>
            <p:cNvPr id="63" name="TextBox 62"/>
            <p:cNvSpPr txBox="1"/>
            <p:nvPr/>
          </p:nvSpPr>
          <p:spPr>
            <a:xfrm>
              <a:off x="6181921" y="2195827"/>
              <a:ext cx="1003224" cy="376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</a:t>
              </a:r>
              <a:r>
                <a:rPr lang="en-US" sz="1400" dirty="0" smtClean="0"/>
                <a:t>agic #</a:t>
              </a:r>
              <a:endParaRPr lang="en-US" sz="14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199100" y="2303835"/>
              <a:ext cx="968867" cy="1165258"/>
              <a:chOff x="6199100" y="2303835"/>
              <a:chExt cx="968867" cy="1165258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429676" y="3092867"/>
                <a:ext cx="507715" cy="376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tid</a:t>
                </a:r>
                <a:endParaRPr lang="en-US" sz="14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264450" y="2913459"/>
                <a:ext cx="838166" cy="376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status</a:t>
                </a:r>
                <a:endParaRPr lang="en-US" sz="14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309426" y="2734051"/>
                <a:ext cx="748214" cy="376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stack</a:t>
                </a:r>
                <a:endParaRPr lang="en-US" sz="14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199100" y="2554643"/>
                <a:ext cx="968867" cy="376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priority</a:t>
                </a:r>
                <a:endParaRPr lang="en-US" sz="1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417346" y="2375235"/>
                <a:ext cx="532375" cy="376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list</a:t>
                </a:r>
                <a:endParaRPr lang="en-US" sz="1400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208069" y="2303835"/>
                <a:ext cx="950929" cy="1162880"/>
              </a:xfrm>
              <a:prstGeom prst="rect">
                <a:avLst/>
              </a:prstGeom>
              <a:solidFill>
                <a:srgbClr val="FFFF00">
                  <a:alpha val="18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70" name="Straight Arrow Connector 69"/>
          <p:cNvCxnSpPr/>
          <p:nvPr/>
        </p:nvCxnSpPr>
        <p:spPr>
          <a:xfrm>
            <a:off x="6818706" y="2567645"/>
            <a:ext cx="1317147" cy="44733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82" y="1890613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132" y="1870289"/>
            <a:ext cx="1178729" cy="1110059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973" y="1870289"/>
            <a:ext cx="1178729" cy="111005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839010" y="1037134"/>
            <a:ext cx="2425616" cy="2611993"/>
            <a:chOff x="4839010" y="1037134"/>
            <a:chExt cx="2425616" cy="2611993"/>
          </a:xfrm>
        </p:grpSpPr>
        <p:sp>
          <p:nvSpPr>
            <p:cNvPr id="68" name="Rectangle 67"/>
            <p:cNvSpPr/>
            <p:nvPr/>
          </p:nvSpPr>
          <p:spPr>
            <a:xfrm>
              <a:off x="6102441" y="1037134"/>
              <a:ext cx="1162185" cy="261199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4839010" y="1124049"/>
              <a:ext cx="1155720" cy="7462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839010" y="2913459"/>
              <a:ext cx="1263431" cy="5556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104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4" grpId="0" animBg="1"/>
      <p:bldP spid="65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Solidify your understanding of threads as a concept.</a:t>
            </a:r>
          </a:p>
          <a:p>
            <a:r>
              <a:rPr lang="en-US" dirty="0" smtClean="0"/>
              <a:t>Use of threads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 smtClean="0"/>
              <a:t>user level programs</a:t>
            </a:r>
          </a:p>
          <a:p>
            <a:pPr lvl="1"/>
            <a:r>
              <a:rPr lang="en-US" dirty="0" smtClean="0"/>
              <a:t>in </a:t>
            </a:r>
            <a:r>
              <a:rPr lang="en-US" dirty="0" smtClean="0"/>
              <a:t>the kernel</a:t>
            </a:r>
          </a:p>
          <a:p>
            <a:pPr lvl="2"/>
            <a:r>
              <a:rPr lang="en-US" dirty="0" smtClean="0"/>
              <a:t>Support processes and OS concurrency</a:t>
            </a:r>
          </a:p>
          <a:p>
            <a:pPr lvl="2"/>
            <a:r>
              <a:rPr lang="en-US" dirty="0" smtClean="0"/>
              <a:t>Support user level threads</a:t>
            </a:r>
          </a:p>
          <a:p>
            <a:r>
              <a:rPr lang="en-US" dirty="0" smtClean="0"/>
              <a:t>Develop your understanding of the implementation of threads in the kernel</a:t>
            </a:r>
          </a:p>
          <a:p>
            <a:pPr lvl="1"/>
            <a:r>
              <a:rPr lang="en-US" dirty="0" smtClean="0"/>
              <a:t>You will develop it much further through project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00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37" y="1721215"/>
            <a:ext cx="1242162" cy="1334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User thread, w/ k-thread waiting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378348" y="5954692"/>
            <a:ext cx="8229600" cy="58737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x</a:t>
            </a:r>
            <a:r>
              <a:rPr lang="en-US" dirty="0" smtClean="0"/>
              <a:t>86 </a:t>
            </a:r>
            <a:r>
              <a:rPr lang="en-US" dirty="0" err="1" smtClean="0"/>
              <a:t>proc</a:t>
            </a:r>
            <a:r>
              <a:rPr lang="en-US" dirty="0" smtClean="0"/>
              <a:t> holds interrupt SP high system level</a:t>
            </a:r>
          </a:p>
          <a:p>
            <a:r>
              <a:rPr lang="en-US" dirty="0" smtClean="0"/>
              <a:t>During user thread exec, associate kernel thread is “standing by”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040" y="6431940"/>
            <a:ext cx="2133600" cy="365125"/>
          </a:xfrm>
        </p:spPr>
        <p:txBody>
          <a:bodyPr/>
          <a:lstStyle/>
          <a:p>
            <a:fld id="{40BE6ECD-61F1-CE4B-BB82-6FDD0CA3B213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89875" y="2637041"/>
            <a:ext cx="85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4320" y="3129167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78337" y="31291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61398" y="31291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12207" y="4331461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6299" y="994986"/>
            <a:ext cx="5154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251415" y="1124049"/>
            <a:ext cx="64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58555" y="1528386"/>
            <a:ext cx="6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66299" y="1554977"/>
            <a:ext cx="5154199" cy="14275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88844" y="1689162"/>
            <a:ext cx="968107" cy="1777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19040" y="3092867"/>
            <a:ext cx="50771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tid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6853814" y="2913459"/>
            <a:ext cx="838166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status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898790" y="2734051"/>
            <a:ext cx="74821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stack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6788464" y="2554643"/>
            <a:ext cx="968867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priority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006710" y="2375235"/>
            <a:ext cx="53237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list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771285" y="2195827"/>
            <a:ext cx="100322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agic #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6788844" y="1143379"/>
            <a:ext cx="968107" cy="274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641335" y="1922029"/>
            <a:ext cx="425309" cy="1028497"/>
          </a:xfrm>
          <a:custGeom>
            <a:avLst/>
            <a:gdLst>
              <a:gd name="connsiteX0" fmla="*/ 0 w 317500"/>
              <a:gd name="connsiteY0" fmla="*/ 841375 h 841375"/>
              <a:gd name="connsiteX1" fmla="*/ 206375 w 317500"/>
              <a:gd name="connsiteY1" fmla="*/ 841375 h 841375"/>
              <a:gd name="connsiteX2" fmla="*/ 269875 w 317500"/>
              <a:gd name="connsiteY2" fmla="*/ 698500 h 841375"/>
              <a:gd name="connsiteX3" fmla="*/ 254000 w 317500"/>
              <a:gd name="connsiteY3" fmla="*/ 381000 h 841375"/>
              <a:gd name="connsiteX4" fmla="*/ 317500 w 317500"/>
              <a:gd name="connsiteY4" fmla="*/ 47625 h 841375"/>
              <a:gd name="connsiteX5" fmla="*/ 127000 w 317500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0" h="841375">
                <a:moveTo>
                  <a:pt x="0" y="841375"/>
                </a:moveTo>
                <a:lnTo>
                  <a:pt x="206375" y="841375"/>
                </a:lnTo>
                <a:lnTo>
                  <a:pt x="269875" y="698500"/>
                </a:lnTo>
                <a:lnTo>
                  <a:pt x="254000" y="381000"/>
                </a:lnTo>
                <a:lnTo>
                  <a:pt x="317500" y="47625"/>
                </a:lnTo>
                <a:lnTo>
                  <a:pt x="127000" y="0"/>
                </a:lnTo>
              </a:path>
            </a:pathLst>
          </a:custGeom>
          <a:ln>
            <a:solidFill>
              <a:srgbClr val="4F81BD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797433" y="2303835"/>
            <a:ext cx="950929" cy="116288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691805" y="1037134"/>
            <a:ext cx="1162185" cy="26119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473361" y="2835569"/>
            <a:ext cx="1022868" cy="89466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69" y="18977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96" y="1870289"/>
            <a:ext cx="1178729" cy="1110059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flipV="1">
            <a:off x="5428374" y="1124049"/>
            <a:ext cx="1155720" cy="746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428374" y="2913459"/>
            <a:ext cx="1263431" cy="555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9" y="1876195"/>
            <a:ext cx="1178729" cy="1110059"/>
          </a:xfrm>
          <a:prstGeom prst="rect">
            <a:avLst/>
          </a:prstGeom>
        </p:spPr>
      </p:pic>
      <p:cxnSp>
        <p:nvCxnSpPr>
          <p:cNvPr id="47" name="Straight Arrow Connector 46"/>
          <p:cNvCxnSpPr>
            <a:endCxn id="10" idx="3"/>
          </p:cNvCxnSpPr>
          <p:nvPr/>
        </p:nvCxnSpPr>
        <p:spPr>
          <a:xfrm flipH="1" flipV="1">
            <a:off x="5773644" y="5113543"/>
            <a:ext cx="1245396" cy="13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5428374" y="1922029"/>
            <a:ext cx="1937788" cy="3545229"/>
          </a:xfrm>
          <a:prstGeom prst="straightConnector1">
            <a:avLst/>
          </a:prstGeom>
          <a:ln w="9525" cmpd="sng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746125" y="12700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733363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792125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5603068" y="3466715"/>
            <a:ext cx="1402816" cy="1467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751881" y="4126879"/>
            <a:ext cx="1915542" cy="1827813"/>
            <a:chOff x="6751881" y="4126879"/>
            <a:chExt cx="1915542" cy="1827813"/>
          </a:xfrm>
        </p:grpSpPr>
        <p:sp>
          <p:nvSpPr>
            <p:cNvPr id="5" name="Rectangle 4"/>
            <p:cNvSpPr/>
            <p:nvPr/>
          </p:nvSpPr>
          <p:spPr>
            <a:xfrm>
              <a:off x="6771285" y="4126879"/>
              <a:ext cx="1295359" cy="9104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18576" y="553075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Proc</a:t>
              </a:r>
              <a:r>
                <a:rPr lang="en-US" dirty="0" smtClean="0"/>
                <a:t> </a:t>
              </a:r>
              <a:r>
                <a:rPr lang="en-US" dirty="0" err="1" smtClean="0"/>
                <a:t>Regs</a:t>
              </a: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751881" y="5343934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771285" y="4126879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751881" y="5105809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16212" y="5005593"/>
              <a:ext cx="409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25737" y="5253243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  <a:r>
                <a:rPr lang="en-US" dirty="0" smtClean="0"/>
                <a:t> SP</a:t>
              </a:r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784329" y="4859272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66644" y="476326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IP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35519" y="5585360"/>
              <a:ext cx="631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PL: 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033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19" y="1915455"/>
            <a:ext cx="1178729" cy="1110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Kernel thread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399395" y="6018873"/>
            <a:ext cx="8229600" cy="58737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Kernel threads execute with small stack in thread </a:t>
            </a:r>
            <a:r>
              <a:rPr lang="en-US" dirty="0" err="1" smtClean="0"/>
              <a:t>struct</a:t>
            </a:r>
            <a:endParaRPr lang="en-US" dirty="0" smtClean="0"/>
          </a:p>
          <a:p>
            <a:r>
              <a:rPr lang="en-US" dirty="0" smtClean="0"/>
              <a:t>Scheduler selects among ready kernel and user threads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89875" y="2637041"/>
            <a:ext cx="85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4320" y="3129167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78337" y="31291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61398" y="31291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12207" y="4331461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6299" y="994986"/>
            <a:ext cx="5154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251415" y="1124049"/>
            <a:ext cx="64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58555" y="1528386"/>
            <a:ext cx="6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66299" y="1554977"/>
            <a:ext cx="5154199" cy="14275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88844" y="1689162"/>
            <a:ext cx="968107" cy="1777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19040" y="3092867"/>
            <a:ext cx="50771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tid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6853814" y="2913459"/>
            <a:ext cx="838166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status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898790" y="2734051"/>
            <a:ext cx="74821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stack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6788464" y="2554643"/>
            <a:ext cx="968867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priority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006710" y="2375235"/>
            <a:ext cx="53237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list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771285" y="2195827"/>
            <a:ext cx="100322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agic #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6788844" y="1143379"/>
            <a:ext cx="968107" cy="274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641335" y="1922029"/>
            <a:ext cx="425309" cy="1028497"/>
          </a:xfrm>
          <a:custGeom>
            <a:avLst/>
            <a:gdLst>
              <a:gd name="connsiteX0" fmla="*/ 0 w 317500"/>
              <a:gd name="connsiteY0" fmla="*/ 841375 h 841375"/>
              <a:gd name="connsiteX1" fmla="*/ 206375 w 317500"/>
              <a:gd name="connsiteY1" fmla="*/ 841375 h 841375"/>
              <a:gd name="connsiteX2" fmla="*/ 269875 w 317500"/>
              <a:gd name="connsiteY2" fmla="*/ 698500 h 841375"/>
              <a:gd name="connsiteX3" fmla="*/ 254000 w 317500"/>
              <a:gd name="connsiteY3" fmla="*/ 381000 h 841375"/>
              <a:gd name="connsiteX4" fmla="*/ 317500 w 317500"/>
              <a:gd name="connsiteY4" fmla="*/ 47625 h 841375"/>
              <a:gd name="connsiteX5" fmla="*/ 127000 w 317500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0" h="841375">
                <a:moveTo>
                  <a:pt x="0" y="841375"/>
                </a:moveTo>
                <a:lnTo>
                  <a:pt x="206375" y="841375"/>
                </a:lnTo>
                <a:lnTo>
                  <a:pt x="269875" y="698500"/>
                </a:lnTo>
                <a:lnTo>
                  <a:pt x="254000" y="381000"/>
                </a:lnTo>
                <a:lnTo>
                  <a:pt x="317500" y="47625"/>
                </a:lnTo>
                <a:lnTo>
                  <a:pt x="127000" y="0"/>
                </a:lnTo>
              </a:path>
            </a:pathLst>
          </a:custGeom>
          <a:ln>
            <a:solidFill>
              <a:srgbClr val="4F81BD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797433" y="2303835"/>
            <a:ext cx="950929" cy="116288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691805" y="1037134"/>
            <a:ext cx="1162185" cy="26119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473361" y="2835569"/>
            <a:ext cx="1022868" cy="89466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69" y="18977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496" y="1870289"/>
            <a:ext cx="1178729" cy="1110059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flipV="1">
            <a:off x="5428374" y="1124049"/>
            <a:ext cx="1155720" cy="746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428374" y="2913459"/>
            <a:ext cx="1263431" cy="555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71285" y="4126879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18576" y="553075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Regs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751881" y="53439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71285" y="41268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51881" y="51058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9" y="18761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16212" y="5005593"/>
            <a:ext cx="40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8025737" y="525324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SP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3413125" y="2195827"/>
            <a:ext cx="3605915" cy="30574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746125" y="12700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733363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792125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784329" y="48592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8066644" y="47632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3076657" y="1300527"/>
            <a:ext cx="3929227" cy="3634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997091" y="561779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PL: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4464024" y="1338689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0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37" y="1721215"/>
            <a:ext cx="1242162" cy="1334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Switch (</a:t>
            </a:r>
            <a:r>
              <a:rPr lang="en-US" dirty="0" err="1" smtClean="0"/>
              <a:t>switch.S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399395" y="6018873"/>
            <a:ext cx="8229600" cy="587375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witch_threads</a:t>
            </a:r>
            <a:r>
              <a:rPr lang="en-US" dirty="0" smtClean="0"/>
              <a:t>: save </a:t>
            </a:r>
            <a:r>
              <a:rPr lang="en-US" dirty="0" err="1" smtClean="0"/>
              <a:t>regs</a:t>
            </a:r>
            <a:r>
              <a:rPr lang="en-US" dirty="0" smtClean="0"/>
              <a:t> on current small stack, change SP, return from destination threads call to </a:t>
            </a:r>
            <a:r>
              <a:rPr lang="en-US" dirty="0" err="1" smtClean="0"/>
              <a:t>switch_threads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89875" y="2637041"/>
            <a:ext cx="85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4320" y="3129167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78337" y="31291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61398" y="31291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12207" y="4331461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6299" y="994986"/>
            <a:ext cx="5154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251415" y="1124049"/>
            <a:ext cx="64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58555" y="1528386"/>
            <a:ext cx="6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66299" y="1554977"/>
            <a:ext cx="5154199" cy="14275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88844" y="1689162"/>
            <a:ext cx="968107" cy="1777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19040" y="3092867"/>
            <a:ext cx="50771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tid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6853814" y="2913459"/>
            <a:ext cx="838166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status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898790" y="2734051"/>
            <a:ext cx="74821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stack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6788464" y="2554643"/>
            <a:ext cx="968867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priority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006710" y="2375235"/>
            <a:ext cx="53237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list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771285" y="2195827"/>
            <a:ext cx="100322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agic #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6788844" y="1143379"/>
            <a:ext cx="968107" cy="274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641335" y="1922029"/>
            <a:ext cx="425309" cy="1028497"/>
          </a:xfrm>
          <a:custGeom>
            <a:avLst/>
            <a:gdLst>
              <a:gd name="connsiteX0" fmla="*/ 0 w 317500"/>
              <a:gd name="connsiteY0" fmla="*/ 841375 h 841375"/>
              <a:gd name="connsiteX1" fmla="*/ 206375 w 317500"/>
              <a:gd name="connsiteY1" fmla="*/ 841375 h 841375"/>
              <a:gd name="connsiteX2" fmla="*/ 269875 w 317500"/>
              <a:gd name="connsiteY2" fmla="*/ 698500 h 841375"/>
              <a:gd name="connsiteX3" fmla="*/ 254000 w 317500"/>
              <a:gd name="connsiteY3" fmla="*/ 381000 h 841375"/>
              <a:gd name="connsiteX4" fmla="*/ 317500 w 317500"/>
              <a:gd name="connsiteY4" fmla="*/ 47625 h 841375"/>
              <a:gd name="connsiteX5" fmla="*/ 127000 w 317500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0" h="841375">
                <a:moveTo>
                  <a:pt x="0" y="841375"/>
                </a:moveTo>
                <a:lnTo>
                  <a:pt x="206375" y="841375"/>
                </a:lnTo>
                <a:lnTo>
                  <a:pt x="269875" y="698500"/>
                </a:lnTo>
                <a:lnTo>
                  <a:pt x="254000" y="381000"/>
                </a:lnTo>
                <a:lnTo>
                  <a:pt x="317500" y="47625"/>
                </a:lnTo>
                <a:lnTo>
                  <a:pt x="127000" y="0"/>
                </a:lnTo>
              </a:path>
            </a:pathLst>
          </a:custGeom>
          <a:ln>
            <a:solidFill>
              <a:srgbClr val="4F81BD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797433" y="2303835"/>
            <a:ext cx="950929" cy="116288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691805" y="1037134"/>
            <a:ext cx="1162185" cy="26119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473361" y="2835569"/>
            <a:ext cx="1022868" cy="89466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69" y="18977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96" y="1870289"/>
            <a:ext cx="1178729" cy="1110059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flipV="1">
            <a:off x="5428374" y="1124049"/>
            <a:ext cx="1155720" cy="746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428374" y="2913459"/>
            <a:ext cx="1263431" cy="555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71285" y="4126879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18576" y="553075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Regs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751881" y="53439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71285" y="41268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51881" y="51058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9" y="18761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16212" y="5005593"/>
            <a:ext cx="40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8025737" y="525324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SP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2227920" y="2141902"/>
            <a:ext cx="4791121" cy="3111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746125" y="12700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733363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792125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784329" y="48592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8066644" y="47632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1984375" y="1300527"/>
            <a:ext cx="5021510" cy="3634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997091" y="561779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PL: 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0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596" y="1820205"/>
            <a:ext cx="1178729" cy="1110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to Kernel Thread for Process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399395" y="6018873"/>
            <a:ext cx="8229600" cy="5873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89875" y="2637041"/>
            <a:ext cx="85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4320" y="3129167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78337" y="31291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61398" y="31291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12207" y="4331461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6299" y="994986"/>
            <a:ext cx="5154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251415" y="1124049"/>
            <a:ext cx="64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58555" y="1528386"/>
            <a:ext cx="6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66299" y="1554977"/>
            <a:ext cx="5154199" cy="14275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88844" y="1689162"/>
            <a:ext cx="968107" cy="1777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19040" y="3092867"/>
            <a:ext cx="50771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tid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6853814" y="2913459"/>
            <a:ext cx="838166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status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898790" y="2734051"/>
            <a:ext cx="74821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stack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6788464" y="2554643"/>
            <a:ext cx="968867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priority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006710" y="2375235"/>
            <a:ext cx="53237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list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771285" y="2195827"/>
            <a:ext cx="100322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agic #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6788844" y="1143379"/>
            <a:ext cx="968107" cy="274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641335" y="1922029"/>
            <a:ext cx="425309" cy="1028497"/>
          </a:xfrm>
          <a:custGeom>
            <a:avLst/>
            <a:gdLst>
              <a:gd name="connsiteX0" fmla="*/ 0 w 317500"/>
              <a:gd name="connsiteY0" fmla="*/ 841375 h 841375"/>
              <a:gd name="connsiteX1" fmla="*/ 206375 w 317500"/>
              <a:gd name="connsiteY1" fmla="*/ 841375 h 841375"/>
              <a:gd name="connsiteX2" fmla="*/ 269875 w 317500"/>
              <a:gd name="connsiteY2" fmla="*/ 698500 h 841375"/>
              <a:gd name="connsiteX3" fmla="*/ 254000 w 317500"/>
              <a:gd name="connsiteY3" fmla="*/ 381000 h 841375"/>
              <a:gd name="connsiteX4" fmla="*/ 317500 w 317500"/>
              <a:gd name="connsiteY4" fmla="*/ 47625 h 841375"/>
              <a:gd name="connsiteX5" fmla="*/ 127000 w 317500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0" h="841375">
                <a:moveTo>
                  <a:pt x="0" y="841375"/>
                </a:moveTo>
                <a:lnTo>
                  <a:pt x="206375" y="841375"/>
                </a:lnTo>
                <a:lnTo>
                  <a:pt x="269875" y="698500"/>
                </a:lnTo>
                <a:lnTo>
                  <a:pt x="254000" y="381000"/>
                </a:lnTo>
                <a:lnTo>
                  <a:pt x="317500" y="47625"/>
                </a:lnTo>
                <a:lnTo>
                  <a:pt x="127000" y="0"/>
                </a:lnTo>
              </a:path>
            </a:pathLst>
          </a:custGeom>
          <a:ln>
            <a:solidFill>
              <a:srgbClr val="4F81BD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797433" y="2303835"/>
            <a:ext cx="950929" cy="116288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691805" y="1037134"/>
            <a:ext cx="1162185" cy="26119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473361" y="2835569"/>
            <a:ext cx="1022868" cy="89466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69" y="18977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496" y="1870289"/>
            <a:ext cx="1178729" cy="1110059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flipV="1">
            <a:off x="5428374" y="1124049"/>
            <a:ext cx="1155720" cy="746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428374" y="2913459"/>
            <a:ext cx="1263431" cy="555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71285" y="4126879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18576" y="553075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Regs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751881" y="53439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71285" y="41268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51881" y="51058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9" y="18761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16212" y="5005593"/>
            <a:ext cx="40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8025737" y="525324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SP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222875" y="2141902"/>
            <a:ext cx="1796166" cy="3111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746125" y="12700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733363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792125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784329" y="48592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8066644" y="47632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5428374" y="1270000"/>
            <a:ext cx="1577511" cy="3664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997091" y="561779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PL: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4509064" y="132941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37" y="1721215"/>
            <a:ext cx="1242162" cy="1334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Kernel-&gt;User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378348" y="5954692"/>
            <a:ext cx="8229600" cy="587375"/>
          </a:xfrm>
        </p:spPr>
        <p:txBody>
          <a:bodyPr>
            <a:normAutofit/>
          </a:bodyPr>
          <a:lstStyle/>
          <a:p>
            <a:r>
              <a:rPr lang="en-US" dirty="0" err="1"/>
              <a:t>i</a:t>
            </a:r>
            <a:r>
              <a:rPr lang="en-US" dirty="0" err="1" smtClean="0"/>
              <a:t>ret</a:t>
            </a:r>
            <a:r>
              <a:rPr lang="en-US" dirty="0" smtClean="0"/>
              <a:t> restores user stack and PL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89875" y="2637041"/>
            <a:ext cx="85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4320" y="3129167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78337" y="31291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61398" y="31291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12207" y="4331461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6299" y="994986"/>
            <a:ext cx="5154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251415" y="1124049"/>
            <a:ext cx="64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58555" y="1528386"/>
            <a:ext cx="6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66299" y="1554977"/>
            <a:ext cx="5154199" cy="14275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88844" y="1689162"/>
            <a:ext cx="968107" cy="1777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19040" y="3092867"/>
            <a:ext cx="50771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tid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6853814" y="2913459"/>
            <a:ext cx="838166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status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898790" y="2734051"/>
            <a:ext cx="74821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stack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6788464" y="2554643"/>
            <a:ext cx="968867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priority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006710" y="2375235"/>
            <a:ext cx="53237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list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771285" y="2195827"/>
            <a:ext cx="100322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agic #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6788844" y="1143379"/>
            <a:ext cx="968107" cy="274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641335" y="1922029"/>
            <a:ext cx="425309" cy="1028497"/>
          </a:xfrm>
          <a:custGeom>
            <a:avLst/>
            <a:gdLst>
              <a:gd name="connsiteX0" fmla="*/ 0 w 317500"/>
              <a:gd name="connsiteY0" fmla="*/ 841375 h 841375"/>
              <a:gd name="connsiteX1" fmla="*/ 206375 w 317500"/>
              <a:gd name="connsiteY1" fmla="*/ 841375 h 841375"/>
              <a:gd name="connsiteX2" fmla="*/ 269875 w 317500"/>
              <a:gd name="connsiteY2" fmla="*/ 698500 h 841375"/>
              <a:gd name="connsiteX3" fmla="*/ 254000 w 317500"/>
              <a:gd name="connsiteY3" fmla="*/ 381000 h 841375"/>
              <a:gd name="connsiteX4" fmla="*/ 317500 w 317500"/>
              <a:gd name="connsiteY4" fmla="*/ 47625 h 841375"/>
              <a:gd name="connsiteX5" fmla="*/ 127000 w 317500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0" h="841375">
                <a:moveTo>
                  <a:pt x="0" y="841375"/>
                </a:moveTo>
                <a:lnTo>
                  <a:pt x="206375" y="841375"/>
                </a:lnTo>
                <a:lnTo>
                  <a:pt x="269875" y="698500"/>
                </a:lnTo>
                <a:lnTo>
                  <a:pt x="254000" y="381000"/>
                </a:lnTo>
                <a:lnTo>
                  <a:pt x="317500" y="47625"/>
                </a:lnTo>
                <a:lnTo>
                  <a:pt x="127000" y="0"/>
                </a:lnTo>
              </a:path>
            </a:pathLst>
          </a:custGeom>
          <a:ln>
            <a:solidFill>
              <a:srgbClr val="4F81BD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797433" y="2303835"/>
            <a:ext cx="950929" cy="116288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691805" y="1037134"/>
            <a:ext cx="1162185" cy="26119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473361" y="2835569"/>
            <a:ext cx="1022868" cy="89466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69" y="18977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96" y="1870289"/>
            <a:ext cx="1178729" cy="1110059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flipV="1">
            <a:off x="5428374" y="1124049"/>
            <a:ext cx="1155720" cy="746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428374" y="2913459"/>
            <a:ext cx="1263431" cy="555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71285" y="4126879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18576" y="553075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Regs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751881" y="53439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71285" y="41268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51881" y="51058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9" y="18761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16212" y="5005593"/>
            <a:ext cx="40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8025737" y="525324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SP</a:t>
            </a:r>
            <a:endParaRPr lang="en-US" dirty="0"/>
          </a:p>
        </p:txBody>
      </p:sp>
      <p:cxnSp>
        <p:nvCxnSpPr>
          <p:cNvPr id="47" name="Straight Arrow Connector 46"/>
          <p:cNvCxnSpPr>
            <a:endCxn id="10" idx="3"/>
          </p:cNvCxnSpPr>
          <p:nvPr/>
        </p:nvCxnSpPr>
        <p:spPr>
          <a:xfrm flipH="1" flipV="1">
            <a:off x="5773644" y="5113543"/>
            <a:ext cx="1245396" cy="13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5428374" y="1922029"/>
            <a:ext cx="1937788" cy="3545229"/>
          </a:xfrm>
          <a:prstGeom prst="straightConnector1">
            <a:avLst/>
          </a:prstGeom>
          <a:ln w="9525" cmpd="sng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746125" y="12700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733363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792125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784329" y="48592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8066644" y="47632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5603068" y="3466715"/>
            <a:ext cx="1402816" cy="1467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035519" y="558536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PL: 3</a:t>
            </a:r>
            <a:endParaRPr lang="en-US" dirty="0"/>
          </a:p>
        </p:txBody>
      </p:sp>
      <p:sp>
        <p:nvSpPr>
          <p:cNvPr id="78" name="Freeform 77"/>
          <p:cNvSpPr/>
          <p:nvPr/>
        </p:nvSpPr>
        <p:spPr>
          <a:xfrm>
            <a:off x="4509064" y="132941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596" y="1820205"/>
            <a:ext cx="1178729" cy="1110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User-&gt;Kernel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399395" y="6018873"/>
            <a:ext cx="8229600" cy="5873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Mechanism to resume k-thread goes through interrupt vector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89875" y="2637041"/>
            <a:ext cx="85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4320" y="3129167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78337" y="31291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61398" y="31291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12207" y="4331461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6299" y="994986"/>
            <a:ext cx="5154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251415" y="1124049"/>
            <a:ext cx="64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58555" y="1528386"/>
            <a:ext cx="6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66299" y="1554977"/>
            <a:ext cx="5154199" cy="14275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88844" y="1689162"/>
            <a:ext cx="968107" cy="1777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19040" y="3092867"/>
            <a:ext cx="50771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tid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6853814" y="2913459"/>
            <a:ext cx="838166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status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898790" y="2734051"/>
            <a:ext cx="74821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stack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6788464" y="2554643"/>
            <a:ext cx="968867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priority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006710" y="2375235"/>
            <a:ext cx="532375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list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771285" y="2195827"/>
            <a:ext cx="1003224" cy="376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agic #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6788844" y="1143379"/>
            <a:ext cx="968107" cy="274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641335" y="1922029"/>
            <a:ext cx="425309" cy="1028497"/>
          </a:xfrm>
          <a:custGeom>
            <a:avLst/>
            <a:gdLst>
              <a:gd name="connsiteX0" fmla="*/ 0 w 317500"/>
              <a:gd name="connsiteY0" fmla="*/ 841375 h 841375"/>
              <a:gd name="connsiteX1" fmla="*/ 206375 w 317500"/>
              <a:gd name="connsiteY1" fmla="*/ 841375 h 841375"/>
              <a:gd name="connsiteX2" fmla="*/ 269875 w 317500"/>
              <a:gd name="connsiteY2" fmla="*/ 698500 h 841375"/>
              <a:gd name="connsiteX3" fmla="*/ 254000 w 317500"/>
              <a:gd name="connsiteY3" fmla="*/ 381000 h 841375"/>
              <a:gd name="connsiteX4" fmla="*/ 317500 w 317500"/>
              <a:gd name="connsiteY4" fmla="*/ 47625 h 841375"/>
              <a:gd name="connsiteX5" fmla="*/ 127000 w 317500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0" h="841375">
                <a:moveTo>
                  <a:pt x="0" y="841375"/>
                </a:moveTo>
                <a:lnTo>
                  <a:pt x="206375" y="841375"/>
                </a:lnTo>
                <a:lnTo>
                  <a:pt x="269875" y="698500"/>
                </a:lnTo>
                <a:lnTo>
                  <a:pt x="254000" y="381000"/>
                </a:lnTo>
                <a:lnTo>
                  <a:pt x="317500" y="47625"/>
                </a:lnTo>
                <a:lnTo>
                  <a:pt x="127000" y="0"/>
                </a:lnTo>
              </a:path>
            </a:pathLst>
          </a:custGeom>
          <a:ln>
            <a:solidFill>
              <a:srgbClr val="4F81BD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797433" y="2303835"/>
            <a:ext cx="950929" cy="1162880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691805" y="1037134"/>
            <a:ext cx="1162185" cy="26119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473361" y="2835569"/>
            <a:ext cx="1022868" cy="89466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69" y="18977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496" y="1870289"/>
            <a:ext cx="1178729" cy="1110059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flipV="1">
            <a:off x="5428374" y="1124049"/>
            <a:ext cx="1155720" cy="746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428374" y="2913459"/>
            <a:ext cx="1263431" cy="555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71285" y="4126879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18576" y="553075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Regs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751881" y="53439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71285" y="41268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51881" y="51058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9" y="18761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16212" y="5005593"/>
            <a:ext cx="40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8025737" y="525324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SP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222875" y="2141902"/>
            <a:ext cx="1796166" cy="3111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746125" y="12700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733363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792125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784329" y="48592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8066644" y="47632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5428374" y="1270000"/>
            <a:ext cx="1577511" cy="3664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997091" y="561779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PL: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4509064" y="132941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2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37" y="1721215"/>
            <a:ext cx="1242162" cy="1334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User-&gt;Kernel via interrupt vector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>
          <a:xfrm>
            <a:off x="378348" y="5954692"/>
            <a:ext cx="8229600" cy="58737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Interrupt transfers control through the IV (IDT in x86)</a:t>
            </a:r>
          </a:p>
          <a:p>
            <a:r>
              <a:rPr lang="en-US" dirty="0" err="1" smtClean="0"/>
              <a:t>iret</a:t>
            </a:r>
            <a:r>
              <a:rPr lang="en-US" dirty="0" smtClean="0"/>
              <a:t> </a:t>
            </a:r>
            <a:r>
              <a:rPr lang="en-US" dirty="0" smtClean="0"/>
              <a:t>restores user stack and PL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89875" y="2637041"/>
            <a:ext cx="85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4320" y="3129167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78337" y="3129167"/>
            <a:ext cx="1242161" cy="2767859"/>
            <a:chOff x="1805838" y="3328140"/>
            <a:chExt cx="1242161" cy="2767859"/>
          </a:xfrm>
        </p:grpSpPr>
        <p:sp>
          <p:nvSpPr>
            <p:cNvPr id="9" name="Rectangle 8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61398" y="3129167"/>
            <a:ext cx="1242161" cy="2767859"/>
            <a:chOff x="1805838" y="3328140"/>
            <a:chExt cx="1242161" cy="2767859"/>
          </a:xfrm>
        </p:grpSpPr>
        <p:sp>
          <p:nvSpPr>
            <p:cNvPr id="24" name="Rectangle 23"/>
            <p:cNvSpPr/>
            <p:nvPr/>
          </p:nvSpPr>
          <p:spPr>
            <a:xfrm>
              <a:off x="1916895" y="5410941"/>
              <a:ext cx="984250" cy="5238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16895" y="5236316"/>
              <a:ext cx="984250" cy="152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5190" y="5331566"/>
              <a:ext cx="665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</a:p>
            <a:p>
              <a:r>
                <a:rPr lang="en-US" dirty="0" smtClean="0"/>
                <a:t>stack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6895" y="34424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5190" y="3558884"/>
              <a:ext cx="640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5190" y="4082759"/>
              <a:ext cx="60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9392" y="4622509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1097" y="3975841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16895" y="4530434"/>
              <a:ext cx="984250" cy="533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5838" y="3328140"/>
              <a:ext cx="1242161" cy="276785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12207" y="4331461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6299" y="994986"/>
            <a:ext cx="51542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251415" y="1124049"/>
            <a:ext cx="64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58555" y="1528386"/>
            <a:ext cx="6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66299" y="1554977"/>
            <a:ext cx="5154199" cy="14275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69" y="1897717"/>
            <a:ext cx="1178729" cy="11100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96" y="1870289"/>
            <a:ext cx="1178729" cy="1110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71285" y="4126879"/>
            <a:ext cx="1295359" cy="910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18576" y="553075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</a:t>
            </a:r>
            <a:r>
              <a:rPr lang="en-US" dirty="0" err="1" smtClean="0"/>
              <a:t>Regs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751881" y="5343934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71285" y="412687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51881" y="5105809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9" y="1876195"/>
            <a:ext cx="1178729" cy="1110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16212" y="5005593"/>
            <a:ext cx="40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8025737" y="525324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SP</a:t>
            </a:r>
            <a:endParaRPr lang="en-US" dirty="0"/>
          </a:p>
        </p:txBody>
      </p:sp>
      <p:cxnSp>
        <p:nvCxnSpPr>
          <p:cNvPr id="47" name="Straight Arrow Connector 46"/>
          <p:cNvCxnSpPr>
            <a:endCxn id="10" idx="3"/>
          </p:cNvCxnSpPr>
          <p:nvPr/>
        </p:nvCxnSpPr>
        <p:spPr>
          <a:xfrm flipH="1" flipV="1">
            <a:off x="5773644" y="5113543"/>
            <a:ext cx="1245396" cy="13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746125" y="1270000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733363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792125" y="130052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784329" y="4859272"/>
            <a:ext cx="1295359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8066644" y="47632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 flipV="1">
            <a:off x="5603068" y="3466715"/>
            <a:ext cx="1402816" cy="1467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035519" y="558536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PL: 3</a:t>
            </a:r>
            <a:endParaRPr lang="en-US" dirty="0"/>
          </a:p>
        </p:txBody>
      </p:sp>
      <p:sp>
        <p:nvSpPr>
          <p:cNvPr id="78" name="Freeform 77"/>
          <p:cNvSpPr/>
          <p:nvPr/>
        </p:nvSpPr>
        <p:spPr>
          <a:xfrm>
            <a:off x="4509064" y="1329417"/>
            <a:ext cx="428625" cy="841375"/>
          </a:xfrm>
          <a:custGeom>
            <a:avLst/>
            <a:gdLst>
              <a:gd name="connsiteX0" fmla="*/ 428625 w 428625"/>
              <a:gd name="connsiteY0" fmla="*/ 841375 h 841375"/>
              <a:gd name="connsiteX1" fmla="*/ 31750 w 428625"/>
              <a:gd name="connsiteY1" fmla="*/ 777875 h 841375"/>
              <a:gd name="connsiteX2" fmla="*/ 95250 w 428625"/>
              <a:gd name="connsiteY2" fmla="*/ 523875 h 841375"/>
              <a:gd name="connsiteX3" fmla="*/ 0 w 428625"/>
              <a:gd name="connsiteY3" fmla="*/ 349250 h 841375"/>
              <a:gd name="connsiteX4" fmla="*/ 206375 w 428625"/>
              <a:gd name="connsiteY4" fmla="*/ 0 h 841375"/>
              <a:gd name="connsiteX5" fmla="*/ 206375 w 428625"/>
              <a:gd name="connsiteY5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" h="841375">
                <a:moveTo>
                  <a:pt x="428625" y="841375"/>
                </a:moveTo>
                <a:lnTo>
                  <a:pt x="31750" y="777875"/>
                </a:lnTo>
                <a:lnTo>
                  <a:pt x="95250" y="523875"/>
                </a:lnTo>
                <a:lnTo>
                  <a:pt x="0" y="349250"/>
                </a:lnTo>
                <a:lnTo>
                  <a:pt x="206375" y="0"/>
                </a:lnTo>
                <a:lnTo>
                  <a:pt x="206375" y="0"/>
                </a:lnTo>
              </a:path>
            </a:pathLst>
          </a:cu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flipH="1" flipV="1">
            <a:off x="5542091" y="1124049"/>
            <a:ext cx="1481151" cy="907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6192021" y="1957829"/>
            <a:ext cx="827019" cy="292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6771285" y="1202651"/>
            <a:ext cx="1897764" cy="2711258"/>
            <a:chOff x="6771285" y="1202651"/>
            <a:chExt cx="1897764" cy="2711258"/>
          </a:xfrm>
        </p:grpSpPr>
        <p:sp>
          <p:nvSpPr>
            <p:cNvPr id="80" name="Rectangle 79"/>
            <p:cNvSpPr/>
            <p:nvPr/>
          </p:nvSpPr>
          <p:spPr>
            <a:xfrm>
              <a:off x="6771285" y="1270000"/>
              <a:ext cx="1295359" cy="23143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124528" y="120265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133401" y="3282049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255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784329" y="1897718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83389" y="2141902"/>
              <a:ext cx="1295359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18576" y="3544577"/>
              <a:ext cx="1165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</a:t>
              </a:r>
              <a:r>
                <a:rPr lang="en-US" dirty="0" err="1" smtClean="0"/>
                <a:t>ntr</a:t>
              </a:r>
              <a:r>
                <a:rPr lang="en-US" dirty="0" smtClean="0"/>
                <a:t> vector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978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Pintos Interrupt 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cs162 fa14 L7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0200" y="2152929"/>
            <a:ext cx="560827" cy="2314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8911" y="20855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7784" y="4164978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43244" y="2780647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8137" y="4492756"/>
            <a:ext cx="159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Hardware interrupt vector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36894" y="2980672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53658" y="1470304"/>
            <a:ext cx="2692590" cy="2579848"/>
            <a:chOff x="553658" y="1470304"/>
            <a:chExt cx="2692590" cy="2579848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91412" y="2334341"/>
              <a:ext cx="902020" cy="580066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35774" y="1470304"/>
              <a:ext cx="68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stubs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93432" y="2334341"/>
              <a:ext cx="1752816" cy="64633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 smtClean="0"/>
                <a:t>ush </a:t>
              </a:r>
              <a:r>
                <a:rPr lang="en-US" dirty="0"/>
                <a:t>0x20 </a:t>
              </a:r>
              <a:r>
                <a:rPr lang="en-US" dirty="0" smtClean="0"/>
                <a:t>(</a:t>
              </a:r>
              <a:r>
                <a:rPr lang="en-US" dirty="0" err="1" smtClean="0"/>
                <a:t>int</a:t>
              </a:r>
              <a:r>
                <a:rPr lang="en-US" dirty="0" smtClean="0"/>
                <a:t> #)</a:t>
              </a:r>
            </a:p>
            <a:p>
              <a:r>
                <a:rPr lang="en-US" dirty="0" err="1"/>
                <a:t>j</a:t>
              </a:r>
              <a:r>
                <a:rPr lang="en-US" dirty="0" err="1" smtClean="0"/>
                <a:t>mp</a:t>
              </a:r>
              <a:r>
                <a:rPr lang="en-US" dirty="0" smtClean="0"/>
                <a:t> </a:t>
              </a:r>
              <a:r>
                <a:rPr lang="en-US" dirty="0" err="1" smtClean="0"/>
                <a:t>intr_entry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93432" y="2980672"/>
              <a:ext cx="1752816" cy="64633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 smtClean="0"/>
                <a:t>ush 0x20 (</a:t>
              </a:r>
              <a:r>
                <a:rPr lang="en-US" dirty="0" err="1" smtClean="0"/>
                <a:t>int</a:t>
              </a:r>
              <a:r>
                <a:rPr lang="en-US" dirty="0" smtClean="0"/>
                <a:t> #)</a:t>
              </a:r>
            </a:p>
            <a:p>
              <a:r>
                <a:rPr lang="en-US" dirty="0" err="1"/>
                <a:t>j</a:t>
              </a:r>
              <a:r>
                <a:rPr lang="en-US" dirty="0" err="1" smtClean="0"/>
                <a:t>mp</a:t>
              </a:r>
              <a:r>
                <a:rPr lang="en-US" dirty="0" smtClean="0"/>
                <a:t> </a:t>
              </a:r>
              <a:r>
                <a:rPr lang="en-US" dirty="0" err="1" smtClean="0"/>
                <a:t>intr_entry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553658" y="2980672"/>
              <a:ext cx="939774" cy="133760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613545" y="1900914"/>
              <a:ext cx="529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***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57947" y="3680820"/>
              <a:ext cx="529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***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534956" y="2152929"/>
            <a:ext cx="2037169" cy="23083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 err="1" smtClean="0"/>
              <a:t>ntr_entry</a:t>
            </a:r>
            <a:r>
              <a:rPr lang="en-US" dirty="0" smtClean="0"/>
              <a:t>:</a:t>
            </a:r>
          </a:p>
          <a:p>
            <a:r>
              <a:rPr lang="en-US" dirty="0"/>
              <a:t> </a:t>
            </a:r>
            <a:r>
              <a:rPr lang="en-US" dirty="0" smtClean="0"/>
              <a:t> save </a:t>
            </a:r>
            <a:r>
              <a:rPr lang="en-US" dirty="0" err="1" smtClean="0"/>
              <a:t>regs</a:t>
            </a:r>
            <a:r>
              <a:rPr lang="en-US" dirty="0"/>
              <a:t> </a:t>
            </a:r>
            <a:r>
              <a:rPr lang="en-US" dirty="0" smtClean="0"/>
              <a:t>as frame</a:t>
            </a:r>
          </a:p>
          <a:p>
            <a:r>
              <a:rPr lang="en-US" dirty="0"/>
              <a:t> </a:t>
            </a:r>
            <a:r>
              <a:rPr lang="en-US" dirty="0" smtClean="0"/>
              <a:t> set up kernel </a:t>
            </a:r>
            <a:r>
              <a:rPr lang="en-US" dirty="0" err="1" smtClean="0"/>
              <a:t>env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call </a:t>
            </a:r>
            <a:r>
              <a:rPr lang="en-US" dirty="0" err="1" smtClean="0"/>
              <a:t>intr_handler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i</a:t>
            </a:r>
            <a:r>
              <a:rPr lang="en-US" dirty="0" err="1" smtClean="0"/>
              <a:t>ntr_exit</a:t>
            </a:r>
            <a:r>
              <a:rPr lang="en-US" dirty="0" smtClean="0"/>
              <a:t>:</a:t>
            </a:r>
          </a:p>
          <a:p>
            <a:r>
              <a:rPr lang="en-US" dirty="0"/>
              <a:t> </a:t>
            </a:r>
            <a:r>
              <a:rPr lang="en-US" dirty="0" smtClean="0"/>
              <a:t> restore </a:t>
            </a:r>
            <a:r>
              <a:rPr lang="en-US" dirty="0" err="1" smtClean="0"/>
              <a:t>regs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iret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971394" y="2152929"/>
            <a:ext cx="563562" cy="68413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34957" y="1365817"/>
            <a:ext cx="203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Wrapper for generic handler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-92765" y="2728282"/>
            <a:ext cx="485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0x20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34956" y="455366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800000"/>
                </a:solidFill>
              </a:rPr>
              <a:t>s</a:t>
            </a:r>
            <a:r>
              <a:rPr lang="en-US" dirty="0" err="1" smtClean="0">
                <a:solidFill>
                  <a:srgbClr val="800000"/>
                </a:solidFill>
              </a:rPr>
              <a:t>tubs.S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2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/>
      <p:bldP spid="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cs61C THE STACK FRAME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0" y="1046781"/>
            <a:ext cx="4478612" cy="3358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236" y="2706475"/>
            <a:ext cx="4531373" cy="33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3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Pintos Interrupt 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cs162 fa14 L7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0200" y="2152929"/>
            <a:ext cx="560827" cy="2314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8911" y="20855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7784" y="4164978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255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91412" y="2334341"/>
            <a:ext cx="902020" cy="58006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3244" y="2780647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8137" y="4492756"/>
            <a:ext cx="159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Hardware interrupt vector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35774" y="1470304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stubs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93432" y="2334341"/>
            <a:ext cx="175281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ush </a:t>
            </a:r>
            <a:r>
              <a:rPr lang="en-US" dirty="0"/>
              <a:t>0x20 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#)</a:t>
            </a:r>
          </a:p>
          <a:p>
            <a:r>
              <a:rPr lang="en-US" dirty="0" err="1"/>
              <a:t>j</a:t>
            </a:r>
            <a:r>
              <a:rPr lang="en-US" dirty="0" err="1" smtClean="0"/>
              <a:t>mp</a:t>
            </a:r>
            <a:r>
              <a:rPr lang="en-US" dirty="0" smtClean="0"/>
              <a:t> </a:t>
            </a:r>
            <a:r>
              <a:rPr lang="en-US" dirty="0" err="1" smtClean="0"/>
              <a:t>intr_entry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93432" y="2980672"/>
            <a:ext cx="175281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ush 0x20 (</a:t>
            </a:r>
            <a:r>
              <a:rPr lang="en-US" dirty="0" err="1" smtClean="0"/>
              <a:t>int</a:t>
            </a:r>
            <a:r>
              <a:rPr lang="en-US" dirty="0" smtClean="0"/>
              <a:t> #)</a:t>
            </a:r>
          </a:p>
          <a:p>
            <a:r>
              <a:rPr lang="en-US" dirty="0" err="1"/>
              <a:t>j</a:t>
            </a:r>
            <a:r>
              <a:rPr lang="en-US" dirty="0" err="1" smtClean="0"/>
              <a:t>mp</a:t>
            </a:r>
            <a:r>
              <a:rPr lang="en-US" dirty="0" smtClean="0"/>
              <a:t> </a:t>
            </a:r>
            <a:r>
              <a:rPr lang="en-US" dirty="0" err="1" smtClean="0"/>
              <a:t>intr_entry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3658" y="2980672"/>
            <a:ext cx="939774" cy="13376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6894" y="2980672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13545" y="1900914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57947" y="3680820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34956" y="2152929"/>
            <a:ext cx="2037169" cy="23083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 err="1" smtClean="0"/>
              <a:t>ntr_entry</a:t>
            </a:r>
            <a:r>
              <a:rPr lang="en-US" dirty="0" smtClean="0"/>
              <a:t>:</a:t>
            </a:r>
          </a:p>
          <a:p>
            <a:r>
              <a:rPr lang="en-US" dirty="0"/>
              <a:t> </a:t>
            </a:r>
            <a:r>
              <a:rPr lang="en-US" dirty="0" smtClean="0"/>
              <a:t> save </a:t>
            </a:r>
            <a:r>
              <a:rPr lang="en-US" dirty="0" err="1" smtClean="0"/>
              <a:t>regs</a:t>
            </a:r>
            <a:r>
              <a:rPr lang="en-US" dirty="0"/>
              <a:t> </a:t>
            </a:r>
            <a:r>
              <a:rPr lang="en-US" dirty="0" smtClean="0"/>
              <a:t>as frame</a:t>
            </a:r>
          </a:p>
          <a:p>
            <a:r>
              <a:rPr lang="en-US" dirty="0"/>
              <a:t> </a:t>
            </a:r>
            <a:r>
              <a:rPr lang="en-US" dirty="0" smtClean="0"/>
              <a:t> set up kernel </a:t>
            </a:r>
            <a:r>
              <a:rPr lang="en-US" dirty="0" err="1" smtClean="0"/>
              <a:t>env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call </a:t>
            </a:r>
            <a:r>
              <a:rPr lang="en-US" dirty="0" err="1" smtClean="0"/>
              <a:t>intr_handler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i</a:t>
            </a:r>
            <a:r>
              <a:rPr lang="en-US" dirty="0" err="1" smtClean="0"/>
              <a:t>ntr_exit</a:t>
            </a:r>
            <a:r>
              <a:rPr lang="en-US" dirty="0" smtClean="0"/>
              <a:t>:</a:t>
            </a:r>
          </a:p>
          <a:p>
            <a:r>
              <a:rPr lang="en-US" dirty="0"/>
              <a:t> </a:t>
            </a:r>
            <a:r>
              <a:rPr lang="en-US" dirty="0" smtClean="0"/>
              <a:t> restore </a:t>
            </a:r>
            <a:r>
              <a:rPr lang="en-US" dirty="0" err="1" smtClean="0"/>
              <a:t>regs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iret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971394" y="2152929"/>
            <a:ext cx="563562" cy="68413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34957" y="1365817"/>
            <a:ext cx="203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Wrapper for generic handler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420518" y="1365817"/>
            <a:ext cx="548482" cy="185512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969000" y="1273484"/>
            <a:ext cx="2175257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Intr_handler</a:t>
            </a:r>
            <a:r>
              <a:rPr lang="en-US" dirty="0" smtClean="0"/>
              <a:t>(*frame)</a:t>
            </a:r>
          </a:p>
          <a:p>
            <a:r>
              <a:rPr lang="en-US" dirty="0"/>
              <a:t> </a:t>
            </a:r>
            <a:r>
              <a:rPr lang="en-US" dirty="0" smtClean="0"/>
              <a:t>- classify</a:t>
            </a:r>
          </a:p>
          <a:p>
            <a:r>
              <a:rPr lang="en-US" dirty="0"/>
              <a:t> </a:t>
            </a:r>
            <a:r>
              <a:rPr lang="en-US" dirty="0" smtClean="0"/>
              <a:t>- dispatch</a:t>
            </a:r>
          </a:p>
          <a:p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ack</a:t>
            </a:r>
            <a:r>
              <a:rPr lang="en-US" dirty="0" smtClean="0"/>
              <a:t> IRQ</a:t>
            </a:r>
          </a:p>
          <a:p>
            <a:r>
              <a:rPr lang="en-US" dirty="0"/>
              <a:t> </a:t>
            </a:r>
            <a:r>
              <a:rPr lang="en-US" dirty="0" smtClean="0"/>
              <a:t>- maybe thread yield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-92765" y="2728282"/>
            <a:ext cx="485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0x20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07525" y="3432654"/>
            <a:ext cx="1780779" cy="2793855"/>
            <a:chOff x="5407525" y="3432654"/>
            <a:chExt cx="1780779" cy="2793855"/>
          </a:xfrm>
        </p:grpSpPr>
        <p:sp>
          <p:nvSpPr>
            <p:cNvPr id="40" name="Rectangle 39"/>
            <p:cNvSpPr/>
            <p:nvPr/>
          </p:nvSpPr>
          <p:spPr>
            <a:xfrm>
              <a:off x="6220147" y="3582761"/>
              <a:ext cx="560827" cy="23143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47406" y="343265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6481359" y="3432654"/>
              <a:ext cx="706945" cy="91158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6233191" y="4210479"/>
              <a:ext cx="560827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07525" y="5580178"/>
              <a:ext cx="15978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Pintos </a:t>
              </a:r>
              <a:r>
                <a:rPr lang="en-US" dirty="0" err="1" smtClean="0"/>
                <a:t>intr_handlers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26841" y="4410504"/>
              <a:ext cx="560827" cy="206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645193" y="4084879"/>
              <a:ext cx="635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0x20 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188304" y="3399076"/>
            <a:ext cx="19556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imer_intr</a:t>
            </a:r>
            <a:r>
              <a:rPr lang="en-US" dirty="0" smtClean="0"/>
              <a:t>(*frame)</a:t>
            </a:r>
          </a:p>
          <a:p>
            <a:r>
              <a:rPr lang="en-US" dirty="0"/>
              <a:t> </a:t>
            </a:r>
            <a:r>
              <a:rPr lang="en-US" dirty="0" smtClean="0"/>
              <a:t> tick++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thread_tick</a:t>
            </a:r>
            <a:r>
              <a:rPr lang="en-US" dirty="0" smtClean="0"/>
              <a:t>()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057491" y="2063992"/>
            <a:ext cx="372009" cy="1335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210932" y="4449172"/>
            <a:ext cx="84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800000"/>
                </a:solidFill>
              </a:rPr>
              <a:t>t</a:t>
            </a:r>
            <a:r>
              <a:rPr lang="en-US" dirty="0" err="1" smtClean="0">
                <a:solidFill>
                  <a:srgbClr val="800000"/>
                </a:solidFill>
              </a:rPr>
              <a:t>imer.c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49850" y="904152"/>
            <a:ext cx="118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interrupt.c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34956" y="455366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800000"/>
                </a:solidFill>
              </a:rPr>
              <a:t>s</a:t>
            </a:r>
            <a:r>
              <a:rPr lang="en-US" dirty="0" err="1" smtClean="0">
                <a:solidFill>
                  <a:srgbClr val="800000"/>
                </a:solidFill>
              </a:rPr>
              <a:t>tubs.S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 animBg="1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Independently schedulable entity</a:t>
            </a:r>
          </a:p>
          <a:p>
            <a:r>
              <a:rPr lang="en-US" dirty="0" smtClean="0"/>
              <a:t>Sequential thread of execution that runs concurrently with other threads</a:t>
            </a:r>
          </a:p>
          <a:p>
            <a:pPr lvl="1"/>
            <a:r>
              <a:rPr lang="en-US" dirty="0" smtClean="0"/>
              <a:t>It can block waiting for something while others progress</a:t>
            </a:r>
          </a:p>
          <a:p>
            <a:pPr lvl="1"/>
            <a:r>
              <a:rPr lang="en-US" dirty="0" smtClean="0"/>
              <a:t>It can work in parallel with others (</a:t>
            </a:r>
            <a:r>
              <a:rPr lang="en-US" dirty="0" err="1" smtClean="0"/>
              <a:t>ala</a:t>
            </a:r>
            <a:r>
              <a:rPr lang="en-US" dirty="0" smtClean="0"/>
              <a:t> cs61c)</a:t>
            </a:r>
          </a:p>
          <a:p>
            <a:r>
              <a:rPr lang="en-US" dirty="0" smtClean="0"/>
              <a:t>Has local state (its stack) and shared (static data and heap)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5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may trigger thread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hread_tick</a:t>
            </a:r>
            <a:endParaRPr lang="en-US" dirty="0" smtClean="0"/>
          </a:p>
          <a:p>
            <a:pPr lvl="1"/>
            <a:r>
              <a:rPr lang="en-US" dirty="0" smtClean="0"/>
              <a:t>Updates thread counters</a:t>
            </a:r>
          </a:p>
          <a:p>
            <a:pPr lvl="1"/>
            <a:r>
              <a:rPr lang="en-US" dirty="0" smtClean="0"/>
              <a:t>If quanta exhausted, sets yield flag</a:t>
            </a:r>
          </a:p>
          <a:p>
            <a:r>
              <a:rPr lang="en-US" dirty="0" err="1" smtClean="0"/>
              <a:t>thread_yield</a:t>
            </a:r>
            <a:endParaRPr lang="en-US" dirty="0" smtClean="0"/>
          </a:p>
          <a:p>
            <a:pPr lvl="1"/>
            <a:r>
              <a:rPr lang="en-US" dirty="0" smtClean="0"/>
              <a:t>On path to </a:t>
            </a:r>
            <a:r>
              <a:rPr lang="en-US" dirty="0" err="1" smtClean="0"/>
              <a:t>rtn</a:t>
            </a:r>
            <a:r>
              <a:rPr lang="en-US" dirty="0" smtClean="0"/>
              <a:t> from interrupt</a:t>
            </a:r>
          </a:p>
          <a:p>
            <a:pPr lvl="1"/>
            <a:r>
              <a:rPr lang="en-US" dirty="0" smtClean="0"/>
              <a:t>Sets current thread back to READY</a:t>
            </a:r>
          </a:p>
          <a:p>
            <a:pPr lvl="1"/>
            <a:r>
              <a:rPr lang="en-US" dirty="0" smtClean="0"/>
              <a:t>Pushes it back on </a:t>
            </a:r>
            <a:r>
              <a:rPr lang="en-US" dirty="0" err="1" smtClean="0"/>
              <a:t>ready_list</a:t>
            </a:r>
            <a:endParaRPr lang="en-US" dirty="0" smtClean="0"/>
          </a:p>
          <a:p>
            <a:pPr lvl="1"/>
            <a:r>
              <a:rPr lang="en-US" dirty="0" smtClean="0"/>
              <a:t>Calls schedule to select next thread to run upon </a:t>
            </a:r>
            <a:r>
              <a:rPr lang="en-US" dirty="0" err="1" smtClean="0"/>
              <a:t>iret</a:t>
            </a:r>
            <a:endParaRPr lang="en-US" dirty="0" smtClean="0"/>
          </a:p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Selects next thread to run</a:t>
            </a:r>
          </a:p>
          <a:p>
            <a:pPr lvl="1"/>
            <a:r>
              <a:rPr lang="en-US" dirty="0" smtClean="0"/>
              <a:t>Calls </a:t>
            </a:r>
            <a:r>
              <a:rPr lang="en-US" dirty="0" err="1"/>
              <a:t>s</a:t>
            </a:r>
            <a:r>
              <a:rPr lang="en-US" dirty="0" err="1" smtClean="0"/>
              <a:t>witch_threads</a:t>
            </a:r>
            <a:r>
              <a:rPr lang="en-US" dirty="0" smtClean="0"/>
              <a:t> to change </a:t>
            </a:r>
            <a:r>
              <a:rPr lang="en-US" dirty="0" err="1" smtClean="0"/>
              <a:t>regs</a:t>
            </a:r>
            <a:r>
              <a:rPr lang="en-US" dirty="0" smtClean="0"/>
              <a:t> to point to stack for thread to resume</a:t>
            </a:r>
          </a:p>
          <a:p>
            <a:pPr lvl="1"/>
            <a:r>
              <a:rPr lang="en-US" dirty="0" smtClean="0"/>
              <a:t>Sets its status to RUNNING</a:t>
            </a:r>
          </a:p>
          <a:p>
            <a:pPr lvl="1"/>
            <a:r>
              <a:rPr lang="en-US" dirty="0" smtClean="0"/>
              <a:t>If user thread, activates the process</a:t>
            </a:r>
          </a:p>
          <a:p>
            <a:pPr lvl="1"/>
            <a:r>
              <a:rPr lang="en-US" dirty="0" smtClean="0"/>
              <a:t>Returns back to </a:t>
            </a:r>
            <a:r>
              <a:rPr lang="en-US" dirty="0" err="1" smtClean="0"/>
              <a:t>intr_handler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9/15/14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8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Pintos Return from 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cs162 fa14 L7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0200" y="2152929"/>
            <a:ext cx="560827" cy="2314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8911" y="20855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7784" y="4164978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255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91412" y="2334341"/>
            <a:ext cx="902020" cy="58006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3244" y="2780647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8137" y="4492756"/>
            <a:ext cx="159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Hardware interrupt vector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35774" y="1470304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stubs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93432" y="2334341"/>
            <a:ext cx="175281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ush </a:t>
            </a:r>
            <a:r>
              <a:rPr lang="en-US" dirty="0"/>
              <a:t>0x20 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#)</a:t>
            </a:r>
          </a:p>
          <a:p>
            <a:r>
              <a:rPr lang="en-US" dirty="0" err="1"/>
              <a:t>j</a:t>
            </a:r>
            <a:r>
              <a:rPr lang="en-US" dirty="0" err="1" smtClean="0"/>
              <a:t>mp</a:t>
            </a:r>
            <a:r>
              <a:rPr lang="en-US" dirty="0" smtClean="0"/>
              <a:t> </a:t>
            </a:r>
            <a:r>
              <a:rPr lang="en-US" dirty="0" err="1" smtClean="0"/>
              <a:t>intr_entry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93432" y="2980672"/>
            <a:ext cx="175281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ush 0x20 (</a:t>
            </a:r>
            <a:r>
              <a:rPr lang="en-US" dirty="0" err="1" smtClean="0"/>
              <a:t>int</a:t>
            </a:r>
            <a:r>
              <a:rPr lang="en-US" dirty="0" smtClean="0"/>
              <a:t> #)</a:t>
            </a:r>
          </a:p>
          <a:p>
            <a:r>
              <a:rPr lang="en-US" dirty="0" err="1"/>
              <a:t>j</a:t>
            </a:r>
            <a:r>
              <a:rPr lang="en-US" dirty="0" err="1" smtClean="0"/>
              <a:t>mp</a:t>
            </a:r>
            <a:r>
              <a:rPr lang="en-US" dirty="0" smtClean="0"/>
              <a:t> </a:t>
            </a:r>
            <a:r>
              <a:rPr lang="en-US" dirty="0" err="1" smtClean="0"/>
              <a:t>intr_entry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3658" y="2980672"/>
            <a:ext cx="939774" cy="13376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6894" y="2980672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13545" y="1900914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57947" y="3680820"/>
            <a:ext cx="52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34956" y="2152929"/>
            <a:ext cx="2037169" cy="23083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 err="1" smtClean="0"/>
              <a:t>ntr_entry</a:t>
            </a:r>
            <a:r>
              <a:rPr lang="en-US" dirty="0" smtClean="0"/>
              <a:t>:</a:t>
            </a:r>
          </a:p>
          <a:p>
            <a:r>
              <a:rPr lang="en-US" dirty="0"/>
              <a:t> </a:t>
            </a:r>
            <a:r>
              <a:rPr lang="en-US" dirty="0" smtClean="0"/>
              <a:t> save </a:t>
            </a:r>
            <a:r>
              <a:rPr lang="en-US" dirty="0" err="1" smtClean="0"/>
              <a:t>regs</a:t>
            </a:r>
            <a:r>
              <a:rPr lang="en-US" dirty="0"/>
              <a:t> </a:t>
            </a:r>
            <a:r>
              <a:rPr lang="en-US" dirty="0" smtClean="0"/>
              <a:t>as frame</a:t>
            </a:r>
          </a:p>
          <a:p>
            <a:r>
              <a:rPr lang="en-US" dirty="0"/>
              <a:t> </a:t>
            </a:r>
            <a:r>
              <a:rPr lang="en-US" dirty="0" smtClean="0"/>
              <a:t> set up kernel </a:t>
            </a:r>
            <a:r>
              <a:rPr lang="en-US" dirty="0" err="1" smtClean="0"/>
              <a:t>env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call </a:t>
            </a:r>
            <a:r>
              <a:rPr lang="en-US" dirty="0" err="1" smtClean="0"/>
              <a:t>intr_handler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i</a:t>
            </a:r>
            <a:r>
              <a:rPr lang="en-US" dirty="0" err="1" smtClean="0"/>
              <a:t>ntr_exit</a:t>
            </a:r>
            <a:r>
              <a:rPr lang="en-US" dirty="0" smtClean="0"/>
              <a:t>:</a:t>
            </a:r>
          </a:p>
          <a:p>
            <a:r>
              <a:rPr lang="en-US" dirty="0"/>
              <a:t> </a:t>
            </a:r>
            <a:r>
              <a:rPr lang="en-US" dirty="0" smtClean="0"/>
              <a:t> restore </a:t>
            </a:r>
            <a:r>
              <a:rPr lang="en-US" dirty="0" err="1" smtClean="0"/>
              <a:t>regs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iret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971394" y="2152929"/>
            <a:ext cx="563562" cy="68413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34957" y="1365817"/>
            <a:ext cx="203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Wrapper for generic handler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921251" y="2750812"/>
            <a:ext cx="1359565" cy="129934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220147" y="3582761"/>
            <a:ext cx="560827" cy="2314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947406" y="34326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481359" y="3432654"/>
            <a:ext cx="706945" cy="91158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233191" y="4210479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008084" y="5922588"/>
            <a:ext cx="159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Pintos </a:t>
            </a:r>
            <a:r>
              <a:rPr lang="en-US" dirty="0" err="1" smtClean="0"/>
              <a:t>intr_handlers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226841" y="4410504"/>
            <a:ext cx="560827" cy="20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969000" y="1273484"/>
            <a:ext cx="2175257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Intr_handler</a:t>
            </a:r>
            <a:r>
              <a:rPr lang="en-US" dirty="0" smtClean="0"/>
              <a:t>(*frame)</a:t>
            </a:r>
          </a:p>
          <a:p>
            <a:r>
              <a:rPr lang="en-US" dirty="0"/>
              <a:t> </a:t>
            </a:r>
            <a:r>
              <a:rPr lang="en-US" dirty="0" smtClean="0"/>
              <a:t>- classify</a:t>
            </a:r>
          </a:p>
          <a:p>
            <a:r>
              <a:rPr lang="en-US" dirty="0"/>
              <a:t> </a:t>
            </a:r>
            <a:r>
              <a:rPr lang="en-US" dirty="0" smtClean="0"/>
              <a:t>- dispatch</a:t>
            </a:r>
          </a:p>
          <a:p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ack</a:t>
            </a:r>
            <a:r>
              <a:rPr lang="en-US" dirty="0" smtClean="0"/>
              <a:t> IRQ</a:t>
            </a:r>
          </a:p>
          <a:p>
            <a:r>
              <a:rPr lang="en-US" dirty="0"/>
              <a:t> </a:t>
            </a:r>
            <a:r>
              <a:rPr lang="en-US" dirty="0" smtClean="0"/>
              <a:t>- thread yield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-92765" y="2728282"/>
            <a:ext cx="485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0x20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645193" y="4084879"/>
            <a:ext cx="635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0x20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88304" y="3399076"/>
            <a:ext cx="19556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imer_intr</a:t>
            </a:r>
            <a:r>
              <a:rPr lang="en-US" dirty="0" smtClean="0"/>
              <a:t>(*frame)</a:t>
            </a:r>
          </a:p>
          <a:p>
            <a:r>
              <a:rPr lang="en-US" dirty="0"/>
              <a:t> </a:t>
            </a:r>
            <a:r>
              <a:rPr lang="en-US" dirty="0" smtClean="0"/>
              <a:t> tick++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thread_tick</a:t>
            </a:r>
            <a:r>
              <a:rPr lang="en-US" dirty="0" smtClean="0"/>
              <a:t>()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7381875" y="2301666"/>
            <a:ext cx="1111250" cy="311442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210932" y="4449172"/>
            <a:ext cx="84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800000"/>
                </a:solidFill>
              </a:rPr>
              <a:t>t</a:t>
            </a:r>
            <a:r>
              <a:rPr lang="en-US" dirty="0" err="1" smtClean="0">
                <a:solidFill>
                  <a:srgbClr val="800000"/>
                </a:solidFill>
              </a:rPr>
              <a:t>imer.c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49850" y="904152"/>
            <a:ext cx="118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interrupt.c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34956" y="455366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800000"/>
                </a:solidFill>
              </a:rPr>
              <a:t>s</a:t>
            </a:r>
            <a:r>
              <a:rPr lang="en-US" dirty="0" err="1" smtClean="0">
                <a:solidFill>
                  <a:srgbClr val="800000"/>
                </a:solidFill>
              </a:rPr>
              <a:t>tubs.S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3084" y="4923001"/>
            <a:ext cx="151195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hread_yield</a:t>
            </a:r>
            <a:r>
              <a:rPr lang="en-US" dirty="0" smtClean="0"/>
              <a:t>()</a:t>
            </a:r>
          </a:p>
          <a:p>
            <a:r>
              <a:rPr lang="en-US" dirty="0"/>
              <a:t> </a:t>
            </a:r>
            <a:r>
              <a:rPr lang="en-US" dirty="0" smtClean="0"/>
              <a:t> - schedule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801198" y="5721732"/>
            <a:ext cx="115905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schedule()</a:t>
            </a:r>
          </a:p>
          <a:p>
            <a:r>
              <a:rPr lang="en-US" dirty="0"/>
              <a:t> </a:t>
            </a:r>
            <a:r>
              <a:rPr lang="en-US" dirty="0" smtClean="0"/>
              <a:t> - switch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7429500" y="5416086"/>
            <a:ext cx="508000" cy="50650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2508250" y="4250721"/>
            <a:ext cx="1603375" cy="97215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13545" y="5352400"/>
            <a:ext cx="222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Resume Some 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0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Multithreaded Processes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PCB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may be associated with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multiple TCBs:</a:t>
            </a:r>
          </a:p>
          <a:p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  <a:p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  <a:p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  <a:p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  <a:p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  <a:p>
            <a:endParaRPr lang="en-US" altLang="ko-KR" dirty="0">
              <a:latin typeface="Helvetica" charset="0"/>
              <a:ea typeface="Gulim" charset="0"/>
              <a:cs typeface="Gulim" charset="0"/>
            </a:endParaRPr>
          </a:p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Switching threads within a </a:t>
            </a:r>
            <a:r>
              <a:rPr lang="en-US" altLang="ko-KR" dirty="0" smtClean="0">
                <a:latin typeface="Helvetica" charset="0"/>
                <a:ea typeface="Gulim" charset="0"/>
                <a:cs typeface="Gulim" charset="0"/>
              </a:rPr>
              <a:t>process </a:t>
            </a:r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is a simple thread switch</a:t>
            </a:r>
          </a:p>
          <a:p>
            <a:r>
              <a:rPr lang="en-US" altLang="ko-KR" dirty="0">
                <a:latin typeface="Helvetica" charset="0"/>
                <a:ea typeface="Gulim" charset="0"/>
                <a:cs typeface="Gulim" charset="0"/>
              </a:rPr>
              <a:t>Switching threads across blocks requires changes to memory and I/O address tables.</a:t>
            </a:r>
          </a:p>
          <a:p>
            <a:pPr lvl="1"/>
            <a:endParaRPr lang="ko-KR" altLang="en-US" dirty="0">
              <a:latin typeface="Helvetica" charset="0"/>
              <a:ea typeface="Gulim" charset="0"/>
              <a:cs typeface="Gulim" charset="0"/>
            </a:endParaRP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43545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Big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how do threads cooperate &amp; coordinate?</a:t>
            </a:r>
          </a:p>
          <a:p>
            <a:endParaRPr lang="en-US" dirty="0"/>
          </a:p>
          <a:p>
            <a:r>
              <a:rPr lang="en-US" dirty="0" smtClean="0"/>
              <a:t>Synchronization operations</a:t>
            </a:r>
          </a:p>
          <a:p>
            <a:pPr lvl="1"/>
            <a:r>
              <a:rPr lang="en-US" dirty="0" smtClean="0"/>
              <a:t>High level structured to low level unstructured</a:t>
            </a:r>
          </a:p>
          <a:p>
            <a:pPr lvl="1"/>
            <a:r>
              <a:rPr lang="en-US" dirty="0" smtClean="0"/>
              <a:t>Disabling interrupts is the lowest and most brute force</a:t>
            </a:r>
          </a:p>
          <a:p>
            <a:pPr lvl="2"/>
            <a:r>
              <a:rPr lang="en-US" dirty="0" smtClean="0"/>
              <a:t>Eliminates interleaving in short sections of OS 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21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6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The Numbers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0333"/>
            <a:ext cx="8534400" cy="5105400"/>
          </a:xfrm>
        </p:spPr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</a:pPr>
            <a:r>
              <a:rPr lang="en-US" b="1" dirty="0">
                <a:solidFill>
                  <a:srgbClr val="1C31CA"/>
                </a:solidFill>
                <a:latin typeface="Helvetica" charset="0"/>
                <a:ea typeface="MS PGothic" charset="0"/>
              </a:rPr>
              <a:t>Context switch in Linux: 3-4 </a:t>
            </a:r>
            <a:r>
              <a:rPr lang="en-US" b="1" dirty="0">
                <a:solidFill>
                  <a:srgbClr val="1C31CA"/>
                </a:solidFill>
                <a:latin typeface="Helvetica" charset="0"/>
                <a:ea typeface="MS PGothic" charset="0"/>
                <a:sym typeface="Symbol" charset="0"/>
              </a:rPr>
              <a:t></a:t>
            </a:r>
            <a:r>
              <a:rPr lang="en-US" b="1" dirty="0" err="1">
                <a:solidFill>
                  <a:srgbClr val="1C31CA"/>
                </a:solidFill>
                <a:latin typeface="Helvetica" charset="0"/>
                <a:ea typeface="MS PGothic" charset="0"/>
              </a:rPr>
              <a:t>secs</a:t>
            </a:r>
            <a:r>
              <a:rPr lang="en-US" b="1" dirty="0">
                <a:solidFill>
                  <a:srgbClr val="1C31CA"/>
                </a:solidFill>
                <a:latin typeface="Helvetica" charset="0"/>
                <a:ea typeface="MS PGothic" charset="0"/>
              </a:rPr>
              <a:t> (Current Intel i7 &amp; E5).</a:t>
            </a:r>
          </a:p>
          <a:p>
            <a:pPr marL="0" indent="0"/>
            <a:r>
              <a:rPr lang="en-US" dirty="0" smtClean="0">
                <a:latin typeface="Helvetica" charset="0"/>
                <a:ea typeface="MS PGothic" charset="0"/>
              </a:rPr>
              <a:t>Thread switching </a:t>
            </a:r>
            <a:r>
              <a:rPr lang="en-US" dirty="0">
                <a:latin typeface="Helvetica" charset="0"/>
                <a:ea typeface="MS PGothic" charset="0"/>
              </a:rPr>
              <a:t>faster than process switching (100 ns). </a:t>
            </a:r>
          </a:p>
          <a:p>
            <a:pPr marL="0" indent="0"/>
            <a:r>
              <a:rPr lang="en-US" dirty="0">
                <a:latin typeface="Helvetica" charset="0"/>
                <a:ea typeface="MS PGothic" charset="0"/>
              </a:rPr>
              <a:t>But switching across cores about 2x more expensive than within-core switching. </a:t>
            </a:r>
          </a:p>
          <a:p>
            <a:pPr marL="0" indent="0"/>
            <a:r>
              <a:rPr lang="en-US" dirty="0">
                <a:latin typeface="Helvetica" charset="0"/>
                <a:ea typeface="MS PGothic" charset="0"/>
              </a:rPr>
              <a:t>Context switch time increases sharply with the size of the working set*, and can increase 100x or more. </a:t>
            </a:r>
          </a:p>
          <a:p>
            <a:pPr marL="0" indent="0">
              <a:buFontTx/>
              <a:buNone/>
            </a:pPr>
            <a:r>
              <a:rPr lang="en-US" dirty="0">
                <a:latin typeface="Helvetica" charset="0"/>
                <a:ea typeface="MS PGothic" charset="0"/>
              </a:rPr>
              <a:t>* The working set is the subset of memory used by the process in a time window. </a:t>
            </a:r>
          </a:p>
          <a:p>
            <a:pPr marL="0" indent="0"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Helvetica" charset="0"/>
                <a:ea typeface="MS PGothic" charset="0"/>
              </a:rPr>
              <a:t>Moral: </a:t>
            </a:r>
            <a:r>
              <a:rPr lang="en-US" dirty="0">
                <a:latin typeface="Helvetica" charset="0"/>
                <a:ea typeface="MS PGothic" charset="0"/>
              </a:rPr>
              <a:t>Context switching depends mostly on cache limits and the process or thread</a:t>
            </a:r>
            <a:r>
              <a:rPr lang="ja-JP" altLang="en-US" dirty="0">
                <a:latin typeface="Helvetica" charset="0"/>
                <a:ea typeface="MS PGothic" charset="0"/>
              </a:rPr>
              <a:t>’</a:t>
            </a:r>
            <a:r>
              <a:rPr lang="en-US" dirty="0">
                <a:latin typeface="Helvetica" charset="0"/>
                <a:ea typeface="MS PGothic" charset="0"/>
              </a:rPr>
              <a:t>s hunger for memory.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The Numbers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98310"/>
            <a:ext cx="8534400" cy="469289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charset="0"/>
                <a:ea typeface="MS PGothic" charset="0"/>
              </a:rPr>
              <a:t>Many process are multi-threaded, so thread context switches may be </a:t>
            </a:r>
            <a:r>
              <a:rPr lang="en-US" sz="2000" dirty="0">
                <a:latin typeface="Helvetica" charset="0"/>
                <a:ea typeface="MS PGothic" charset="0"/>
              </a:rPr>
              <a:t>either</a:t>
            </a:r>
            <a:r>
              <a:rPr lang="en-US" sz="2400" dirty="0">
                <a:latin typeface="Helvetica" charset="0"/>
                <a:ea typeface="MS PGothic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Helvetica" charset="0"/>
                <a:ea typeface="MS PGothic" charset="0"/>
              </a:rPr>
              <a:t>within-process</a:t>
            </a:r>
            <a:r>
              <a:rPr lang="en-US" sz="2400" dirty="0">
                <a:latin typeface="Helvetica" charset="0"/>
                <a:ea typeface="MS PGothic" charset="0"/>
              </a:rPr>
              <a:t> or </a:t>
            </a:r>
            <a:r>
              <a:rPr lang="en-US" sz="2400" b="1" dirty="0">
                <a:solidFill>
                  <a:srgbClr val="C00000"/>
                </a:solidFill>
                <a:latin typeface="Helvetica" charset="0"/>
                <a:ea typeface="MS PGothic" charset="0"/>
              </a:rPr>
              <a:t>across-processes</a:t>
            </a:r>
            <a:r>
              <a:rPr lang="en-US" sz="2400" dirty="0">
                <a:latin typeface="Helvetica" charset="0"/>
                <a:ea typeface="MS PGothic" charset="0"/>
              </a:rPr>
              <a:t>. 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3" t="1482" r="44531" b="67500"/>
          <a:stretch>
            <a:fillRect/>
          </a:stretch>
        </p:blipFill>
        <p:spPr bwMode="auto">
          <a:xfrm>
            <a:off x="561975" y="2667000"/>
            <a:ext cx="81534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in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575"/>
            <a:ext cx="8229600" cy="50896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Threads are useful at user-level</a:t>
            </a:r>
          </a:p>
          <a:p>
            <a:pPr lvl="1"/>
            <a:r>
              <a:rPr lang="en-US" dirty="0" smtClean="0"/>
              <a:t>Parallelism, hide I/O latency, interactivity</a:t>
            </a:r>
          </a:p>
          <a:p>
            <a:r>
              <a:rPr lang="en-US" dirty="0" smtClean="0"/>
              <a:t>Option A (early Java): user-level library, within a single-threaded process</a:t>
            </a:r>
          </a:p>
          <a:p>
            <a:pPr lvl="1"/>
            <a:r>
              <a:rPr lang="en-US" dirty="0" smtClean="0"/>
              <a:t>Library does thread context switch</a:t>
            </a:r>
          </a:p>
          <a:p>
            <a:pPr lvl="1"/>
            <a:r>
              <a:rPr lang="en-US" dirty="0" smtClean="0"/>
              <a:t>Kernel time slices between processes, e.g., on system call I/O</a:t>
            </a:r>
          </a:p>
          <a:p>
            <a:r>
              <a:rPr lang="en-US" dirty="0" smtClean="0"/>
              <a:t>Option B (Linux, </a:t>
            </a:r>
            <a:r>
              <a:rPr lang="en-US" dirty="0" err="1" smtClean="0"/>
              <a:t>MacOS</a:t>
            </a:r>
            <a:r>
              <a:rPr lang="en-US" dirty="0" smtClean="0"/>
              <a:t>, Windows): use kernel threads</a:t>
            </a:r>
          </a:p>
          <a:p>
            <a:pPr lvl="1"/>
            <a:r>
              <a:rPr lang="en-US" dirty="0" smtClean="0"/>
              <a:t>System calls for thread fork, join, exit (and lock, unlock,…)</a:t>
            </a:r>
          </a:p>
          <a:p>
            <a:pPr lvl="1"/>
            <a:r>
              <a:rPr lang="en-US" dirty="0" smtClean="0"/>
              <a:t>Kernel does context switching</a:t>
            </a:r>
          </a:p>
          <a:p>
            <a:pPr lvl="1"/>
            <a:r>
              <a:rPr lang="en-US" dirty="0" smtClean="0"/>
              <a:t>Simple, but a lot of transitions between user and kernel mode</a:t>
            </a:r>
          </a:p>
          <a:p>
            <a:r>
              <a:rPr lang="en-US" dirty="0" smtClean="0"/>
              <a:t>Option C (Windows): scheduler activations</a:t>
            </a:r>
          </a:p>
          <a:p>
            <a:pPr lvl="1"/>
            <a:r>
              <a:rPr lang="en-US" dirty="0" smtClean="0"/>
              <a:t>Kernel allocates processors to user-level library</a:t>
            </a:r>
          </a:p>
          <a:p>
            <a:pPr lvl="1"/>
            <a:r>
              <a:rPr lang="en-US" dirty="0" smtClean="0"/>
              <a:t>Thread library implements context switch</a:t>
            </a:r>
          </a:p>
          <a:p>
            <a:pPr lvl="1"/>
            <a:r>
              <a:rPr lang="en-US" dirty="0" smtClean="0"/>
              <a:t>System call I/O that blocks triggers </a:t>
            </a:r>
            <a:r>
              <a:rPr lang="en-US" dirty="0" err="1" smtClean="0"/>
              <a:t>upcall</a:t>
            </a:r>
            <a:endParaRPr lang="en-US" dirty="0" smtClean="0"/>
          </a:p>
          <a:p>
            <a:r>
              <a:rPr lang="en-US" dirty="0" smtClean="0"/>
              <a:t>Option D: Asynchronous I/O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30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Classification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4953000"/>
            <a:ext cx="8610600" cy="1782763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>
                <a:latin typeface="Helvetica" charset="0"/>
                <a:ea typeface="MS PGothic" charset="0"/>
              </a:rPr>
              <a:t>Real operating systems have either</a:t>
            </a:r>
          </a:p>
          <a:p>
            <a:pPr lvl="1">
              <a:spcBef>
                <a:spcPct val="15000"/>
              </a:spcBef>
            </a:pPr>
            <a:r>
              <a:rPr lang="en-US">
                <a:latin typeface="Helvetica" charset="0"/>
                <a:ea typeface="MS PGothic" charset="0"/>
              </a:rPr>
              <a:t>One or many address spaces</a:t>
            </a:r>
          </a:p>
          <a:p>
            <a:pPr lvl="1">
              <a:spcBef>
                <a:spcPct val="15000"/>
              </a:spcBef>
            </a:pPr>
            <a:r>
              <a:rPr lang="en-US">
                <a:latin typeface="Helvetica" charset="0"/>
                <a:ea typeface="MS PGothic" charset="0"/>
              </a:rPr>
              <a:t>One or many threads per address space</a:t>
            </a:r>
          </a:p>
        </p:txBody>
      </p:sp>
      <p:sp>
        <p:nvSpPr>
          <p:cNvPr id="327693" name="Rectangle 13"/>
          <p:cNvSpPr>
            <a:spLocks noChangeArrowheads="1"/>
          </p:cNvSpPr>
          <p:nvPr/>
        </p:nvSpPr>
        <p:spPr bwMode="auto">
          <a:xfrm>
            <a:off x="5715000" y="3124200"/>
            <a:ext cx="3048000" cy="13350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>
                <a:latin typeface="Helvetica" charset="0"/>
              </a:rPr>
              <a:t>Mach, OS/2, HP-UX, Win NT to 8, Solaris, OS X, Android, iOS</a:t>
            </a:r>
          </a:p>
        </p:txBody>
      </p:sp>
      <p:sp>
        <p:nvSpPr>
          <p:cNvPr id="327692" name="Rectangle 12"/>
          <p:cNvSpPr>
            <a:spLocks noChangeArrowheads="1"/>
          </p:cNvSpPr>
          <p:nvPr/>
        </p:nvSpPr>
        <p:spPr bwMode="auto">
          <a:xfrm>
            <a:off x="2743200" y="3124200"/>
            <a:ext cx="2971800" cy="13350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>
                <a:latin typeface="Helvetica" charset="0"/>
              </a:rPr>
              <a:t>Embedded systems (Geoworks, VxWorks, JavaOS,etc)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>
                <a:latin typeface="Helvetica" charset="0"/>
              </a:rPr>
              <a:t>JavaOS, Pilot(PC)</a:t>
            </a:r>
          </a:p>
        </p:txBody>
      </p:sp>
      <p:sp>
        <p:nvSpPr>
          <p:cNvPr id="327690" name="Rectangle 10"/>
          <p:cNvSpPr>
            <a:spLocks noChangeArrowheads="1"/>
          </p:cNvSpPr>
          <p:nvPr/>
        </p:nvSpPr>
        <p:spPr bwMode="auto">
          <a:xfrm>
            <a:off x="5715000" y="2362200"/>
            <a:ext cx="3048000" cy="7778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>
                <a:latin typeface="Helvetica" charset="0"/>
              </a:rPr>
              <a:t>Traditional UNIX</a:t>
            </a:r>
          </a:p>
        </p:txBody>
      </p:sp>
      <p:sp>
        <p:nvSpPr>
          <p:cNvPr id="327689" name="Rectangle 9"/>
          <p:cNvSpPr>
            <a:spLocks noChangeArrowheads="1"/>
          </p:cNvSpPr>
          <p:nvPr/>
        </p:nvSpPr>
        <p:spPr bwMode="auto">
          <a:xfrm>
            <a:off x="2743200" y="2362200"/>
            <a:ext cx="2971800" cy="7778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000">
                <a:latin typeface="Helvetica" charset="0"/>
              </a:rPr>
              <a:t>MS/DOS, early Macintosh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381000" y="1524000"/>
            <a:ext cx="2362200" cy="2935288"/>
            <a:chOff x="240" y="960"/>
            <a:chExt cx="1488" cy="1849"/>
          </a:xfrm>
        </p:grpSpPr>
        <p:grpSp>
          <p:nvGrpSpPr>
            <p:cNvPr id="90133" name="Group 64"/>
            <p:cNvGrpSpPr>
              <a:grpSpLocks/>
            </p:cNvGrpSpPr>
            <p:nvPr/>
          </p:nvGrpSpPr>
          <p:grpSpPr bwMode="auto">
            <a:xfrm>
              <a:off x="240" y="1488"/>
              <a:ext cx="1488" cy="1321"/>
              <a:chOff x="240" y="1528"/>
              <a:chExt cx="1488" cy="1377"/>
            </a:xfrm>
          </p:grpSpPr>
          <p:sp>
            <p:nvSpPr>
              <p:cNvPr id="90135" name="Rectangle 11"/>
              <p:cNvSpPr>
                <a:spLocks noChangeArrowheads="1"/>
              </p:cNvSpPr>
              <p:nvPr/>
            </p:nvSpPr>
            <p:spPr bwMode="auto">
              <a:xfrm>
                <a:off x="240" y="2040"/>
                <a:ext cx="1488" cy="865"/>
              </a:xfrm>
              <a:prstGeom prst="rect">
                <a:avLst/>
              </a:prstGeom>
              <a:solidFill>
                <a:srgbClr val="53F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sz="2000">
                    <a:latin typeface="Helvetica" charset="0"/>
                  </a:rPr>
                  <a:t>Many</a:t>
                </a:r>
              </a:p>
            </p:txBody>
          </p:sp>
          <p:sp>
            <p:nvSpPr>
              <p:cNvPr id="90136" name="Rectangle 8"/>
              <p:cNvSpPr>
                <a:spLocks noChangeArrowheads="1"/>
              </p:cNvSpPr>
              <p:nvPr/>
            </p:nvSpPr>
            <p:spPr bwMode="auto">
              <a:xfrm>
                <a:off x="240" y="1528"/>
                <a:ext cx="1488" cy="512"/>
              </a:xfrm>
              <a:prstGeom prst="rect">
                <a:avLst/>
              </a:prstGeom>
              <a:solidFill>
                <a:srgbClr val="53F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sz="2000">
                    <a:latin typeface="Helvetica" charset="0"/>
                  </a:rPr>
                  <a:t>One</a:t>
                </a:r>
              </a:p>
            </p:txBody>
          </p:sp>
        </p:grpSp>
        <p:sp>
          <p:nvSpPr>
            <p:cNvPr id="90134" name="Rectangle 5"/>
            <p:cNvSpPr>
              <a:spLocks noChangeArrowheads="1"/>
            </p:cNvSpPr>
            <p:nvPr/>
          </p:nvSpPr>
          <p:spPr bwMode="auto">
            <a:xfrm>
              <a:off x="288" y="960"/>
              <a:ext cx="9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sz="2000">
                  <a:latin typeface="Helvetica" charset="0"/>
                </a:rPr>
                <a:t># threads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sz="2000">
                  <a:latin typeface="Helvetica" charset="0"/>
                </a:rPr>
                <a:t>Per AS: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1981200" y="685800"/>
            <a:ext cx="6781800" cy="1676400"/>
            <a:chOff x="1248" y="432"/>
            <a:chExt cx="4272" cy="1104"/>
          </a:xfrm>
        </p:grpSpPr>
        <p:sp>
          <p:nvSpPr>
            <p:cNvPr id="90130" name="Rectangle 7"/>
            <p:cNvSpPr>
              <a:spLocks noChangeArrowheads="1"/>
            </p:cNvSpPr>
            <p:nvPr/>
          </p:nvSpPr>
          <p:spPr bwMode="auto">
            <a:xfrm>
              <a:off x="3600" y="432"/>
              <a:ext cx="1920" cy="1096"/>
            </a:xfrm>
            <a:prstGeom prst="rect">
              <a:avLst/>
            </a:prstGeom>
            <a:solidFill>
              <a:srgbClr val="53FB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sz="2000">
                  <a:latin typeface="Helvetica" charset="0"/>
                </a:rPr>
                <a:t>Many</a:t>
              </a:r>
            </a:p>
          </p:txBody>
        </p:sp>
        <p:sp>
          <p:nvSpPr>
            <p:cNvPr id="90131" name="Rectangle 6"/>
            <p:cNvSpPr>
              <a:spLocks noChangeArrowheads="1"/>
            </p:cNvSpPr>
            <p:nvPr/>
          </p:nvSpPr>
          <p:spPr bwMode="auto">
            <a:xfrm>
              <a:off x="1728" y="432"/>
              <a:ext cx="1872" cy="1096"/>
            </a:xfrm>
            <a:prstGeom prst="rect">
              <a:avLst/>
            </a:prstGeom>
            <a:solidFill>
              <a:srgbClr val="53FB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sz="2000">
                  <a:latin typeface="Helvetica" charset="0"/>
                </a:rPr>
                <a:t>One</a:t>
              </a:r>
            </a:p>
          </p:txBody>
        </p:sp>
        <p:sp>
          <p:nvSpPr>
            <p:cNvPr id="90132" name="Rectangle 65"/>
            <p:cNvSpPr>
              <a:spLocks noChangeArrowheads="1"/>
            </p:cNvSpPr>
            <p:nvPr/>
          </p:nvSpPr>
          <p:spPr bwMode="auto">
            <a:xfrm rot="-5400000">
              <a:off x="936" y="792"/>
              <a:ext cx="105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sz="2000">
                  <a:latin typeface="Helvetica" charset="0"/>
                </a:rPr>
                <a:t># of addr spaces:</a:t>
              </a:r>
            </a:p>
          </p:txBody>
        </p:sp>
      </p:grpSp>
      <p:grpSp>
        <p:nvGrpSpPr>
          <p:cNvPr id="90121" name="Group 68"/>
          <p:cNvGrpSpPr>
            <a:grpSpLocks/>
          </p:cNvGrpSpPr>
          <p:nvPr/>
        </p:nvGrpSpPr>
        <p:grpSpPr bwMode="auto">
          <a:xfrm>
            <a:off x="381000" y="685800"/>
            <a:ext cx="8382000" cy="3773488"/>
            <a:chOff x="240" y="432"/>
            <a:chExt cx="5280" cy="2473"/>
          </a:xfrm>
        </p:grpSpPr>
        <p:sp>
          <p:nvSpPr>
            <p:cNvPr id="90122" name="Line 15"/>
            <p:cNvSpPr>
              <a:spLocks noChangeShapeType="1"/>
            </p:cNvSpPr>
            <p:nvPr/>
          </p:nvSpPr>
          <p:spPr bwMode="auto">
            <a:xfrm>
              <a:off x="240" y="1528"/>
              <a:ext cx="52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3" name="Line 16"/>
            <p:cNvSpPr>
              <a:spLocks noChangeShapeType="1"/>
            </p:cNvSpPr>
            <p:nvPr/>
          </p:nvSpPr>
          <p:spPr bwMode="auto">
            <a:xfrm>
              <a:off x="240" y="2040"/>
              <a:ext cx="5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4" name="Line 17"/>
            <p:cNvSpPr>
              <a:spLocks noChangeShapeType="1"/>
            </p:cNvSpPr>
            <p:nvPr/>
          </p:nvSpPr>
          <p:spPr bwMode="auto">
            <a:xfrm>
              <a:off x="240" y="2905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5" name="Line 18"/>
            <p:cNvSpPr>
              <a:spLocks noChangeShapeType="1"/>
            </p:cNvSpPr>
            <p:nvPr/>
          </p:nvSpPr>
          <p:spPr bwMode="auto">
            <a:xfrm>
              <a:off x="240" y="432"/>
              <a:ext cx="0" cy="24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6" name="Line 19"/>
            <p:cNvSpPr>
              <a:spLocks noChangeShapeType="1"/>
            </p:cNvSpPr>
            <p:nvPr/>
          </p:nvSpPr>
          <p:spPr bwMode="auto">
            <a:xfrm>
              <a:off x="1728" y="432"/>
              <a:ext cx="0" cy="24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7" name="Line 21"/>
            <p:cNvSpPr>
              <a:spLocks noChangeShapeType="1"/>
            </p:cNvSpPr>
            <p:nvPr/>
          </p:nvSpPr>
          <p:spPr bwMode="auto">
            <a:xfrm>
              <a:off x="5520" y="432"/>
              <a:ext cx="0" cy="24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8" name="Line 20"/>
            <p:cNvSpPr>
              <a:spLocks noChangeShapeType="1"/>
            </p:cNvSpPr>
            <p:nvPr/>
          </p:nvSpPr>
          <p:spPr bwMode="auto">
            <a:xfrm>
              <a:off x="3600" y="432"/>
              <a:ext cx="0" cy="2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9" name="Line 14"/>
            <p:cNvSpPr>
              <a:spLocks noChangeShapeType="1"/>
            </p:cNvSpPr>
            <p:nvPr/>
          </p:nvSpPr>
          <p:spPr bwMode="auto">
            <a:xfrm>
              <a:off x="240" y="432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2"/>
      <p:bldP spid="327693" grpId="0" animBg="1"/>
      <p:bldP spid="327692" grpId="0" animBg="1"/>
      <p:bldP spid="327690" grpId="0" animBg="1"/>
      <p:bldP spid="32768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OS Archaeology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10000"/>
              </a:spcBef>
            </a:pPr>
            <a:r>
              <a:rPr lang="en-US">
                <a:latin typeface="Helvetica" charset="0"/>
                <a:ea typeface="MS PGothic" charset="0"/>
              </a:rPr>
              <a:t>Because of the cost of developing an OS from scratch, most modern OSes have a long lineage:</a:t>
            </a:r>
          </a:p>
          <a:p>
            <a:pPr>
              <a:spcBef>
                <a:spcPct val="10000"/>
              </a:spcBef>
            </a:pPr>
            <a:endParaRPr lang="en-US">
              <a:latin typeface="Helvetica" charset="0"/>
              <a:ea typeface="MS PGothic" charset="0"/>
            </a:endParaRPr>
          </a:p>
          <a:p>
            <a:pPr>
              <a:spcBef>
                <a:spcPct val="10000"/>
              </a:spcBef>
            </a:pPr>
            <a:r>
              <a:rPr lang="en-US">
                <a:latin typeface="Helvetica" charset="0"/>
                <a:ea typeface="MS PGothic" charset="0"/>
              </a:rPr>
              <a:t>Multics </a:t>
            </a:r>
            <a:r>
              <a:rPr lang="en-US">
                <a:latin typeface="Helvetica" charset="0"/>
                <a:ea typeface="MS PGothic" charset="0"/>
                <a:sym typeface="Wingdings" charset="0"/>
              </a:rPr>
              <a:t> </a:t>
            </a:r>
            <a:r>
              <a:rPr lang="en-US">
                <a:latin typeface="Helvetica" charset="0"/>
                <a:ea typeface="MS PGothic" charset="0"/>
              </a:rPr>
              <a:t>AT&amp;T Unix </a:t>
            </a:r>
            <a:r>
              <a:rPr lang="en-US">
                <a:latin typeface="Helvetica" charset="0"/>
                <a:ea typeface="MS PGothic" charset="0"/>
                <a:sym typeface="Wingdings" charset="0"/>
              </a:rPr>
              <a:t> BSD Unix  Ultrix, SunOS, NetBSD,…</a:t>
            </a:r>
          </a:p>
          <a:p>
            <a:pPr>
              <a:spcBef>
                <a:spcPct val="10000"/>
              </a:spcBef>
            </a:pPr>
            <a:endParaRPr lang="en-US">
              <a:latin typeface="Helvetica" charset="0"/>
              <a:ea typeface="MS PGothic" charset="0"/>
            </a:endParaRPr>
          </a:p>
          <a:p>
            <a:pPr>
              <a:spcBef>
                <a:spcPct val="10000"/>
              </a:spcBef>
            </a:pPr>
            <a:r>
              <a:rPr lang="en-US">
                <a:latin typeface="Helvetica" charset="0"/>
                <a:ea typeface="MS PGothic" charset="0"/>
              </a:rPr>
              <a:t>Mach (micro-kernel) + BSD </a:t>
            </a:r>
            <a:r>
              <a:rPr lang="en-US">
                <a:latin typeface="Helvetica" charset="0"/>
                <a:ea typeface="MS PGothic" charset="0"/>
                <a:sym typeface="Wingdings" charset="0"/>
              </a:rPr>
              <a:t> NextStep  XNU  </a:t>
            </a:r>
            <a:br>
              <a:rPr lang="en-US">
                <a:latin typeface="Helvetica" charset="0"/>
                <a:ea typeface="MS PGothic" charset="0"/>
                <a:sym typeface="Wingdings" charset="0"/>
              </a:rPr>
            </a:br>
            <a:r>
              <a:rPr lang="en-US">
                <a:latin typeface="Helvetica" charset="0"/>
                <a:ea typeface="MS PGothic" charset="0"/>
                <a:sym typeface="Wingdings" charset="0"/>
              </a:rPr>
              <a:t>Apple OSX, iphone iOS</a:t>
            </a:r>
          </a:p>
          <a:p>
            <a:pPr>
              <a:spcBef>
                <a:spcPct val="10000"/>
              </a:spcBef>
              <a:buFontTx/>
              <a:buNone/>
            </a:pPr>
            <a:endParaRPr lang="en-US">
              <a:latin typeface="Helvetica" charset="0"/>
              <a:ea typeface="MS PGothic" charset="0"/>
              <a:sym typeface="Wingdings" charset="0"/>
            </a:endParaRPr>
          </a:p>
          <a:p>
            <a:pPr>
              <a:spcBef>
                <a:spcPct val="10000"/>
              </a:spcBef>
            </a:pPr>
            <a:r>
              <a:rPr lang="en-US">
                <a:latin typeface="Helvetica" charset="0"/>
                <a:ea typeface="MS PGothic" charset="0"/>
                <a:sym typeface="Wingdings" charset="0"/>
              </a:rPr>
              <a:t>Linux  Android OS</a:t>
            </a:r>
          </a:p>
          <a:p>
            <a:pPr>
              <a:spcBef>
                <a:spcPct val="10000"/>
              </a:spcBef>
            </a:pPr>
            <a:endParaRPr lang="en-US">
              <a:latin typeface="Helvetica" charset="0"/>
              <a:ea typeface="MS PGothic" charset="0"/>
              <a:sym typeface="Wingdings" charset="0"/>
            </a:endParaRPr>
          </a:p>
          <a:p>
            <a:pPr>
              <a:spcBef>
                <a:spcPct val="10000"/>
              </a:spcBef>
            </a:pPr>
            <a:r>
              <a:rPr lang="en-US">
                <a:latin typeface="Helvetica" charset="0"/>
                <a:ea typeface="MS PGothic" charset="0"/>
                <a:sym typeface="Wingdings" charset="0"/>
              </a:rPr>
              <a:t>CP/M  QDOS  MS-DOS  Windows 3.1  NT  95  98  2000  XP  Vista  7  8  phone  …</a:t>
            </a:r>
          </a:p>
          <a:p>
            <a:pPr>
              <a:spcBef>
                <a:spcPct val="10000"/>
              </a:spcBef>
            </a:pPr>
            <a:endParaRPr lang="en-US">
              <a:latin typeface="Helvetica" charset="0"/>
              <a:ea typeface="MS PGothic" charset="0"/>
              <a:sym typeface="Wingdings" charset="0"/>
            </a:endParaRPr>
          </a:p>
          <a:p>
            <a:pPr>
              <a:spcBef>
                <a:spcPct val="10000"/>
              </a:spcBef>
            </a:pPr>
            <a:r>
              <a:rPr lang="en-US">
                <a:latin typeface="Helvetica" charset="0"/>
                <a:ea typeface="MS PGothic" charset="0"/>
                <a:sym typeface="Wingdings" charset="0"/>
              </a:rPr>
              <a:t>Linux  RedHat, Ubuntu, Fedora, Debian, Suse,…</a:t>
            </a: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Thread State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86010"/>
            <a:ext cx="8305800" cy="5345929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State shared by all threads in process/</a:t>
            </a:r>
            <a:r>
              <a:rPr lang="en-US" dirty="0" err="1">
                <a:latin typeface="Helvetica" charset="0"/>
                <a:ea typeface="MS PGothic" charset="0"/>
              </a:rPr>
              <a:t>addr</a:t>
            </a:r>
            <a:r>
              <a:rPr lang="en-US" dirty="0">
                <a:latin typeface="Helvetica" charset="0"/>
                <a:ea typeface="MS PGothic" charset="0"/>
              </a:rPr>
              <a:t> space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Content of memory (global variables, heap)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I/O state (file system, network connections, </a:t>
            </a:r>
            <a:r>
              <a:rPr lang="en-US" dirty="0" err="1">
                <a:latin typeface="Helvetica" charset="0"/>
                <a:ea typeface="MS PGothic" charset="0"/>
              </a:rPr>
              <a:t>etc</a:t>
            </a:r>
            <a:r>
              <a:rPr lang="en-US" dirty="0">
                <a:latin typeface="Helvetica" charset="0"/>
                <a:ea typeface="MS PGothic" charset="0"/>
              </a:rPr>
              <a:t>)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Execution </a:t>
            </a:r>
            <a:r>
              <a:rPr lang="en-US" dirty="0" smtClean="0">
                <a:latin typeface="Helvetica" charset="0"/>
                <a:ea typeface="MS PGothic" charset="0"/>
              </a:rPr>
              <a:t>Stack (logically private)</a:t>
            </a:r>
            <a:endParaRPr lang="en-US" dirty="0">
              <a:latin typeface="Helvetica" charset="0"/>
              <a:ea typeface="MS PGothic" charset="0"/>
            </a:endParaRP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Parameters, temporary variables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Return PCs are kept while called procedures are </a:t>
            </a:r>
            <a:r>
              <a:rPr lang="en-US" dirty="0" smtClean="0">
                <a:latin typeface="Helvetica" charset="0"/>
                <a:ea typeface="MS PGothic" charset="0"/>
              </a:rPr>
              <a:t>executing</a:t>
            </a:r>
            <a:endParaRPr lang="en-US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S</a:t>
            </a:r>
            <a:r>
              <a:rPr lang="en-US" dirty="0" smtClean="0">
                <a:latin typeface="Helvetica" charset="0"/>
                <a:ea typeface="MS PGothic" charset="0"/>
              </a:rPr>
              <a:t>tate </a:t>
            </a:r>
            <a:r>
              <a:rPr lang="en-US" dirty="0">
                <a:latin typeface="Helvetica" charset="0"/>
                <a:ea typeface="MS PGothic" charset="0"/>
              </a:rPr>
              <a:t>“private” to each thread 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CPU registers (including, program counter)</a:t>
            </a:r>
          </a:p>
          <a:p>
            <a:pPr lvl="1"/>
            <a:r>
              <a:rPr lang="en-US" dirty="0" err="1" smtClean="0">
                <a:latin typeface="Helvetica" charset="0"/>
                <a:ea typeface="MS PGothic" charset="0"/>
              </a:rPr>
              <a:t>Ptr</a:t>
            </a:r>
            <a:r>
              <a:rPr lang="en-US" dirty="0" smtClean="0">
                <a:latin typeface="Helvetica" charset="0"/>
                <a:ea typeface="MS PGothic" charset="0"/>
              </a:rPr>
              <a:t> to Execution stack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Kept </a:t>
            </a:r>
            <a:r>
              <a:rPr lang="en-US" dirty="0">
                <a:latin typeface="Helvetica" charset="0"/>
                <a:ea typeface="MS PGothic" charset="0"/>
              </a:rPr>
              <a:t>in TCB 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 Thread Control </a:t>
            </a:r>
            <a:r>
              <a:rPr lang="en-US" dirty="0" smtClean="0">
                <a:latin typeface="Helvetica" charset="0"/>
                <a:ea typeface="MS PGothic" charset="0"/>
                <a:sym typeface="Symbol" charset="0"/>
              </a:rPr>
              <a:t>Block</a:t>
            </a:r>
          </a:p>
          <a:p>
            <a:pPr lvl="2"/>
            <a:r>
              <a:rPr lang="en-US" dirty="0" smtClean="0">
                <a:latin typeface="Helvetica" charset="0"/>
                <a:ea typeface="MS PGothic" charset="0"/>
                <a:sym typeface="Symbol" charset="0"/>
              </a:rPr>
              <a:t>When thread is not running</a:t>
            </a:r>
          </a:p>
          <a:p>
            <a:r>
              <a:rPr lang="en-US" dirty="0" smtClean="0">
                <a:latin typeface="Helvetica" charset="0"/>
                <a:ea typeface="MS PGothic" charset="0"/>
                <a:sym typeface="Symbol" charset="0"/>
              </a:rPr>
              <a:t>Scheduler works on TCBs</a:t>
            </a:r>
            <a:endParaRPr lang="en-US" dirty="0">
              <a:latin typeface="Helvetica" charset="0"/>
              <a:ea typeface="MS PGothic" charset="0"/>
              <a:sym typeface="Symbol" charset="0"/>
            </a:endParaRPr>
          </a:p>
          <a:p>
            <a:pPr lvl="1"/>
            <a:endParaRPr lang="en-US" dirty="0">
              <a:latin typeface="Helvetica" charset="0"/>
              <a:ea typeface="MS PGothic" charset="0"/>
            </a:endParaRPr>
          </a:p>
          <a:p>
            <a:pPr lvl="1"/>
            <a:endParaRPr lang="en-US" dirty="0">
              <a:latin typeface="Helvetica" charset="0"/>
              <a:ea typeface="MS PGothic" charset="0"/>
            </a:endParaRPr>
          </a:p>
          <a:p>
            <a:pPr lvl="1"/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5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12100" cy="9017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ramatic change</a:t>
            </a:r>
            <a:endParaRPr lang="en-US" sz="4000" dirty="0"/>
          </a:p>
        </p:txBody>
      </p:sp>
      <p:grpSp>
        <p:nvGrpSpPr>
          <p:cNvPr id="3" name="Group 37"/>
          <p:cNvGrpSpPr/>
          <p:nvPr/>
        </p:nvGrpSpPr>
        <p:grpSpPr>
          <a:xfrm>
            <a:off x="76200" y="1143000"/>
            <a:ext cx="7010952" cy="4851689"/>
            <a:chOff x="0" y="1141413"/>
            <a:chExt cx="5651500" cy="3722687"/>
          </a:xfrm>
          <a:noFill/>
        </p:grpSpPr>
        <p:sp>
          <p:nvSpPr>
            <p:cNvPr id="36" name="Rectangle 35"/>
            <p:cNvSpPr/>
            <p:nvPr/>
          </p:nvSpPr>
          <p:spPr bwMode="auto">
            <a:xfrm>
              <a:off x="0" y="1168400"/>
              <a:ext cx="5651500" cy="36957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8" charset="0"/>
              </a:endParaRP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68158" y="1141413"/>
              <a:ext cx="4521341" cy="3569177"/>
              <a:chOff x="2898" y="1503"/>
              <a:chExt cx="2579" cy="2085"/>
            </a:xfrm>
            <a:grpFill/>
          </p:grpSpPr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4126" y="3436"/>
                <a:ext cx="466" cy="152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>
                    <a:latin typeface="Verdana" charset="0"/>
                  </a:rPr>
                  <a:t>years</a:t>
                </a:r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2898" y="1503"/>
                <a:ext cx="792" cy="2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/>
                  <a:t>Computers</a:t>
                </a:r>
              </a:p>
              <a:p>
                <a:pPr eaLnBrk="0" hangingPunct="0"/>
                <a:r>
                  <a:rPr lang="en-US" sz="1600" b="1"/>
                  <a:t>Per Person</a:t>
                </a: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3043" y="3155"/>
                <a:ext cx="421" cy="1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/>
                  <a:t>10</a:t>
                </a:r>
                <a:r>
                  <a:rPr lang="en-US" sz="1600" b="1" baseline="30000"/>
                  <a:t>3</a:t>
                </a:r>
                <a:r>
                  <a:rPr lang="en-US" sz="1600" b="1"/>
                  <a:t>:1</a:t>
                </a:r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3043" y="1824"/>
                <a:ext cx="421" cy="1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/>
                  <a:t>1:10</a:t>
                </a:r>
                <a:r>
                  <a:rPr lang="en-US" sz="1600" b="1" baseline="30000"/>
                  <a:t>6</a:t>
                </a: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4800" y="2640"/>
                <a:ext cx="677" cy="138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>
                    <a:latin typeface="Verdana" charset="0"/>
                  </a:rPr>
                  <a:t>Laptop</a:t>
                </a: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4958" y="2814"/>
                <a:ext cx="394" cy="138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>
                    <a:latin typeface="Verdana" charset="0"/>
                  </a:rPr>
                  <a:t>PDA</a:t>
                </a:r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3458" y="3385"/>
                <a:ext cx="1978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 flipV="1">
                <a:off x="3462" y="1715"/>
                <a:ext cx="0" cy="166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" name="Picture 19" descr="whirlwind-computer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86" y="1777"/>
                <a:ext cx="486" cy="348"/>
              </a:xfrm>
              <a:prstGeom prst="rect">
                <a:avLst/>
              </a:prstGeom>
              <a:grpFill/>
            </p:spPr>
          </p:pic>
          <p:pic>
            <p:nvPicPr>
              <p:cNvPr id="21" name="Picture 20" descr="360-6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36" y="2070"/>
                <a:ext cx="442" cy="327"/>
              </a:xfrm>
              <a:prstGeom prst="rect">
                <a:avLst/>
              </a:prstGeom>
              <a:grpFill/>
            </p:spPr>
          </p:pic>
          <p:sp>
            <p:nvSpPr>
              <p:cNvPr id="22" name="Text Box 21"/>
              <p:cNvSpPr txBox="1">
                <a:spLocks noChangeArrowheads="1"/>
              </p:cNvSpPr>
              <p:nvPr/>
            </p:nvSpPr>
            <p:spPr bwMode="auto">
              <a:xfrm>
                <a:off x="4154" y="1968"/>
                <a:ext cx="862" cy="138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 dirty="0">
                    <a:latin typeface="Verdana" charset="0"/>
                  </a:rPr>
                  <a:t>Mainframe</a:t>
                </a:r>
              </a:p>
            </p:txBody>
          </p:sp>
          <p:pic>
            <p:nvPicPr>
              <p:cNvPr id="23" name="Picture 22" descr="vax11-78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08" y="2307"/>
                <a:ext cx="272" cy="296"/>
              </a:xfrm>
              <a:prstGeom prst="rect">
                <a:avLst/>
              </a:prstGeom>
              <a:grpFill/>
            </p:spPr>
          </p:pic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4386" y="2216"/>
                <a:ext cx="468" cy="138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>
                    <a:latin typeface="Verdana" charset="0"/>
                  </a:rPr>
                  <a:t>Mini</a:t>
                </a:r>
              </a:p>
            </p:txBody>
          </p:sp>
          <p:pic>
            <p:nvPicPr>
              <p:cNvPr id="25" name="Picture 24" descr="sun3+3d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84" y="2488"/>
                <a:ext cx="303" cy="259"/>
              </a:xfrm>
              <a:prstGeom prst="rect">
                <a:avLst/>
              </a:prstGeom>
              <a:grpFill/>
            </p:spPr>
          </p:pic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4547" y="2397"/>
                <a:ext cx="829" cy="138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 dirty="0">
                    <a:latin typeface="Verdana" charset="0"/>
                  </a:rPr>
                  <a:t>Workstation</a:t>
                </a:r>
              </a:p>
            </p:txBody>
          </p:sp>
          <p:sp>
            <p:nvSpPr>
              <p:cNvPr id="27" name="Text Box 26"/>
              <p:cNvSpPr txBox="1">
                <a:spLocks noChangeArrowheads="1"/>
              </p:cNvSpPr>
              <p:nvPr/>
            </p:nvSpPr>
            <p:spPr bwMode="auto">
              <a:xfrm>
                <a:off x="4704" y="2544"/>
                <a:ext cx="309" cy="138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>
                    <a:latin typeface="Verdana" charset="0"/>
                  </a:rPr>
                  <a:t>PC</a:t>
                </a:r>
              </a:p>
            </p:txBody>
          </p:sp>
          <p:pic>
            <p:nvPicPr>
              <p:cNvPr id="28" name="Picture 27" descr="IBM_ThinkPad@ThinkPad_A_Series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635" y="2760"/>
                <a:ext cx="233" cy="227"/>
              </a:xfrm>
              <a:prstGeom prst="rect">
                <a:avLst/>
              </a:prstGeom>
              <a:grpFill/>
            </p:spPr>
          </p:pic>
          <p:pic>
            <p:nvPicPr>
              <p:cNvPr id="30" name="Picture 28" descr="cell-phone-nokia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031" y="3078"/>
                <a:ext cx="175" cy="133"/>
              </a:xfrm>
              <a:prstGeom prst="rect">
                <a:avLst/>
              </a:prstGeom>
              <a:grpFill/>
            </p:spPr>
          </p:pic>
          <p:pic>
            <p:nvPicPr>
              <p:cNvPr id="31" name="Picture 29" descr="pcsm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503" y="2624"/>
                <a:ext cx="157" cy="221"/>
              </a:xfrm>
              <a:prstGeom prst="rect">
                <a:avLst/>
              </a:prstGeom>
              <a:grpFill/>
            </p:spPr>
          </p:pic>
          <p:pic>
            <p:nvPicPr>
              <p:cNvPr id="32" name="Picture 30" descr="palm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803" y="2984"/>
                <a:ext cx="126" cy="18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5064" y="2934"/>
                <a:ext cx="322" cy="1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latin typeface="Verdana" charset="0"/>
                  </a:rPr>
                  <a:t>Cell</a:t>
                </a:r>
              </a:p>
            </p:txBody>
          </p:sp>
          <p:sp>
            <p:nvSpPr>
              <p:cNvPr id="34" name="Text Box 32"/>
              <p:cNvSpPr txBox="1">
                <a:spLocks noChangeArrowheads="1"/>
              </p:cNvSpPr>
              <p:nvPr/>
            </p:nvSpPr>
            <p:spPr bwMode="auto">
              <a:xfrm>
                <a:off x="3163" y="2712"/>
                <a:ext cx="301" cy="1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/>
                  <a:t>1:1</a:t>
                </a:r>
              </a:p>
            </p:txBody>
          </p:sp>
          <p:sp>
            <p:nvSpPr>
              <p:cNvPr id="35" name="Text Box 33"/>
              <p:cNvSpPr txBox="1">
                <a:spLocks noChangeArrowheads="1"/>
              </p:cNvSpPr>
              <p:nvPr/>
            </p:nvSpPr>
            <p:spPr bwMode="auto">
              <a:xfrm>
                <a:off x="3043" y="2304"/>
                <a:ext cx="421" cy="1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/>
                  <a:t>1:10</a:t>
                </a:r>
                <a:r>
                  <a:rPr lang="en-US" sz="1600" b="1" baseline="30000"/>
                  <a:t>3</a:t>
                </a:r>
              </a:p>
            </p:txBody>
          </p:sp>
        </p:grpSp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329682" y="4909653"/>
            <a:ext cx="781050" cy="755650"/>
            <a:chOff x="4992" y="3124"/>
            <a:chExt cx="492" cy="476"/>
          </a:xfrm>
        </p:grpSpPr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4992" y="3408"/>
              <a:ext cx="49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 i="1" dirty="0">
                  <a:latin typeface="Verdana" charset="0"/>
                </a:rPr>
                <a:t>Mote!</a:t>
              </a:r>
            </a:p>
          </p:txBody>
        </p:sp>
        <p:pic>
          <p:nvPicPr>
            <p:cNvPr id="41" name="Picture 9" descr="dots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206" y="3124"/>
              <a:ext cx="211" cy="260"/>
            </a:xfrm>
            <a:prstGeom prst="rect">
              <a:avLst/>
            </a:prstGeom>
            <a:noFill/>
          </p:spPr>
        </p:pic>
      </p:grpSp>
      <p:pic>
        <p:nvPicPr>
          <p:cNvPr id="42" name="Picture 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78449" y="1218596"/>
            <a:ext cx="1252243" cy="76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8661" y="4167213"/>
            <a:ext cx="467971" cy="49361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3700" y="1686979"/>
            <a:ext cx="1333500" cy="9525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25646" y="2567388"/>
            <a:ext cx="864217" cy="82288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94099" y="3393909"/>
            <a:ext cx="583453" cy="57570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81287" y="3763803"/>
            <a:ext cx="540718" cy="485962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3612688" y="2045567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14500" y="2705967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918546" y="3554626"/>
            <a:ext cx="696259" cy="5977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loud 56"/>
          <p:cNvSpPr/>
          <p:nvPr/>
        </p:nvSpPr>
        <p:spPr>
          <a:xfrm>
            <a:off x="5526390" y="626156"/>
            <a:ext cx="1667794" cy="1987176"/>
          </a:xfrm>
          <a:prstGeom prst="cloud">
            <a:avLst/>
          </a:prstGeom>
          <a:solidFill>
            <a:schemeClr val="tx1">
              <a:lumMod val="85000"/>
              <a:alpha val="1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39336" y="6004213"/>
            <a:ext cx="6690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Bell’s Law: new computer class per 10 years</a:t>
            </a:r>
            <a:endParaRPr lang="en-US" dirty="0"/>
          </a:p>
        </p:txBody>
      </p:sp>
      <p:sp>
        <p:nvSpPr>
          <p:cNvPr id="53" name="Rounded Rectangular Callout 52"/>
          <p:cNvSpPr/>
          <p:nvPr/>
        </p:nvSpPr>
        <p:spPr bwMode="auto">
          <a:xfrm>
            <a:off x="6172200" y="5715000"/>
            <a:ext cx="1905000" cy="838200"/>
          </a:xfrm>
          <a:prstGeom prst="wedgeRoundRectCallout">
            <a:avLst>
              <a:gd name="adj1" fmla="val -55278"/>
              <a:gd name="adj2" fmla="val -109144"/>
              <a:gd name="adj3" fmla="val 16667"/>
            </a:avLst>
          </a:prstGeom>
          <a:solidFill>
            <a:schemeClr val="accent3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cs typeface="Helvetica"/>
              </a:rPr>
              <a:t>The Internet of Things!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7239000" y="1524000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ight Brace 53"/>
          <p:cNvSpPr/>
          <p:nvPr/>
        </p:nvSpPr>
        <p:spPr bwMode="auto">
          <a:xfrm>
            <a:off x="7467600" y="2895600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ight Brace 54"/>
          <p:cNvSpPr/>
          <p:nvPr/>
        </p:nvSpPr>
        <p:spPr bwMode="auto">
          <a:xfrm>
            <a:off x="7239000" y="4343400"/>
            <a:ext cx="304800" cy="9906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13716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 crunching, Data Storage, Massive Services,</a:t>
            </a:r>
          </a:p>
          <a:p>
            <a:r>
              <a:rPr lang="en-US" sz="1600" dirty="0" smtClean="0"/>
              <a:t>Mining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7772400" y="3276600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Productivity,</a:t>
            </a:r>
          </a:p>
          <a:p>
            <a:r>
              <a:rPr lang="en-US" sz="1600" dirty="0" smtClean="0"/>
              <a:t>Interactive</a:t>
            </a: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7607300" y="4419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Streaming from/to the physical world</a:t>
            </a:r>
            <a:endParaRPr lang="en-US" sz="16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9/15/14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cs162 fa14 L7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40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47397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200"/>
            <a:ext cx="8382000" cy="5334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MS PGothic" charset="0"/>
              </a:rPr>
              <a:t>Migration of OS Concepts and Features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2089" r="1250" b="2301"/>
          <a:stretch>
            <a:fillRect/>
          </a:stretch>
        </p:blipFill>
        <p:spPr bwMode="auto">
          <a:xfrm>
            <a:off x="2297113" y="1066800"/>
            <a:ext cx="6846887" cy="501173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286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2860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1016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(user) Thread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thread_fork</a:t>
            </a:r>
            <a:r>
              <a:rPr lang="en-US" dirty="0" smtClean="0"/>
              <a:t>(</a:t>
            </a:r>
            <a:r>
              <a:rPr lang="en-US" dirty="0" err="1" smtClean="0"/>
              <a:t>func</a:t>
            </a:r>
            <a:r>
              <a:rPr lang="en-US" dirty="0" smtClean="0"/>
              <a:t>, </a:t>
            </a:r>
            <a:r>
              <a:rPr lang="en-US" dirty="0" err="1" smtClean="0"/>
              <a:t>args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Create a new thread to run </a:t>
            </a:r>
            <a:r>
              <a:rPr lang="en-US" dirty="0" err="1" smtClean="0"/>
              <a:t>func(args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Pintos: </a:t>
            </a:r>
            <a:r>
              <a:rPr lang="en-US" dirty="0" err="1" smtClean="0"/>
              <a:t>thread_create</a:t>
            </a:r>
            <a:endParaRPr lang="en-US" dirty="0" smtClean="0"/>
          </a:p>
          <a:p>
            <a:r>
              <a:rPr lang="en-US" dirty="0" err="1" smtClean="0"/>
              <a:t>thread_yield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Relinquish processor voluntarily</a:t>
            </a:r>
          </a:p>
          <a:p>
            <a:pPr lvl="1"/>
            <a:r>
              <a:rPr lang="en-US" dirty="0" smtClean="0"/>
              <a:t>Pintos: </a:t>
            </a:r>
            <a:r>
              <a:rPr lang="en-US" dirty="0" err="1" smtClean="0"/>
              <a:t>thread_yield</a:t>
            </a:r>
            <a:endParaRPr lang="en-US" dirty="0" smtClean="0"/>
          </a:p>
          <a:p>
            <a:r>
              <a:rPr lang="en-US" dirty="0" err="1" smtClean="0"/>
              <a:t>thread_join</a:t>
            </a:r>
            <a:r>
              <a:rPr lang="en-US" dirty="0" smtClean="0"/>
              <a:t>(thread)</a:t>
            </a:r>
          </a:p>
          <a:p>
            <a:pPr lvl="1"/>
            <a:r>
              <a:rPr lang="en-US" dirty="0" smtClean="0"/>
              <a:t>In parent, wait for forked thread to exit, then return</a:t>
            </a:r>
          </a:p>
          <a:p>
            <a:r>
              <a:rPr lang="en-US" dirty="0" err="1" smtClean="0"/>
              <a:t>thread_exit</a:t>
            </a:r>
            <a:endParaRPr lang="en-US" dirty="0" smtClean="0"/>
          </a:p>
          <a:p>
            <a:pPr lvl="1"/>
            <a:r>
              <a:rPr lang="en-US" dirty="0" smtClean="0"/>
              <a:t>Quit thread and clean up, wake up joiner if any</a:t>
            </a:r>
          </a:p>
          <a:p>
            <a:pPr lvl="1"/>
            <a:r>
              <a:rPr lang="en-US" dirty="0" smtClean="0"/>
              <a:t>Pintos: </a:t>
            </a:r>
            <a:r>
              <a:rPr lang="en-US" dirty="0" err="1" smtClean="0"/>
              <a:t>thread_exit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5123" y="6142177"/>
            <a:ext cx="63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http://cs162.eecs.berkeley.edu/static/lectures/</a:t>
            </a:r>
            <a:r>
              <a:rPr lang="en-US" dirty="0" smtClean="0">
                <a:hlinkClick r:id="rId2"/>
              </a:rPr>
              <a:t>code06/</a:t>
            </a:r>
            <a:r>
              <a:rPr lang="en-US" dirty="0" err="1" smtClean="0">
                <a:hlinkClick r:id="rId2"/>
              </a:rPr>
              <a:t>pthread.c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13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pthreads.c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2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Lifecycle</a:t>
            </a:r>
            <a:endParaRPr lang="en-US" dirty="0"/>
          </a:p>
        </p:txBody>
      </p:sp>
      <p:pic>
        <p:nvPicPr>
          <p:cNvPr id="4" name="Content Placeholder 3" descr="thread-states.pdf"/>
          <p:cNvPicPr>
            <a:picLocks noGrp="1" noChangeAspect="1"/>
          </p:cNvPicPr>
          <p:nvPr>
            <p:ph idx="1"/>
          </p:nvPr>
        </p:nvPicPr>
        <p:blipFill>
          <a:blip r:embed="rId2"/>
          <a:srcRect t="-28889" b="-28889"/>
          <a:stretch>
            <a:fillRect/>
          </a:stretch>
        </p:blipFill>
        <p:spPr>
          <a:xfrm>
            <a:off x="17145" y="1600200"/>
            <a:ext cx="9140162" cy="502673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8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vs. Processor View</a:t>
            </a:r>
            <a:endParaRPr lang="en-US" dirty="0"/>
          </a:p>
        </p:txBody>
      </p:sp>
      <p:pic>
        <p:nvPicPr>
          <p:cNvPr id="4" name="Content Placeholder 3" descr="threadSuspend2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4222" r="-14222"/>
          <a:stretch>
            <a:fillRect/>
          </a:stretch>
        </p:blipFill>
        <p:spPr>
          <a:xfrm>
            <a:off x="-427637" y="1398649"/>
            <a:ext cx="10445144" cy="574442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3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Executions</a:t>
            </a:r>
            <a:endParaRPr lang="en-US" dirty="0"/>
          </a:p>
        </p:txBody>
      </p:sp>
      <p:pic>
        <p:nvPicPr>
          <p:cNvPr id="6" name="Content Placeholder 5" descr="unpredictableSpeed.pdf"/>
          <p:cNvPicPr>
            <a:picLocks noGrp="1" noChangeAspect="1"/>
          </p:cNvPicPr>
          <p:nvPr>
            <p:ph idx="1"/>
          </p:nvPr>
        </p:nvPicPr>
        <p:blipFill>
          <a:blip r:embed="rId2"/>
          <a:srcRect l="-4549" r="-4549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73" y="1195387"/>
            <a:ext cx="8900547" cy="4525963"/>
          </a:xfrm>
        </p:spPr>
        <p:txBody>
          <a:bodyPr/>
          <a:lstStyle/>
          <a:p>
            <a:r>
              <a:rPr lang="en-US" dirty="0" smtClean="0"/>
              <a:t>Infinite number of processors</a:t>
            </a:r>
          </a:p>
          <a:p>
            <a:r>
              <a:rPr lang="en-US" dirty="0" smtClean="0"/>
              <a:t>Threads execute with variable speed</a:t>
            </a:r>
          </a:p>
          <a:p>
            <a:pPr lvl="1"/>
            <a:r>
              <a:rPr lang="en-US" dirty="0" smtClean="0"/>
              <a:t>Programs must be designed to work with any schedule</a:t>
            </a:r>
          </a:p>
        </p:txBody>
      </p:sp>
      <p:pic>
        <p:nvPicPr>
          <p:cNvPr id="4" name="Content Placeholder 3" descr="threadAbstraction.pdf"/>
          <p:cNvPicPr>
            <a:picLocks noChangeAspect="1"/>
          </p:cNvPicPr>
          <p:nvPr/>
        </p:nvPicPr>
        <p:blipFill>
          <a:blip r:embed="rId3"/>
          <a:srcRect t="-15885" b="-15885"/>
          <a:stretch>
            <a:fillRect/>
          </a:stretch>
        </p:blipFill>
        <p:spPr>
          <a:xfrm>
            <a:off x="457200" y="2275724"/>
            <a:ext cx="8229600" cy="452596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8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use case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6395" y="1873250"/>
            <a:ext cx="3510321" cy="17543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Client Browser</a:t>
            </a:r>
          </a:p>
          <a:p>
            <a:r>
              <a:rPr lang="en-US" dirty="0"/>
              <a:t> </a:t>
            </a:r>
            <a:r>
              <a:rPr lang="en-US" dirty="0" smtClean="0"/>
              <a:t> - process for each tab</a:t>
            </a:r>
          </a:p>
          <a:p>
            <a:r>
              <a:rPr lang="en-US" dirty="0"/>
              <a:t> </a:t>
            </a:r>
            <a:r>
              <a:rPr lang="en-US" dirty="0" smtClean="0"/>
              <a:t> - thread to render page</a:t>
            </a:r>
          </a:p>
          <a:p>
            <a:r>
              <a:rPr lang="en-US" dirty="0"/>
              <a:t> </a:t>
            </a:r>
            <a:r>
              <a:rPr lang="en-US" dirty="0" smtClean="0"/>
              <a:t> - GET in separate thread</a:t>
            </a:r>
          </a:p>
          <a:p>
            <a:r>
              <a:rPr lang="en-US" dirty="0"/>
              <a:t> </a:t>
            </a:r>
            <a:r>
              <a:rPr lang="en-US" dirty="0" smtClean="0"/>
              <a:t> - multiple outstanding GETs</a:t>
            </a:r>
          </a:p>
          <a:p>
            <a:r>
              <a:rPr lang="en-US" dirty="0"/>
              <a:t> </a:t>
            </a:r>
            <a:r>
              <a:rPr lang="en-US" dirty="0" smtClean="0"/>
              <a:t> - as they complete, render portion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77905" y="2001203"/>
            <a:ext cx="4300990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Web Server</a:t>
            </a:r>
          </a:p>
          <a:p>
            <a:r>
              <a:rPr lang="en-US" dirty="0"/>
              <a:t> </a:t>
            </a:r>
            <a:r>
              <a:rPr lang="en-US" dirty="0" smtClean="0"/>
              <a:t>  - fork process for each client connection</a:t>
            </a:r>
          </a:p>
          <a:p>
            <a:r>
              <a:rPr lang="en-US" dirty="0"/>
              <a:t> </a:t>
            </a:r>
            <a:r>
              <a:rPr lang="en-US" dirty="0" smtClean="0"/>
              <a:t>  - thread to get request and issue response</a:t>
            </a:r>
          </a:p>
          <a:p>
            <a:r>
              <a:rPr lang="en-US" dirty="0"/>
              <a:t> </a:t>
            </a:r>
            <a:r>
              <a:rPr lang="en-US" dirty="0" smtClean="0"/>
              <a:t>  - fork threads to read data, access DB,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- join and respond</a:t>
            </a: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 flipV="1">
            <a:off x="3696716" y="2739867"/>
            <a:ext cx="781189" cy="10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3696716" y="1555750"/>
            <a:ext cx="781189" cy="1194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</p:cNvCxnSpPr>
          <p:nvPr/>
        </p:nvCxnSpPr>
        <p:spPr>
          <a:xfrm>
            <a:off x="3696716" y="2750414"/>
            <a:ext cx="781189" cy="1504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52750" y="2881200"/>
            <a:ext cx="1525155" cy="164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1238250"/>
            <a:ext cx="1353705" cy="1180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30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162-fa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cs162-fa14.potx</Template>
  <TotalTime>1078</TotalTime>
  <Words>2735</Words>
  <Application>Microsoft Macintosh PowerPoint</Application>
  <PresentationFormat>On-screen Show (4:3)</PresentationFormat>
  <Paragraphs>740</Paragraphs>
  <Slides>43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cs162-fa14</vt:lpstr>
      <vt:lpstr>Kernel Threads</vt:lpstr>
      <vt:lpstr>Objectives</vt:lpstr>
      <vt:lpstr>Threads</vt:lpstr>
      <vt:lpstr>Thread State</vt:lpstr>
      <vt:lpstr>Thread Lifecycle</vt:lpstr>
      <vt:lpstr>Programmer vs. Processor View</vt:lpstr>
      <vt:lpstr>Possible Executions</vt:lpstr>
      <vt:lpstr>Thread Abstraction</vt:lpstr>
      <vt:lpstr>A typical use case</vt:lpstr>
      <vt:lpstr>Kernel Use Cases</vt:lpstr>
      <vt:lpstr>Per Thread State</vt:lpstr>
      <vt:lpstr>Single and Multithreaded Processes</vt:lpstr>
      <vt:lpstr> Supporting 1T and MT Processes</vt:lpstr>
      <vt:lpstr> Supporting 1T and MT Processes</vt:lpstr>
      <vt:lpstr>You are here… why?</vt:lpstr>
      <vt:lpstr>Perspective on ‘groking’ 162</vt:lpstr>
      <vt:lpstr>Operating System as Design</vt:lpstr>
      <vt:lpstr>Starting today: Pintos Projects</vt:lpstr>
      <vt:lpstr>MT Kernel 1T Process ala Pintos/x86</vt:lpstr>
      <vt:lpstr>In User thread, w/ k-thread waiting</vt:lpstr>
      <vt:lpstr>In Kernel thread</vt:lpstr>
      <vt:lpstr>Thread Switch (switch.S)</vt:lpstr>
      <vt:lpstr>Switch to Kernel Thread for Process</vt:lpstr>
      <vt:lpstr>Kernel-&gt;User</vt:lpstr>
      <vt:lpstr>User-&gt;Kernel</vt:lpstr>
      <vt:lpstr>User-&gt;Kernel via interrupt vector</vt:lpstr>
      <vt:lpstr>Pintos Interrupt Processing</vt:lpstr>
      <vt:lpstr>Recall: cs61C THE STACK FRAME</vt:lpstr>
      <vt:lpstr>Pintos Interrupt Processing</vt:lpstr>
      <vt:lpstr>Timer may trigger thread switch</vt:lpstr>
      <vt:lpstr>Pintos Return from Processing</vt:lpstr>
      <vt:lpstr>Multithreaded Processes</vt:lpstr>
      <vt:lpstr>The Next Big Question</vt:lpstr>
      <vt:lpstr>Perspectives</vt:lpstr>
      <vt:lpstr>The Numbers</vt:lpstr>
      <vt:lpstr>The Numbers</vt:lpstr>
      <vt:lpstr>Threads in a Process</vt:lpstr>
      <vt:lpstr>Classification</vt:lpstr>
      <vt:lpstr>OS Archaeology</vt:lpstr>
      <vt:lpstr>Dramatic change</vt:lpstr>
      <vt:lpstr>Migration of OS Concepts and Features</vt:lpstr>
      <vt:lpstr>Recall: (user) Thread Operations</vt:lpstr>
      <vt:lpstr>Example: pthreads.c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Culler</dc:creator>
  <cp:lastModifiedBy>David Culler</cp:lastModifiedBy>
  <cp:revision>84</cp:revision>
  <dcterms:created xsi:type="dcterms:W3CDTF">2014-09-03T19:24:22Z</dcterms:created>
  <dcterms:modified xsi:type="dcterms:W3CDTF">2014-09-15T16:10:31Z</dcterms:modified>
</cp:coreProperties>
</file>