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9" r:id="rId18"/>
    <p:sldId id="280" r:id="rId19"/>
    <p:sldId id="272" r:id="rId20"/>
    <p:sldId id="281" r:id="rId21"/>
    <p:sldId id="273" r:id="rId22"/>
    <p:sldId id="282" r:id="rId23"/>
    <p:sldId id="283" r:id="rId24"/>
    <p:sldId id="284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B006D-AAFB-A34F-8B45-91A54B16DC7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AF15-328D-6949-91D9-A16CACD6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3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349-4B97-3B42-B3E1-FA9317E9ADED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818A-32A3-AC41-8A70-957E942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9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6972-9282-6242-BF9A-9B61D3BE0A3A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F8A8-1005-834B-BF1C-BB478FBBDC0A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8851-10AF-0E41-9D20-9E4869F3143B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85FC-6888-4943-8D4B-EAA4B1469943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3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51C6-9B93-A144-8330-C300025EE68B}" type="datetime1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EFC-AEF5-9346-BCD2-73631C9FDD52}" type="datetime1">
              <a:rPr lang="en-US" smtClean="0"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AD65-3F35-5745-89A3-405436EB7A4B}" type="datetime1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724B-8850-8B49-A9A6-BAA085A6084C}" type="datetime1">
              <a:rPr lang="en-US" smtClean="0"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AE4-095C-B748-9041-913300FD3B05}" type="datetime1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5DEB-F21F-B342-8A01-991974D64C96}" type="datetime1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781"/>
            <a:ext cx="8229600" cy="87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8571"/>
            <a:ext cx="8229600" cy="521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fld id="{5C04892F-89DB-E34A-A7EC-27918AE7B07F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19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07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fld id="{40BE6ECD-61F1-CE4B-BB82-6FDD0CA3B2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47625" cmpd="thinThick">
            <a:solidFill>
              <a:srgbClr val="FBBA0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8" descr="fro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3"/>
          <a:stretch>
            <a:fillRect/>
          </a:stretch>
        </p:blipFill>
        <p:spPr bwMode="auto">
          <a:xfrm>
            <a:off x="8229600" y="0"/>
            <a:ext cx="91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162.eecs.berkeley.edu/static/Lectures/code08/procon1.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956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Thread Coordination 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-Managing Concurrency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51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David E. Culler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CS162 – Operating Systems and Systems Programming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Lecture 8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Sept 17,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2014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5486400"/>
            <a:ext cx="2971800" cy="923330"/>
          </a:xfrm>
          <a:prstGeom prst="rect">
            <a:avLst/>
          </a:prstGeom>
          <a:noFill/>
          <a:ln>
            <a:solidFill>
              <a:srgbClr val="618FF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Reading: A&amp;D 5-5.6 </a:t>
            </a:r>
          </a:p>
          <a:p>
            <a:r>
              <a:rPr lang="en-US" dirty="0" smtClean="0"/>
              <a:t>HW</a:t>
            </a:r>
            <a:r>
              <a:rPr lang="en-US" dirty="0"/>
              <a:t> </a:t>
            </a:r>
            <a:r>
              <a:rPr lang="en-US" dirty="0" smtClean="0"/>
              <a:t>2 out</a:t>
            </a:r>
            <a:endParaRPr lang="en-US" dirty="0"/>
          </a:p>
          <a:p>
            <a:r>
              <a:rPr lang="en-US" dirty="0" err="1" smtClean="0"/>
              <a:t>Proj</a:t>
            </a:r>
            <a:r>
              <a:rPr lang="en-US" dirty="0"/>
              <a:t> </a:t>
            </a:r>
            <a:r>
              <a:rPr lang="en-US" dirty="0" smtClean="0"/>
              <a:t>1 out</a:t>
            </a:r>
          </a:p>
        </p:txBody>
      </p:sp>
      <p:sp>
        <p:nvSpPr>
          <p:cNvPr id="4" name="Rectangle 3"/>
          <p:cNvSpPr/>
          <p:nvPr/>
        </p:nvSpPr>
        <p:spPr>
          <a:xfrm>
            <a:off x="391418" y="5686455"/>
            <a:ext cx="50193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https://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computing.llnl.gov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/tutorials/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pthreads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035555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unched Tape 14"/>
          <p:cNvSpPr/>
          <p:nvPr/>
        </p:nvSpPr>
        <p:spPr>
          <a:xfrm rot="16200000">
            <a:off x="475170" y="2166672"/>
            <a:ext cx="1510904" cy="1453190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Simplest synchronization: a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7" y="3859425"/>
            <a:ext cx="8229600" cy="14407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Alternating protocol of a single producer and a single consumer can be coordinated by a simple flag</a:t>
            </a:r>
          </a:p>
          <a:p>
            <a:r>
              <a:rPr lang="en-US" dirty="0" smtClean="0"/>
              <a:t>Integrated with the shared object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41734" y="2464520"/>
            <a:ext cx="115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Producer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4684" y="2867346"/>
            <a:ext cx="1147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Input file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26987" y="3250348"/>
            <a:ext cx="1236824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Line of text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4189884" y="2419320"/>
            <a:ext cx="663467" cy="473947"/>
          </a:xfrm>
          <a:custGeom>
            <a:avLst/>
            <a:gdLst>
              <a:gd name="connsiteX0" fmla="*/ 0 w 663467"/>
              <a:gd name="connsiteY0" fmla="*/ 0 h 473947"/>
              <a:gd name="connsiteX1" fmla="*/ 663467 w 663467"/>
              <a:gd name="connsiteY1" fmla="*/ 0 h 473947"/>
              <a:gd name="connsiteX2" fmla="*/ 663467 w 663467"/>
              <a:gd name="connsiteY2" fmla="*/ 473947 h 473947"/>
              <a:gd name="connsiteX3" fmla="*/ 18956 w 663467"/>
              <a:gd name="connsiteY3" fmla="*/ 454989 h 47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467" h="473947">
                <a:moveTo>
                  <a:pt x="0" y="0"/>
                </a:moveTo>
                <a:lnTo>
                  <a:pt x="663467" y="0"/>
                </a:lnTo>
                <a:lnTo>
                  <a:pt x="663467" y="473947"/>
                </a:lnTo>
                <a:lnTo>
                  <a:pt x="18956" y="454989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87964" y="2419320"/>
            <a:ext cx="0" cy="464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4027" y="2149490"/>
            <a:ext cx="1236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Line of text</a:t>
            </a:r>
          </a:p>
        </p:txBody>
      </p:sp>
      <p:sp>
        <p:nvSpPr>
          <p:cNvPr id="17" name="Oval 16"/>
          <p:cNvSpPr/>
          <p:nvPr/>
        </p:nvSpPr>
        <p:spPr>
          <a:xfrm>
            <a:off x="2032681" y="2276790"/>
            <a:ext cx="1713097" cy="88188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63811" y="2287887"/>
            <a:ext cx="1913453" cy="870789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745951" y="2689815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858000" y="4784688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4312777" y="2729930"/>
            <a:ext cx="669404" cy="739355"/>
          </a:xfrm>
          <a:custGeom>
            <a:avLst/>
            <a:gdLst>
              <a:gd name="connsiteX0" fmla="*/ 407318 w 669404"/>
              <a:gd name="connsiteY0" fmla="*/ 0 h 928934"/>
              <a:gd name="connsiteX1" fmla="*/ 653749 w 669404"/>
              <a:gd name="connsiteY1" fmla="*/ 246451 h 928934"/>
              <a:gd name="connsiteX2" fmla="*/ 9238 w 669404"/>
              <a:gd name="connsiteY2" fmla="*/ 758313 h 928934"/>
              <a:gd name="connsiteX3" fmla="*/ 255669 w 669404"/>
              <a:gd name="connsiteY3" fmla="*/ 928934 h 928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9404" h="928934">
                <a:moveTo>
                  <a:pt x="407318" y="0"/>
                </a:moveTo>
                <a:cubicBezTo>
                  <a:pt x="563707" y="60033"/>
                  <a:pt x="720096" y="120066"/>
                  <a:pt x="653749" y="246451"/>
                </a:cubicBezTo>
                <a:cubicBezTo>
                  <a:pt x="587402" y="372836"/>
                  <a:pt x="75585" y="644566"/>
                  <a:pt x="9238" y="758313"/>
                </a:cubicBezTo>
                <a:cubicBezTo>
                  <a:pt x="-57109" y="872060"/>
                  <a:pt x="255669" y="928934"/>
                  <a:pt x="255669" y="928934"/>
                </a:cubicBezTo>
              </a:path>
            </a:pathLst>
          </a:cu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19800" y="2554035"/>
            <a:ext cx="1264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</a:t>
            </a:r>
            <a:endParaRPr lang="en-US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33253" y="2783941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22" y="1250517"/>
            <a:ext cx="1296712" cy="103737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015076" y="840716"/>
            <a:ext cx="3989244" cy="1569660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typedef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sharedobject</a:t>
            </a:r>
            <a:r>
              <a:rPr lang="en-US" sz="1600" dirty="0">
                <a:latin typeface="Courier"/>
                <a:cs typeface="Courier"/>
              </a:rPr>
              <a:t> {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flag;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}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4026" y="5292246"/>
            <a:ext cx="3536949" cy="1477328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markfull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so_t</a:t>
            </a:r>
            <a:r>
              <a:rPr lang="en-US" dirty="0">
                <a:latin typeface="Courier"/>
                <a:cs typeface="Courier"/>
              </a:rPr>
              <a:t> *</a:t>
            </a:r>
            <a:r>
              <a:rPr lang="en-US" dirty="0" smtClean="0">
                <a:latin typeface="Courier"/>
                <a:cs typeface="Courier"/>
              </a:rPr>
              <a:t>so) { </a:t>
            </a:r>
          </a:p>
          <a:p>
            <a:r>
              <a:rPr lang="en-US" dirty="0" smtClean="0">
                <a:latin typeface="Courier"/>
                <a:cs typeface="Courier"/>
              </a:rPr>
              <a:t>  so</a:t>
            </a:r>
            <a:r>
              <a:rPr lang="en-US" dirty="0">
                <a:latin typeface="Courier"/>
                <a:cs typeface="Courier"/>
              </a:rPr>
              <a:t>-&gt;flag = 1;</a:t>
            </a:r>
          </a:p>
          <a:p>
            <a:r>
              <a:rPr lang="en-US" dirty="0">
                <a:latin typeface="Courier"/>
                <a:cs typeface="Courier"/>
              </a:rPr>
              <a:t>  while (so-&gt;flag) {}</a:t>
            </a:r>
          </a:p>
          <a:p>
            <a:r>
              <a:rPr lang="en-US" dirty="0">
                <a:latin typeface="Courier"/>
                <a:cs typeface="Courier"/>
              </a:rPr>
              <a:t>  return 1;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76468" y="5192772"/>
            <a:ext cx="3988504" cy="1477328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markempty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so_t</a:t>
            </a:r>
            <a:r>
              <a:rPr lang="en-US" dirty="0">
                <a:latin typeface="Courier"/>
                <a:cs typeface="Courier"/>
              </a:rPr>
              <a:t> *so) {</a:t>
            </a:r>
          </a:p>
          <a:p>
            <a:r>
              <a:rPr lang="en-US" dirty="0">
                <a:latin typeface="Courier"/>
                <a:cs typeface="Courier"/>
              </a:rPr>
              <a:t>  so-&gt;flag = 0;</a:t>
            </a:r>
          </a:p>
          <a:p>
            <a:r>
              <a:rPr lang="en-US" dirty="0">
                <a:latin typeface="Courier"/>
                <a:cs typeface="Courier"/>
              </a:rPr>
              <a:t>  while (!so-&gt;flag) {}</a:t>
            </a:r>
          </a:p>
          <a:p>
            <a:r>
              <a:rPr lang="en-US" dirty="0">
                <a:latin typeface="Courier"/>
                <a:cs typeface="Courier"/>
              </a:rPr>
              <a:t>  return 1;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1575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fix: flags (</a:t>
            </a:r>
            <a:r>
              <a:rPr lang="en-US" dirty="0" err="1" smtClean="0"/>
              <a:t>proconflag.c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924436"/>
            <a:ext cx="6899698" cy="4247317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void *producer(void *</a:t>
            </a:r>
            <a:r>
              <a:rPr lang="en-US" dirty="0" err="1">
                <a:latin typeface="Courier"/>
                <a:cs typeface="Courier"/>
              </a:rPr>
              <a:t>arg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r>
              <a:rPr lang="en-US" dirty="0" smtClean="0">
                <a:latin typeface="Courier"/>
                <a:cs typeface="Courier"/>
              </a:rPr>
              <a:t> …</a:t>
            </a:r>
          </a:p>
          <a:p>
            <a:r>
              <a:rPr lang="en-US" dirty="0" smtClean="0">
                <a:latin typeface="Courier"/>
                <a:cs typeface="Courier"/>
              </a:rPr>
              <a:t>   for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(line = </a:t>
            </a:r>
            <a:r>
              <a:rPr lang="en-US" dirty="0" err="1">
                <a:latin typeface="Courier"/>
                <a:cs typeface="Courier"/>
              </a:rPr>
              <a:t>readline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rfile</a:t>
            </a:r>
            <a:r>
              <a:rPr lang="en-US" dirty="0">
                <a:latin typeface="Courier"/>
                <a:cs typeface="Courier"/>
              </a:rPr>
              <a:t>));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</a:t>
            </a:r>
            <a:r>
              <a:rPr lang="en-US" dirty="0" smtClean="0">
                <a:latin typeface="Courier"/>
                <a:cs typeface="Courier"/>
              </a:rPr>
              <a:t>) {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so-&gt;</a:t>
            </a:r>
            <a:r>
              <a:rPr lang="en-US" dirty="0" err="1">
                <a:latin typeface="Courier"/>
                <a:cs typeface="Courier"/>
              </a:rPr>
              <a:t>linenum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  so-&gt;line = line;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markfull</a:t>
            </a:r>
            <a:r>
              <a:rPr lang="en-US" dirty="0">
                <a:latin typeface="Courier"/>
                <a:cs typeface="Courier"/>
              </a:rPr>
              <a:t>(so);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fprintf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stdout</a:t>
            </a:r>
            <a:r>
              <a:rPr lang="en-US" dirty="0">
                <a:latin typeface="Courier"/>
                <a:cs typeface="Courier"/>
              </a:rPr>
              <a:t>, "Prod: [%d] %s",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, line);</a:t>
            </a: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so-&gt;line = NULL;</a:t>
            </a:r>
          </a:p>
          <a:p>
            <a:r>
              <a:rPr lang="en-US" dirty="0">
                <a:latin typeface="Courier"/>
                <a:cs typeface="Courier"/>
              </a:rPr>
              <a:t>  so-&gt;flag = 1;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("Prod: %d lines\n",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*ret =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pthread_exit</a:t>
            </a:r>
            <a:r>
              <a:rPr lang="en-US" dirty="0">
                <a:latin typeface="Courier"/>
                <a:cs typeface="Courier"/>
              </a:rPr>
              <a:t>(ret);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124" y="3064172"/>
            <a:ext cx="6123192" cy="4247317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void *consumer(void *</a:t>
            </a:r>
            <a:r>
              <a:rPr lang="en-US" dirty="0" err="1">
                <a:latin typeface="Courier"/>
                <a:cs typeface="Courier"/>
              </a:rPr>
              <a:t>arg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r>
              <a:rPr lang="en-US" dirty="0" smtClean="0">
                <a:latin typeface="Courier"/>
                <a:cs typeface="Courier"/>
              </a:rPr>
              <a:t> …</a:t>
            </a:r>
          </a:p>
          <a:p>
            <a:r>
              <a:rPr lang="en-US" dirty="0" smtClean="0">
                <a:latin typeface="Courier"/>
                <a:cs typeface="Courier"/>
              </a:rPr>
              <a:t>  while </a:t>
            </a:r>
            <a:r>
              <a:rPr lang="en-US" dirty="0">
                <a:latin typeface="Courier"/>
                <a:cs typeface="Courier"/>
              </a:rPr>
              <a:t>(!so-&gt;flag) {</a:t>
            </a:r>
            <a:r>
              <a:rPr lang="en-US" dirty="0" smtClean="0">
                <a:latin typeface="Courier"/>
                <a:cs typeface="Courier"/>
              </a:rPr>
              <a:t>} </a:t>
            </a:r>
            <a:r>
              <a:rPr lang="en-US" dirty="0">
                <a:latin typeface="Courier"/>
                <a:cs typeface="Courier"/>
              </a:rPr>
              <a:t>/* wait for </a:t>
            </a:r>
            <a:r>
              <a:rPr lang="en-US" dirty="0" smtClean="0">
                <a:latin typeface="Courier"/>
                <a:cs typeface="Courier"/>
              </a:rPr>
              <a:t>prod </a:t>
            </a:r>
            <a:r>
              <a:rPr lang="en-US" dirty="0">
                <a:latin typeface="Courier"/>
                <a:cs typeface="Courier"/>
              </a:rPr>
              <a:t>*</a:t>
            </a:r>
            <a:r>
              <a:rPr lang="en-US" dirty="0" smtClean="0">
                <a:latin typeface="Courier"/>
                <a:cs typeface="Courier"/>
              </a:rPr>
              <a:t>/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while ((line = so-&gt;line)) {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strlen</a:t>
            </a:r>
            <a:r>
              <a:rPr lang="en-US" dirty="0">
                <a:latin typeface="Courier"/>
                <a:cs typeface="Courier"/>
              </a:rPr>
              <a:t>(line);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("Cons: [%d:%d] %s",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,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so</a:t>
            </a:r>
            <a:r>
              <a:rPr lang="en-US" dirty="0">
                <a:latin typeface="Courier"/>
                <a:cs typeface="Courier"/>
              </a:rPr>
              <a:t>-&gt;</a:t>
            </a:r>
            <a:r>
              <a:rPr lang="en-US" dirty="0" err="1">
                <a:latin typeface="Courier"/>
                <a:cs typeface="Courier"/>
              </a:rPr>
              <a:t>linenum</a:t>
            </a:r>
            <a:r>
              <a:rPr lang="en-US" dirty="0">
                <a:latin typeface="Courier"/>
                <a:cs typeface="Courier"/>
              </a:rPr>
              <a:t>, line);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markempty</a:t>
            </a:r>
            <a:r>
              <a:rPr lang="en-US" dirty="0">
                <a:latin typeface="Courier"/>
                <a:cs typeface="Courier"/>
              </a:rPr>
              <a:t>(so);</a:t>
            </a: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so-&gt;flag = 0;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("Cons: %d lines\n",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*ret =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pthread_exit</a:t>
            </a:r>
            <a:r>
              <a:rPr lang="en-US" dirty="0">
                <a:latin typeface="Courier"/>
                <a:cs typeface="Courier"/>
              </a:rPr>
              <a:t>(ret);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969846" y="1856154"/>
            <a:ext cx="5375384" cy="664308"/>
            <a:chOff x="2969846" y="1856154"/>
            <a:chExt cx="5375384" cy="664308"/>
          </a:xfrm>
        </p:grpSpPr>
        <p:sp>
          <p:nvSpPr>
            <p:cNvPr id="10" name="Right Brace 9"/>
            <p:cNvSpPr/>
            <p:nvPr/>
          </p:nvSpPr>
          <p:spPr>
            <a:xfrm>
              <a:off x="2969846" y="1856154"/>
              <a:ext cx="371231" cy="664308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40722" y="1856154"/>
              <a:ext cx="4904508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Must preserve write ordering !!!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981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unched Tape 14"/>
          <p:cNvSpPr/>
          <p:nvPr/>
        </p:nvSpPr>
        <p:spPr>
          <a:xfrm rot="16200000">
            <a:off x="475170" y="2166672"/>
            <a:ext cx="1510904" cy="1453190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Consumers,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7" y="3859425"/>
            <a:ext cx="8229600" cy="14407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general relationships require mutual exclusion</a:t>
            </a:r>
          </a:p>
          <a:p>
            <a:pPr lvl="1"/>
            <a:r>
              <a:rPr lang="en-US" dirty="0" smtClean="0"/>
              <a:t>Each line is consumed exactly once!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41734" y="2464520"/>
            <a:ext cx="115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Producer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4684" y="2867346"/>
            <a:ext cx="1147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Input file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26987" y="3250348"/>
            <a:ext cx="1236824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Line of text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4189884" y="2419320"/>
            <a:ext cx="663467" cy="473947"/>
          </a:xfrm>
          <a:custGeom>
            <a:avLst/>
            <a:gdLst>
              <a:gd name="connsiteX0" fmla="*/ 0 w 663467"/>
              <a:gd name="connsiteY0" fmla="*/ 0 h 473947"/>
              <a:gd name="connsiteX1" fmla="*/ 663467 w 663467"/>
              <a:gd name="connsiteY1" fmla="*/ 0 h 473947"/>
              <a:gd name="connsiteX2" fmla="*/ 663467 w 663467"/>
              <a:gd name="connsiteY2" fmla="*/ 473947 h 473947"/>
              <a:gd name="connsiteX3" fmla="*/ 18956 w 663467"/>
              <a:gd name="connsiteY3" fmla="*/ 454989 h 47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467" h="473947">
                <a:moveTo>
                  <a:pt x="0" y="0"/>
                </a:moveTo>
                <a:lnTo>
                  <a:pt x="663467" y="0"/>
                </a:lnTo>
                <a:lnTo>
                  <a:pt x="663467" y="473947"/>
                </a:lnTo>
                <a:lnTo>
                  <a:pt x="18956" y="454989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87964" y="2419320"/>
            <a:ext cx="0" cy="464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4027" y="2149490"/>
            <a:ext cx="1236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Line of text</a:t>
            </a:r>
          </a:p>
        </p:txBody>
      </p:sp>
      <p:sp>
        <p:nvSpPr>
          <p:cNvPr id="17" name="Oval 16"/>
          <p:cNvSpPr/>
          <p:nvPr/>
        </p:nvSpPr>
        <p:spPr>
          <a:xfrm>
            <a:off x="2032681" y="2276790"/>
            <a:ext cx="1713097" cy="88188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63811" y="2287887"/>
            <a:ext cx="1913453" cy="870789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745951" y="2689815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4312777" y="2729930"/>
            <a:ext cx="669404" cy="739355"/>
          </a:xfrm>
          <a:custGeom>
            <a:avLst/>
            <a:gdLst>
              <a:gd name="connsiteX0" fmla="*/ 407318 w 669404"/>
              <a:gd name="connsiteY0" fmla="*/ 0 h 928934"/>
              <a:gd name="connsiteX1" fmla="*/ 653749 w 669404"/>
              <a:gd name="connsiteY1" fmla="*/ 246451 h 928934"/>
              <a:gd name="connsiteX2" fmla="*/ 9238 w 669404"/>
              <a:gd name="connsiteY2" fmla="*/ 758313 h 928934"/>
              <a:gd name="connsiteX3" fmla="*/ 255669 w 669404"/>
              <a:gd name="connsiteY3" fmla="*/ 928934 h 928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9404" h="928934">
                <a:moveTo>
                  <a:pt x="407318" y="0"/>
                </a:moveTo>
                <a:cubicBezTo>
                  <a:pt x="563707" y="60033"/>
                  <a:pt x="720096" y="120066"/>
                  <a:pt x="653749" y="246451"/>
                </a:cubicBezTo>
                <a:cubicBezTo>
                  <a:pt x="587402" y="372836"/>
                  <a:pt x="75585" y="644566"/>
                  <a:pt x="9238" y="758313"/>
                </a:cubicBezTo>
                <a:cubicBezTo>
                  <a:pt x="-57109" y="872060"/>
                  <a:pt x="255669" y="928934"/>
                  <a:pt x="255669" y="928934"/>
                </a:cubicBezTo>
              </a:path>
            </a:pathLst>
          </a:cu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19800" y="2554035"/>
            <a:ext cx="1264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</a:t>
            </a:r>
            <a:endParaRPr lang="en-US" sz="2000" b="1" dirty="0"/>
          </a:p>
        </p:txBody>
      </p:sp>
      <p:pic>
        <p:nvPicPr>
          <p:cNvPr id="13" name="Picture 12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22" y="1250517"/>
            <a:ext cx="1296712" cy="1037370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>
            <a:off x="4982181" y="2709445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901273" y="1616494"/>
            <a:ext cx="1913453" cy="870789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157262" y="1882642"/>
            <a:ext cx="1264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</a:t>
            </a:r>
            <a:endParaRPr lang="en-US" sz="2000" b="1" dirty="0"/>
          </a:p>
        </p:txBody>
      </p:sp>
      <p:cxnSp>
        <p:nvCxnSpPr>
          <p:cNvPr id="31" name="Straight Arrow Connector 30"/>
          <p:cNvCxnSpPr>
            <a:endCxn id="29" idx="2"/>
          </p:cNvCxnSpPr>
          <p:nvPr/>
        </p:nvCxnSpPr>
        <p:spPr>
          <a:xfrm flipV="1">
            <a:off x="5119643" y="2051889"/>
            <a:ext cx="781630" cy="637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188287" y="3033890"/>
            <a:ext cx="1913453" cy="870789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444276" y="3300038"/>
            <a:ext cx="1264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</a:t>
            </a:r>
            <a:endParaRPr lang="en-US" sz="2000" b="1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19643" y="2729930"/>
            <a:ext cx="1037619" cy="7409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2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1575"/>
            <a:ext cx="8229600" cy="48526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Race condition:</a:t>
            </a:r>
            <a:r>
              <a:rPr lang="en-US" sz="2400" dirty="0" smtClean="0"/>
              <a:t> output of a concurrent program depends on the order of operations between threads</a:t>
            </a:r>
          </a:p>
          <a:p>
            <a:pPr>
              <a:buNone/>
            </a:pPr>
            <a:r>
              <a:rPr lang="en-US" sz="2400" b="1" dirty="0" smtClean="0"/>
              <a:t>Mutual exclusion:</a:t>
            </a:r>
            <a:r>
              <a:rPr lang="en-US" sz="2400" dirty="0" smtClean="0"/>
              <a:t> only one thread does a particular thing at a time</a:t>
            </a:r>
          </a:p>
          <a:p>
            <a:pPr lvl="1"/>
            <a:r>
              <a:rPr lang="en-US" sz="2200" b="1" dirty="0" smtClean="0"/>
              <a:t>Critical section: </a:t>
            </a:r>
            <a:r>
              <a:rPr lang="en-US" sz="2200" dirty="0" smtClean="0"/>
              <a:t>piece of code that only one thread can execute at once  </a:t>
            </a:r>
          </a:p>
          <a:p>
            <a:pPr>
              <a:buNone/>
            </a:pPr>
            <a:r>
              <a:rPr lang="en-US" sz="2400" b="1" dirty="0" smtClean="0"/>
              <a:t>Lock:</a:t>
            </a:r>
            <a:r>
              <a:rPr lang="en-US" sz="2400" dirty="0" smtClean="0"/>
              <a:t> prevent someone from doing something</a:t>
            </a:r>
          </a:p>
          <a:p>
            <a:pPr lvl="1"/>
            <a:r>
              <a:rPr lang="en-US" sz="2200" dirty="0" smtClean="0"/>
              <a:t>Lock before entering critical section, before accessing shared data</a:t>
            </a:r>
          </a:p>
          <a:p>
            <a:pPr lvl="1"/>
            <a:r>
              <a:rPr lang="en-US" sz="2200" dirty="0" smtClean="0"/>
              <a:t>unlock when leaving, after done accessing shared data</a:t>
            </a:r>
          </a:p>
          <a:p>
            <a:pPr lvl="1"/>
            <a:r>
              <a:rPr lang="en-US" sz="2200" dirty="0" smtClean="0"/>
              <a:t>wait if locked (all synch involves waiting!)</a:t>
            </a:r>
          </a:p>
        </p:txBody>
      </p:sp>
    </p:spTree>
    <p:extLst>
      <p:ext uri="{BB962C8B-B14F-4D97-AF65-F5344CB8AC3E}">
        <p14:creationId xmlns:p14="http://schemas.microsoft.com/office/powerpoint/2010/main" val="1324171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Fork-Join Model (proNcon2)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7835" y="1132042"/>
            <a:ext cx="4426137" cy="5478422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 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argc</a:t>
            </a:r>
            <a:r>
              <a:rPr lang="en-US" sz="1400" dirty="0"/>
              <a:t>, char *</a:t>
            </a:r>
            <a:r>
              <a:rPr lang="en-US" sz="1400" dirty="0" err="1"/>
              <a:t>argv</a:t>
            </a:r>
            <a:r>
              <a:rPr lang="en-US" sz="1400" dirty="0"/>
              <a:t>[])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pthread_t</a:t>
            </a:r>
            <a:r>
              <a:rPr lang="en-US" sz="1400" dirty="0"/>
              <a:t> prod;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pthread_t</a:t>
            </a:r>
            <a:r>
              <a:rPr lang="en-US" sz="1400" dirty="0"/>
              <a:t> cons[CONSUMERS];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targ_t</a:t>
            </a:r>
            <a:r>
              <a:rPr lang="en-US" sz="1400" dirty="0"/>
              <a:t> </a:t>
            </a:r>
            <a:r>
              <a:rPr lang="en-US" sz="1400" dirty="0" err="1"/>
              <a:t>carg</a:t>
            </a:r>
            <a:r>
              <a:rPr lang="en-US" sz="1400" dirty="0"/>
              <a:t>[CONSUMERS]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…</a:t>
            </a:r>
            <a:endParaRPr lang="en-US" sz="1400" dirty="0"/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so_t</a:t>
            </a:r>
            <a:r>
              <a:rPr lang="en-US" sz="1400" dirty="0" smtClean="0"/>
              <a:t> </a:t>
            </a:r>
            <a:r>
              <a:rPr lang="en-US" sz="1400" dirty="0"/>
              <a:t>*share = </a:t>
            </a:r>
            <a:r>
              <a:rPr lang="en-US" sz="1400" dirty="0" err="1"/>
              <a:t>malloc</a:t>
            </a:r>
            <a:r>
              <a:rPr lang="en-US" sz="1400" dirty="0"/>
              <a:t>(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so_t</a:t>
            </a:r>
            <a:r>
              <a:rPr lang="en-US" sz="1400" dirty="0"/>
              <a:t>));</a:t>
            </a:r>
          </a:p>
          <a:p>
            <a:endParaRPr lang="en-US" sz="1400" dirty="0"/>
          </a:p>
          <a:p>
            <a:r>
              <a:rPr lang="en-US" sz="1400" dirty="0"/>
              <a:t>  share-&gt;</a:t>
            </a:r>
            <a:r>
              <a:rPr lang="en-US" sz="1400" dirty="0" err="1"/>
              <a:t>rfile</a:t>
            </a:r>
            <a:r>
              <a:rPr lang="en-US" sz="1400" dirty="0"/>
              <a:t> = </a:t>
            </a:r>
            <a:r>
              <a:rPr lang="en-US" sz="1400" dirty="0" err="1"/>
              <a:t>rfile</a:t>
            </a:r>
            <a:r>
              <a:rPr lang="en-US" sz="1400" dirty="0"/>
              <a:t>;</a:t>
            </a:r>
          </a:p>
          <a:p>
            <a:r>
              <a:rPr lang="en-US" sz="1400" dirty="0"/>
              <a:t>  share-&gt;line = NULL;</a:t>
            </a:r>
          </a:p>
          <a:p>
            <a:r>
              <a:rPr lang="en-US" sz="1400" dirty="0"/>
              <a:t>  share-&gt;flag = 0;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pthread_create</a:t>
            </a:r>
            <a:r>
              <a:rPr lang="en-US" sz="1400" dirty="0"/>
              <a:t>(&amp;prod, NULL, producer, share)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  for (</a:t>
            </a:r>
            <a:r>
              <a:rPr lang="en-US" sz="1400" dirty="0" err="1"/>
              <a:t>i</a:t>
            </a:r>
            <a:r>
              <a:rPr lang="en-US" sz="1400" dirty="0"/>
              <a:t>=0; </a:t>
            </a:r>
            <a:r>
              <a:rPr lang="en-US" sz="1400" dirty="0" err="1"/>
              <a:t>i</a:t>
            </a:r>
            <a:r>
              <a:rPr lang="en-US" sz="1400" dirty="0"/>
              <a:t>&lt;CONSUMERS;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carg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].</a:t>
            </a:r>
            <a:r>
              <a:rPr lang="en-US" sz="1400" dirty="0" err="1"/>
              <a:t>tid</a:t>
            </a:r>
            <a:r>
              <a:rPr lang="en-US" sz="1400" dirty="0"/>
              <a:t> =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carg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].</a:t>
            </a:r>
            <a:r>
              <a:rPr lang="en-US" sz="1400" dirty="0" err="1"/>
              <a:t>soptr</a:t>
            </a:r>
            <a:r>
              <a:rPr lang="en-US" sz="1400" dirty="0"/>
              <a:t> = share;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pthread_create</a:t>
            </a:r>
            <a:r>
              <a:rPr lang="en-US" sz="1400" dirty="0"/>
              <a:t>(&amp;cons[</a:t>
            </a:r>
            <a:r>
              <a:rPr lang="en-US" sz="1400" dirty="0" err="1"/>
              <a:t>i</a:t>
            </a:r>
            <a:r>
              <a:rPr lang="en-US" sz="1400" dirty="0"/>
              <a:t>], NULL, consumer, &amp;</a:t>
            </a:r>
            <a:r>
              <a:rPr lang="en-US" sz="1400" dirty="0" err="1"/>
              <a:t>carg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]);</a:t>
            </a:r>
          </a:p>
          <a:p>
            <a:r>
              <a:rPr lang="en-US" sz="1400" dirty="0"/>
              <a:t>  </a:t>
            </a:r>
            <a:r>
              <a:rPr lang="en-US" sz="1400" dirty="0" smtClean="0"/>
              <a:t>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rc</a:t>
            </a:r>
            <a:r>
              <a:rPr lang="en-US" sz="1400" dirty="0"/>
              <a:t> = </a:t>
            </a:r>
            <a:r>
              <a:rPr lang="en-US" sz="1400" dirty="0" err="1"/>
              <a:t>pthread_join</a:t>
            </a:r>
            <a:r>
              <a:rPr lang="en-US" sz="1400" dirty="0"/>
              <a:t>(prod, (void **) &amp;ret)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  for (</a:t>
            </a:r>
            <a:r>
              <a:rPr lang="en-US" sz="1400" dirty="0" err="1"/>
              <a:t>i</a:t>
            </a:r>
            <a:r>
              <a:rPr lang="en-US" sz="1400" dirty="0"/>
              <a:t>=0; </a:t>
            </a:r>
            <a:r>
              <a:rPr lang="en-US" sz="1400" dirty="0" err="1"/>
              <a:t>i</a:t>
            </a:r>
            <a:r>
              <a:rPr lang="en-US" sz="1400" dirty="0"/>
              <a:t>&lt;CONSUMERS; </a:t>
            </a:r>
            <a:r>
              <a:rPr lang="en-US" sz="1400" dirty="0" err="1"/>
              <a:t>i</a:t>
            </a:r>
            <a:r>
              <a:rPr lang="en-US" sz="1400" dirty="0"/>
              <a:t>++) 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rc</a:t>
            </a:r>
            <a:r>
              <a:rPr lang="en-US" sz="1400" dirty="0"/>
              <a:t> = </a:t>
            </a:r>
            <a:r>
              <a:rPr lang="en-US" sz="1400" dirty="0" err="1"/>
              <a:t>pthread_join</a:t>
            </a:r>
            <a:r>
              <a:rPr lang="en-US" sz="1400" dirty="0"/>
              <a:t>(cons[</a:t>
            </a:r>
            <a:r>
              <a:rPr lang="en-US" sz="1400" dirty="0" err="1"/>
              <a:t>i</a:t>
            </a:r>
            <a:r>
              <a:rPr lang="en-US" sz="1400" dirty="0"/>
              <a:t>], (void **) &amp;ret)</a:t>
            </a:r>
            <a:r>
              <a:rPr lang="en-US" sz="1400" dirty="0" smtClean="0"/>
              <a:t>; 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pthread_exit</a:t>
            </a:r>
            <a:r>
              <a:rPr lang="en-US" sz="1400" dirty="0"/>
              <a:t>(NULL);</a:t>
            </a:r>
          </a:p>
          <a:p>
            <a:r>
              <a:rPr lang="en-US" sz="1400" dirty="0"/>
              <a:t>  exit(0);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08095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Incorporate </a:t>
            </a:r>
            <a:r>
              <a:rPr lang="en-US" dirty="0" err="1" smtClean="0"/>
              <a:t>Mutex</a:t>
            </a:r>
            <a:r>
              <a:rPr lang="en-US" dirty="0" smtClean="0"/>
              <a:t> into shared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716373"/>
          </a:xfrm>
        </p:spPr>
        <p:txBody>
          <a:bodyPr/>
          <a:lstStyle/>
          <a:p>
            <a:r>
              <a:rPr lang="en-US" dirty="0" smtClean="0"/>
              <a:t>Methods on the object provide the synchronization</a:t>
            </a:r>
          </a:p>
          <a:p>
            <a:pPr lvl="1"/>
            <a:r>
              <a:rPr lang="en-US" dirty="0" smtClean="0"/>
              <a:t>Exactly one consumer will process the 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7883" y="2663814"/>
            <a:ext cx="4572000" cy="184665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typedef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sharedobject</a:t>
            </a:r>
            <a:r>
              <a:rPr lang="en-US" sz="1600" dirty="0">
                <a:latin typeface="Courier"/>
                <a:cs typeface="Courier"/>
              </a:rPr>
              <a:t> {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pthread_mutex_t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flag;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}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525" y="3646570"/>
            <a:ext cx="6032795" cy="28007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while </a:t>
            </a:r>
            <a:r>
              <a:rPr lang="en-US" sz="1600" dirty="0">
                <a:latin typeface="Courier"/>
                <a:cs typeface="Courier"/>
              </a:rPr>
              <a:t>(1)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pthread_mutex_lock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if (so-&gt;flag </a:t>
            </a:r>
            <a:r>
              <a:rPr lang="en-US" sz="1600" dirty="0">
                <a:latin typeface="Courier"/>
                <a:cs typeface="Courier"/>
              </a:rPr>
              <a:t>==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)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return </a:t>
            </a:r>
            <a:r>
              <a:rPr lang="en-US" sz="1600" dirty="0">
                <a:latin typeface="Courier"/>
                <a:cs typeface="Courier"/>
              </a:rPr>
              <a:t>1; /* </a:t>
            </a:r>
            <a:r>
              <a:rPr lang="en-US" sz="1600" dirty="0" err="1" smtClean="0">
                <a:latin typeface="Courier"/>
                <a:cs typeface="Courier"/>
              </a:rPr>
              <a:t>rtn</a:t>
            </a:r>
            <a:r>
              <a:rPr lang="en-US" sz="1600" dirty="0" smtClean="0">
                <a:latin typeface="Courier"/>
                <a:cs typeface="Courier"/>
              </a:rPr>
              <a:t> with </a:t>
            </a:r>
            <a:r>
              <a:rPr lang="en-US" sz="1600" dirty="0">
                <a:latin typeface="Courier"/>
                <a:cs typeface="Courier"/>
              </a:rPr>
              <a:t>object locked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pthread_mutex_unlock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 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 smtClean="0">
                <a:latin typeface="Courier"/>
                <a:cs typeface="Courier"/>
              </a:rPr>
              <a:t>} </a:t>
            </a:r>
          </a:p>
          <a:p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release(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*so) {</a:t>
            </a:r>
          </a:p>
          <a:p>
            <a:r>
              <a:rPr lang="en-US" sz="1600" dirty="0">
                <a:latin typeface="Courier"/>
                <a:cs typeface="Courier"/>
              </a:rPr>
              <a:t>  return </a:t>
            </a:r>
            <a:r>
              <a:rPr lang="en-US" sz="1600" dirty="0" err="1">
                <a:latin typeface="Courier"/>
                <a:cs typeface="Courier"/>
              </a:rPr>
              <a:t>pthread_mutex_unlock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4377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Consumer – Multi Consumer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2085" y="914400"/>
            <a:ext cx="7981210" cy="5970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void *producer(void *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 = 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*ret = </a:t>
            </a:r>
            <a:r>
              <a:rPr lang="en-US" sz="1600" dirty="0" err="1">
                <a:latin typeface="Courier"/>
                <a:cs typeface="Courier"/>
              </a:rPr>
              <a:t>malloc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sizeof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));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 = so-&gt;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w = 0;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  for (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 = 0; (line = </a:t>
            </a:r>
            <a:r>
              <a:rPr lang="en-US" sz="1600" dirty="0" err="1">
                <a:latin typeface="Courier"/>
                <a:cs typeface="Courier"/>
              </a:rPr>
              <a:t>readline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));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++)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(so, 0);            /* grab lock when empty */</a:t>
            </a:r>
          </a:p>
          <a:p>
            <a:r>
              <a:rPr lang="en-US" sz="1600" dirty="0">
                <a:latin typeface="Courier"/>
                <a:cs typeface="Courier"/>
              </a:rPr>
              <a:t>    so-&gt;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            /* update the shared state */</a:t>
            </a:r>
          </a:p>
          <a:p>
            <a:r>
              <a:rPr lang="en-US" sz="1600" dirty="0">
                <a:latin typeface="Courier"/>
                <a:cs typeface="Courier"/>
              </a:rPr>
              <a:t>    so-&gt;line = line;            /* share the line */</a:t>
            </a:r>
          </a:p>
          <a:p>
            <a:r>
              <a:rPr lang="en-US" sz="1600" dirty="0">
                <a:latin typeface="Courier"/>
                <a:cs typeface="Courier"/>
              </a:rPr>
              <a:t>    so-&gt;flag = 1;               /* mark full */</a:t>
            </a:r>
          </a:p>
          <a:p>
            <a:r>
              <a:rPr lang="en-US" sz="1600" dirty="0">
                <a:latin typeface="Courier"/>
                <a:cs typeface="Courier"/>
              </a:rPr>
              <a:t>    release(so);      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fprintf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stdout</a:t>
            </a:r>
            <a:r>
              <a:rPr lang="en-US" sz="1600" dirty="0">
                <a:latin typeface="Courier"/>
                <a:cs typeface="Courier"/>
              </a:rPr>
              <a:t>, "Prod: [%d] %s",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, line);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(so, 0);              /* grab lock when empty */</a:t>
            </a:r>
          </a:p>
          <a:p>
            <a:r>
              <a:rPr lang="en-US" sz="1600" dirty="0">
                <a:latin typeface="Courier"/>
                <a:cs typeface="Courier"/>
              </a:rPr>
              <a:t>  so-&gt;line = NULL;</a:t>
            </a:r>
          </a:p>
          <a:p>
            <a:r>
              <a:rPr lang="en-US" sz="1600" dirty="0">
                <a:latin typeface="Courier"/>
                <a:cs typeface="Courier"/>
              </a:rPr>
              <a:t>  so-&gt;flag = 1;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("Prod: %d lines\n",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release(so);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*ret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pthread_exit</a:t>
            </a:r>
            <a:r>
              <a:rPr lang="en-US" sz="1600" dirty="0">
                <a:latin typeface="Courier"/>
                <a:cs typeface="Courier"/>
              </a:rPr>
              <a:t>(ret);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6453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(proNcon3.c)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914400"/>
            <a:ext cx="7833478" cy="578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void *consumer(void *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targ_t</a:t>
            </a:r>
            <a:r>
              <a:rPr lang="en-US" sz="1600" dirty="0">
                <a:latin typeface="Courier"/>
                <a:cs typeface="Courier"/>
              </a:rPr>
              <a:t> *</a:t>
            </a:r>
            <a:r>
              <a:rPr lang="en-US" sz="1600" dirty="0" err="1">
                <a:latin typeface="Courier"/>
                <a:cs typeface="Courier"/>
              </a:rPr>
              <a:t>targ</a:t>
            </a:r>
            <a:r>
              <a:rPr lang="en-US" sz="1600" dirty="0">
                <a:latin typeface="Courier"/>
                <a:cs typeface="Courier"/>
              </a:rPr>
              <a:t> = (</a:t>
            </a:r>
            <a:r>
              <a:rPr lang="en-US" sz="1600" dirty="0" err="1">
                <a:latin typeface="Courier"/>
                <a:cs typeface="Courier"/>
              </a:rPr>
              <a:t>targ_t</a:t>
            </a:r>
            <a:r>
              <a:rPr lang="en-US" sz="1600" dirty="0">
                <a:latin typeface="Courier"/>
                <a:cs typeface="Courier"/>
              </a:rPr>
              <a:t> *) 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long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targ</a:t>
            </a:r>
            <a:r>
              <a:rPr lang="en-US" sz="1600" dirty="0">
                <a:latin typeface="Courier"/>
                <a:cs typeface="Courier"/>
              </a:rPr>
              <a:t>-&gt;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 = </a:t>
            </a:r>
            <a:r>
              <a:rPr lang="en-US" sz="1600" dirty="0" err="1">
                <a:latin typeface="Courier"/>
                <a:cs typeface="Courier"/>
              </a:rPr>
              <a:t>targ</a:t>
            </a:r>
            <a:r>
              <a:rPr lang="en-US" sz="1600" dirty="0">
                <a:latin typeface="Courier"/>
                <a:cs typeface="Courier"/>
              </a:rPr>
              <a:t>-&gt;</a:t>
            </a:r>
            <a:r>
              <a:rPr lang="en-US" sz="1600" dirty="0" err="1">
                <a:latin typeface="Courier"/>
                <a:cs typeface="Courier"/>
              </a:rPr>
              <a:t>soptr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*ret = </a:t>
            </a:r>
            <a:r>
              <a:rPr lang="en-US" sz="1600" dirty="0" err="1">
                <a:latin typeface="Courier"/>
                <a:cs typeface="Courier"/>
              </a:rPr>
              <a:t>malloc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sizeof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));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 = 0;;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len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w = 0;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("Con %</a:t>
            </a:r>
            <a:r>
              <a:rPr lang="en-US" sz="1600" dirty="0" err="1">
                <a:latin typeface="Courier"/>
                <a:cs typeface="Courier"/>
              </a:rPr>
              <a:t>ld</a:t>
            </a:r>
            <a:r>
              <a:rPr lang="en-US" sz="1600" dirty="0">
                <a:latin typeface="Courier"/>
                <a:cs typeface="Courier"/>
              </a:rPr>
              <a:t> starting\n",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while (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(so, 1) &amp;&amp;</a:t>
            </a:r>
          </a:p>
          <a:p>
            <a:r>
              <a:rPr lang="en-US" sz="1600" dirty="0">
                <a:latin typeface="Courier"/>
                <a:cs typeface="Courier"/>
              </a:rPr>
              <a:t>         (line = so-&gt;line))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len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strlen</a:t>
            </a:r>
            <a:r>
              <a:rPr lang="en-US" sz="1600" dirty="0">
                <a:latin typeface="Courier"/>
                <a:cs typeface="Courier"/>
              </a:rPr>
              <a:t>(line);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("Cons %</a:t>
            </a:r>
            <a:r>
              <a:rPr lang="en-US" sz="1600" dirty="0" err="1">
                <a:latin typeface="Courier"/>
                <a:cs typeface="Courier"/>
              </a:rPr>
              <a:t>ld</a:t>
            </a:r>
            <a:r>
              <a:rPr lang="en-US" sz="1600" dirty="0">
                <a:latin typeface="Courier"/>
                <a:cs typeface="Courier"/>
              </a:rPr>
              <a:t>: [%d:%d] %s",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, so-&gt;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, line);</a:t>
            </a:r>
          </a:p>
          <a:p>
            <a:r>
              <a:rPr lang="en-US" sz="1600" dirty="0">
                <a:latin typeface="Courier"/>
                <a:cs typeface="Courier"/>
              </a:rPr>
              <a:t>    so-&gt;flag = 0;</a:t>
            </a:r>
          </a:p>
          <a:p>
            <a:r>
              <a:rPr lang="en-US" sz="1600" dirty="0">
                <a:latin typeface="Courier"/>
                <a:cs typeface="Courier"/>
              </a:rPr>
              <a:t>    release(so);      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++;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("Cons %</a:t>
            </a:r>
            <a:r>
              <a:rPr lang="en-US" sz="1600" dirty="0" err="1">
                <a:latin typeface="Courier"/>
                <a:cs typeface="Courier"/>
              </a:rPr>
              <a:t>ld</a:t>
            </a:r>
            <a:r>
              <a:rPr lang="en-US" sz="1600" dirty="0">
                <a:latin typeface="Courier"/>
                <a:cs typeface="Courier"/>
              </a:rPr>
              <a:t>: %d lines\n",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release(so);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*ret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pthread_exit</a:t>
            </a:r>
            <a:r>
              <a:rPr lang="en-US" sz="1600" dirty="0">
                <a:latin typeface="Courier"/>
                <a:cs typeface="Courier"/>
              </a:rPr>
              <a:t>(ret);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9440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914400"/>
            <a:ext cx="7939316" cy="550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  share</a:t>
            </a:r>
            <a:r>
              <a:rPr lang="en-US" sz="1600" dirty="0">
                <a:latin typeface="Courier"/>
                <a:cs typeface="Courier"/>
              </a:rPr>
              <a:t>-&gt;line = NULL;</a:t>
            </a:r>
          </a:p>
          <a:p>
            <a:r>
              <a:rPr lang="en-US" sz="1600" dirty="0">
                <a:latin typeface="Courier"/>
                <a:cs typeface="Courier"/>
              </a:rPr>
              <a:t>  share-&gt;flag = 0;              /* initially empty */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pthread_mutex_init</a:t>
            </a:r>
            <a:r>
              <a:rPr lang="en-US" sz="1600" dirty="0">
                <a:latin typeface="Courier"/>
                <a:cs typeface="Courier"/>
              </a:rPr>
              <a:t>(&amp;share-&gt;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, NULL);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pthread_create</a:t>
            </a:r>
            <a:r>
              <a:rPr lang="en-US" sz="1600" dirty="0">
                <a:latin typeface="Courier"/>
                <a:cs typeface="Courier"/>
              </a:rPr>
              <a:t>(&amp;prod, NULL, producer, share);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for (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=0;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&lt;CONSUMERS;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++)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carg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].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carg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].</a:t>
            </a:r>
            <a:r>
              <a:rPr lang="en-US" sz="1600" dirty="0" err="1">
                <a:latin typeface="Courier"/>
                <a:cs typeface="Courier"/>
              </a:rPr>
              <a:t>soptr</a:t>
            </a:r>
            <a:r>
              <a:rPr lang="en-US" sz="1600" dirty="0">
                <a:latin typeface="Courier"/>
                <a:cs typeface="Courier"/>
              </a:rPr>
              <a:t> = share;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pthread_create</a:t>
            </a:r>
            <a:r>
              <a:rPr lang="en-US" sz="1600" dirty="0">
                <a:latin typeface="Courier"/>
                <a:cs typeface="Courier"/>
              </a:rPr>
              <a:t>(&amp;cons[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], NULL, consumer, &amp;</a:t>
            </a:r>
            <a:r>
              <a:rPr lang="en-US" sz="1600" dirty="0" err="1">
                <a:latin typeface="Courier"/>
                <a:cs typeface="Courier"/>
              </a:rPr>
              <a:t>carg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]);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("main continuing\n");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rc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pthread_join</a:t>
            </a:r>
            <a:r>
              <a:rPr lang="en-US" sz="1600" dirty="0">
                <a:latin typeface="Courier"/>
                <a:cs typeface="Courier"/>
              </a:rPr>
              <a:t>(prod, (void **) &amp;ret);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("main: producer joined with %d\n", *ret);</a:t>
            </a:r>
          </a:p>
          <a:p>
            <a:r>
              <a:rPr lang="en-US" sz="1600" dirty="0">
                <a:latin typeface="Courier"/>
                <a:cs typeface="Courier"/>
              </a:rPr>
              <a:t>  for (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=0;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&lt;CONSUMERS;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++)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rc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pthread_join</a:t>
            </a:r>
            <a:r>
              <a:rPr lang="en-US" sz="1600" dirty="0">
                <a:latin typeface="Courier"/>
                <a:cs typeface="Courier"/>
              </a:rPr>
              <a:t>(cons[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], (void **) &amp;ret);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("main: consumer %d joined with %d\n",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, *ret);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>
                <a:latin typeface="Courier"/>
                <a:cs typeface="Courier"/>
              </a:rPr>
              <a:t>  share-&gt;flag = 0;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pthread_mutex_destroy</a:t>
            </a:r>
            <a:r>
              <a:rPr lang="en-US" sz="1600" dirty="0">
                <a:latin typeface="Courier"/>
                <a:cs typeface="Courier"/>
              </a:rPr>
              <a:t>(&amp;share-&gt;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pthread_exit</a:t>
            </a:r>
            <a:r>
              <a:rPr lang="en-US" sz="1600" dirty="0">
                <a:latin typeface="Courier"/>
                <a:cs typeface="Courier"/>
              </a:rPr>
              <a:t>(NULL);</a:t>
            </a:r>
          </a:p>
        </p:txBody>
      </p:sp>
    </p:spTree>
    <p:extLst>
      <p:ext uri="{BB962C8B-B14F-4D97-AF65-F5344CB8AC3E}">
        <p14:creationId xmlns:p14="http://schemas.microsoft.com/office/powerpoint/2010/main" val="1714517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Using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Lock is initially free</a:t>
            </a:r>
          </a:p>
          <a:p>
            <a:r>
              <a:rPr lang="en-US" dirty="0" smtClean="0"/>
              <a:t>Always acquire before accessing shared data structure</a:t>
            </a:r>
          </a:p>
          <a:p>
            <a:pPr lvl="1"/>
            <a:r>
              <a:rPr lang="en-US" dirty="0" smtClean="0"/>
              <a:t>Beginning of procedure!</a:t>
            </a:r>
          </a:p>
          <a:p>
            <a:r>
              <a:rPr lang="en-US" dirty="0" smtClean="0"/>
              <a:t>Always release after finishing with shared data</a:t>
            </a:r>
          </a:p>
          <a:p>
            <a:pPr lvl="1"/>
            <a:r>
              <a:rPr lang="en-US" dirty="0" smtClean="0"/>
              <a:t>End of procedure!</a:t>
            </a:r>
          </a:p>
          <a:p>
            <a:pPr lvl="1"/>
            <a:r>
              <a:rPr lang="en-US" dirty="0" smtClean="0"/>
              <a:t>DO NOT throw lock for someone else to release</a:t>
            </a:r>
          </a:p>
          <a:p>
            <a:r>
              <a:rPr lang="en-US" dirty="0" smtClean="0"/>
              <a:t>Never access shared data without lock</a:t>
            </a:r>
          </a:p>
          <a:p>
            <a:pPr lvl="1"/>
            <a:r>
              <a:rPr lang="en-US" dirty="0" smtClean="0"/>
              <a:t>Danger!</a:t>
            </a:r>
          </a:p>
        </p:txBody>
      </p:sp>
    </p:spTree>
    <p:extLst>
      <p:ext uri="{BB962C8B-B14F-4D97-AF65-F5344CB8AC3E}">
        <p14:creationId xmlns:p14="http://schemas.microsoft.com/office/powerpoint/2010/main" val="110126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a structured way to approach concurrent programming (of threads)</a:t>
            </a:r>
          </a:p>
          <a:p>
            <a:pPr lvl="1"/>
            <a:r>
              <a:rPr lang="en-US" dirty="0" smtClean="0"/>
              <a:t>Synchronized shared objects (in C!)</a:t>
            </a:r>
          </a:p>
          <a:p>
            <a:r>
              <a:rPr lang="en-US" dirty="0" smtClean="0"/>
              <a:t>Introduce the challenge of concurrent programming</a:t>
            </a:r>
          </a:p>
          <a:p>
            <a:r>
              <a:rPr lang="en-US" dirty="0" smtClean="0"/>
              <a:t>Develop understanding of a family of mechanisms</a:t>
            </a:r>
          </a:p>
          <a:p>
            <a:pPr lvl="1"/>
            <a:r>
              <a:rPr lang="en-US" dirty="0" smtClean="0"/>
              <a:t>Flags, Locks, Condition Variables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81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Eliminate the busy-wait?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7883" y="2663814"/>
            <a:ext cx="4572000" cy="184665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typedef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sharedobject</a:t>
            </a:r>
            <a:r>
              <a:rPr lang="en-US" sz="1600" dirty="0">
                <a:latin typeface="Courier"/>
                <a:cs typeface="Courier"/>
              </a:rPr>
              <a:t> {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pthread_mutex_t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flag;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}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525" y="3646570"/>
            <a:ext cx="6032795" cy="28007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while </a:t>
            </a:r>
            <a:r>
              <a:rPr lang="en-US" sz="1600" dirty="0">
                <a:latin typeface="Courier"/>
                <a:cs typeface="Courier"/>
              </a:rPr>
              <a:t>(1)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pthread_mutex_lock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if (so-&gt;flag </a:t>
            </a:r>
            <a:r>
              <a:rPr lang="en-US" sz="1600" dirty="0">
                <a:latin typeface="Courier"/>
                <a:cs typeface="Courier"/>
              </a:rPr>
              <a:t>==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)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return </a:t>
            </a:r>
            <a:r>
              <a:rPr lang="en-US" sz="1600" dirty="0">
                <a:latin typeface="Courier"/>
                <a:cs typeface="Courier"/>
              </a:rPr>
              <a:t>1; /* </a:t>
            </a:r>
            <a:r>
              <a:rPr lang="en-US" sz="1600" dirty="0" err="1" smtClean="0">
                <a:latin typeface="Courier"/>
                <a:cs typeface="Courier"/>
              </a:rPr>
              <a:t>rtn</a:t>
            </a:r>
            <a:r>
              <a:rPr lang="en-US" sz="1600" dirty="0" smtClean="0">
                <a:latin typeface="Courier"/>
                <a:cs typeface="Courier"/>
              </a:rPr>
              <a:t> with </a:t>
            </a:r>
            <a:r>
              <a:rPr lang="en-US" sz="1600" dirty="0">
                <a:latin typeface="Courier"/>
                <a:cs typeface="Courier"/>
              </a:rPr>
              <a:t>object locked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pthread_mutex_unlock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 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 smtClean="0">
                <a:latin typeface="Courier"/>
                <a:cs typeface="Courier"/>
              </a:rPr>
              <a:t>} </a:t>
            </a:r>
          </a:p>
          <a:p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release(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*so) {</a:t>
            </a:r>
          </a:p>
          <a:p>
            <a:r>
              <a:rPr lang="en-US" sz="1600" dirty="0">
                <a:latin typeface="Courier"/>
                <a:cs typeface="Courier"/>
              </a:rPr>
              <a:t>  return </a:t>
            </a:r>
            <a:r>
              <a:rPr lang="en-US" sz="1600" dirty="0" err="1">
                <a:latin typeface="Courier"/>
                <a:cs typeface="Courier"/>
              </a:rPr>
              <a:t>pthread_mutex_unlock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Especially painful since looping on lock/unlock of highly contended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1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Wait: atomically release lock and relinquish processor until </a:t>
            </a:r>
            <a:r>
              <a:rPr lang="en-US" dirty="0" err="1" smtClean="0"/>
              <a:t>signalled</a:t>
            </a:r>
            <a:endParaRPr lang="en-US" dirty="0" smtClean="0"/>
          </a:p>
          <a:p>
            <a:r>
              <a:rPr lang="en-US" dirty="0" smtClean="0"/>
              <a:t>Signal: wake up a waiter, if any</a:t>
            </a:r>
          </a:p>
          <a:p>
            <a:r>
              <a:rPr lang="en-US" dirty="0" smtClean="0"/>
              <a:t>Broadcast: wake up all waiters, if any</a:t>
            </a:r>
          </a:p>
          <a:p>
            <a:endParaRPr lang="en-US" dirty="0"/>
          </a:p>
          <a:p>
            <a:r>
              <a:rPr lang="en-US" dirty="0"/>
              <a:t>Called only when holding a </a:t>
            </a:r>
            <a:r>
              <a:rPr lang="en-US" dirty="0" smtClean="0"/>
              <a:t>lock</a:t>
            </a:r>
            <a:r>
              <a:rPr lang="en-US" dirty="0"/>
              <a:t> </a:t>
            </a:r>
            <a:r>
              <a:rPr lang="en-US" dirty="0" smtClean="0"/>
              <a:t>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2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object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2726" y="1120676"/>
            <a:ext cx="4572000" cy="212365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typedef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sharedobject</a:t>
            </a:r>
            <a:r>
              <a:rPr lang="en-US" sz="1600" dirty="0">
                <a:latin typeface="Courier"/>
                <a:cs typeface="Courier"/>
              </a:rPr>
              <a:t> {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pthread_mutex_t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pthread_cond_t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flag_cv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flag;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}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2462397" y="2470469"/>
            <a:ext cx="6400800" cy="403187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int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pthread_mutex_lock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 </a:t>
            </a:r>
          </a:p>
          <a:p>
            <a:r>
              <a:rPr lang="en-US" sz="1600" dirty="0">
                <a:latin typeface="Courier"/>
                <a:cs typeface="Courier"/>
              </a:rPr>
              <a:t>  while (so-&gt;flag !=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) </a:t>
            </a:r>
            <a:r>
              <a:rPr lang="en-US" sz="1600" dirty="0" smtClean="0">
                <a:latin typeface="Courier"/>
                <a:cs typeface="Courier"/>
              </a:rPr>
              <a:t>                                        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pthread_cond_wait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flag_cv</a:t>
            </a:r>
            <a:r>
              <a:rPr lang="en-US" sz="1600" dirty="0">
                <a:latin typeface="Courier"/>
                <a:cs typeface="Courier"/>
              </a:rPr>
              <a:t>, 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return </a:t>
            </a:r>
            <a:r>
              <a:rPr lang="en-US" sz="1600" dirty="0">
                <a:latin typeface="Courier"/>
                <a:cs typeface="Courier"/>
              </a:rPr>
              <a:t>1;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release(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so-&gt;flag = </a:t>
            </a:r>
            <a:r>
              <a:rPr lang="en-US" sz="1600" dirty="0" err="1">
                <a:latin typeface="Courier"/>
                <a:cs typeface="Courier"/>
              </a:rPr>
              <a:t>val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pthread_cond_signal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flag_cv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return </a:t>
            </a:r>
            <a:r>
              <a:rPr lang="en-US" sz="1600" dirty="0" err="1">
                <a:latin typeface="Courier"/>
                <a:cs typeface="Courier"/>
              </a:rPr>
              <a:t>pthread_mutex_unlock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release_exit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pthread_cond_signal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flag_cv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return </a:t>
            </a:r>
            <a:r>
              <a:rPr lang="en-US" sz="1600" dirty="0" err="1">
                <a:latin typeface="Courier"/>
                <a:cs typeface="Courier"/>
              </a:rPr>
              <a:t>pthread_mutex_unlock</a:t>
            </a:r>
            <a:r>
              <a:rPr lang="en-US" sz="1600" dirty="0">
                <a:latin typeface="Courier"/>
                <a:cs typeface="Courier"/>
              </a:rPr>
              <a:t>(&amp;so-&gt;</a:t>
            </a:r>
            <a:r>
              <a:rPr lang="en-US" sz="1600" dirty="0" err="1">
                <a:latin typeface="Courier"/>
                <a:cs typeface="Courier"/>
              </a:rPr>
              <a:t>solock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175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914400"/>
            <a:ext cx="810752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void *producer(void *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 = 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*ret = </a:t>
            </a:r>
            <a:r>
              <a:rPr lang="en-US" sz="1600" dirty="0" err="1">
                <a:latin typeface="Courier"/>
                <a:cs typeface="Courier"/>
              </a:rPr>
              <a:t>malloc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sizeof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));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 = so-&gt;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w = 0;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  for (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 = 0; (line = </a:t>
            </a:r>
            <a:r>
              <a:rPr lang="en-US" sz="1600" dirty="0" err="1">
                <a:latin typeface="Courier"/>
                <a:cs typeface="Courier"/>
              </a:rPr>
              <a:t>readline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));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++)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(so, 0, 0);         /* grab lock when empty */</a:t>
            </a:r>
          </a:p>
          <a:p>
            <a:r>
              <a:rPr lang="en-US" sz="1600" dirty="0">
                <a:latin typeface="Courier"/>
                <a:cs typeface="Courier"/>
              </a:rPr>
              <a:t>    so-&gt;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            /* update the shared state */</a:t>
            </a:r>
          </a:p>
          <a:p>
            <a:r>
              <a:rPr lang="en-US" sz="1600" dirty="0">
                <a:latin typeface="Courier"/>
                <a:cs typeface="Courier"/>
              </a:rPr>
              <a:t>    so-&gt;line = line;            /* share the line */</a:t>
            </a:r>
          </a:p>
          <a:p>
            <a:r>
              <a:rPr lang="en-US" sz="1600" dirty="0">
                <a:latin typeface="Courier"/>
                <a:cs typeface="Courier"/>
              </a:rPr>
              <a:t>    release(so, 1, 0);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fprintf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stdout</a:t>
            </a:r>
            <a:r>
              <a:rPr lang="en-US" sz="1600" dirty="0">
                <a:latin typeface="Courier"/>
                <a:cs typeface="Courier"/>
              </a:rPr>
              <a:t>, "Prod: [%d] %s",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, line);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(so, 0, 0);           /* grab lock when empty */</a:t>
            </a:r>
          </a:p>
          <a:p>
            <a:r>
              <a:rPr lang="en-US" sz="1600" dirty="0">
                <a:latin typeface="Courier"/>
                <a:cs typeface="Courier"/>
              </a:rPr>
              <a:t>  so-&gt;line = NULL;</a:t>
            </a:r>
          </a:p>
          <a:p>
            <a:r>
              <a:rPr lang="en-US" sz="1600" dirty="0">
                <a:latin typeface="Courier"/>
                <a:cs typeface="Courier"/>
              </a:rPr>
              <a:t>  release(so, 1, 0);            /* release it full and NULL */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("Prod: %d lines\n",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*ret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pthread_exit</a:t>
            </a:r>
            <a:r>
              <a:rPr lang="en-US" sz="1600" dirty="0">
                <a:latin typeface="Courier"/>
                <a:cs typeface="Courier"/>
              </a:rPr>
              <a:t>(ret);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6501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invariant on exit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199" y="914400"/>
            <a:ext cx="8107523" cy="5601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void *consumer(void *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targ_t</a:t>
            </a:r>
            <a:r>
              <a:rPr lang="en-US" sz="1600" dirty="0">
                <a:latin typeface="Courier"/>
                <a:cs typeface="Courier"/>
              </a:rPr>
              <a:t> *</a:t>
            </a:r>
            <a:r>
              <a:rPr lang="en-US" sz="1600" dirty="0" err="1">
                <a:latin typeface="Courier"/>
                <a:cs typeface="Courier"/>
              </a:rPr>
              <a:t>targ</a:t>
            </a:r>
            <a:r>
              <a:rPr lang="en-US" sz="1600" dirty="0">
                <a:latin typeface="Courier"/>
                <a:cs typeface="Courier"/>
              </a:rPr>
              <a:t> = (</a:t>
            </a:r>
            <a:r>
              <a:rPr lang="en-US" sz="1600" dirty="0" err="1">
                <a:latin typeface="Courier"/>
                <a:cs typeface="Courier"/>
              </a:rPr>
              <a:t>targ_t</a:t>
            </a:r>
            <a:r>
              <a:rPr lang="en-US" sz="1600" dirty="0">
                <a:latin typeface="Courier"/>
                <a:cs typeface="Courier"/>
              </a:rPr>
              <a:t> *) </a:t>
            </a:r>
            <a:r>
              <a:rPr lang="en-US" sz="1600" dirty="0" err="1">
                <a:latin typeface="Courier"/>
                <a:cs typeface="Courier"/>
              </a:rPr>
              <a:t>arg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long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targ</a:t>
            </a:r>
            <a:r>
              <a:rPr lang="en-US" sz="1600" dirty="0">
                <a:latin typeface="Courier"/>
                <a:cs typeface="Courier"/>
              </a:rPr>
              <a:t>-&gt;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 *so = </a:t>
            </a:r>
            <a:r>
              <a:rPr lang="en-US" sz="1600" dirty="0" err="1">
                <a:latin typeface="Courier"/>
                <a:cs typeface="Courier"/>
              </a:rPr>
              <a:t>targ</a:t>
            </a:r>
            <a:r>
              <a:rPr lang="en-US" sz="1600" dirty="0">
                <a:latin typeface="Courier"/>
                <a:cs typeface="Courier"/>
              </a:rPr>
              <a:t>-&gt;</a:t>
            </a:r>
            <a:r>
              <a:rPr lang="en-US" sz="1600" dirty="0" err="1">
                <a:latin typeface="Courier"/>
                <a:cs typeface="Courier"/>
              </a:rPr>
              <a:t>soptr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*ret = </a:t>
            </a:r>
            <a:r>
              <a:rPr lang="en-US" sz="1600" dirty="0" err="1">
                <a:latin typeface="Courier"/>
                <a:cs typeface="Courier"/>
              </a:rPr>
              <a:t>malloc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sizeof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));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 = 0;;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len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w = 0;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("Con %</a:t>
            </a:r>
            <a:r>
              <a:rPr lang="en-US" sz="1600" dirty="0" err="1">
                <a:latin typeface="Courier"/>
                <a:cs typeface="Courier"/>
              </a:rPr>
              <a:t>ld</a:t>
            </a:r>
            <a:r>
              <a:rPr lang="en-US" sz="1600" dirty="0">
                <a:latin typeface="Courier"/>
                <a:cs typeface="Courier"/>
              </a:rPr>
              <a:t> starting\n",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while (</a:t>
            </a:r>
            <a:r>
              <a:rPr lang="en-US" sz="1600" dirty="0" err="1">
                <a:latin typeface="Courier"/>
                <a:cs typeface="Courier"/>
              </a:rPr>
              <a:t>waittill</a:t>
            </a:r>
            <a:r>
              <a:rPr lang="en-US" sz="1600" dirty="0">
                <a:latin typeface="Courier"/>
                <a:cs typeface="Courier"/>
              </a:rPr>
              <a:t>(so, 1,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 &amp;&amp;</a:t>
            </a:r>
          </a:p>
          <a:p>
            <a:r>
              <a:rPr lang="en-US" sz="1600" dirty="0">
                <a:latin typeface="Courier"/>
                <a:cs typeface="Courier"/>
              </a:rPr>
              <a:t>         (line = so-&gt;line)) 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len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strlen</a:t>
            </a:r>
            <a:r>
              <a:rPr lang="en-US" sz="1600" dirty="0">
                <a:latin typeface="Courier"/>
                <a:cs typeface="Courier"/>
              </a:rPr>
              <a:t>(line);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("Cons %</a:t>
            </a:r>
            <a:r>
              <a:rPr lang="en-US" sz="1600" dirty="0" err="1">
                <a:latin typeface="Courier"/>
                <a:cs typeface="Courier"/>
              </a:rPr>
              <a:t>ld</a:t>
            </a:r>
            <a:r>
              <a:rPr lang="en-US" sz="1600" dirty="0">
                <a:latin typeface="Courier"/>
                <a:cs typeface="Courier"/>
              </a:rPr>
              <a:t>: [%d:%d] %s",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, so-&gt;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, line);</a:t>
            </a:r>
          </a:p>
          <a:p>
            <a:r>
              <a:rPr lang="en-US" sz="1600" dirty="0">
                <a:latin typeface="Courier"/>
                <a:cs typeface="Courier"/>
              </a:rPr>
              <a:t>    release(so, 0,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);      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++;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("Cons %</a:t>
            </a:r>
            <a:r>
              <a:rPr lang="en-US" sz="1600" dirty="0" err="1">
                <a:latin typeface="Courier"/>
                <a:cs typeface="Courier"/>
              </a:rPr>
              <a:t>ld</a:t>
            </a:r>
            <a:r>
              <a:rPr lang="en-US" sz="1600" dirty="0">
                <a:latin typeface="Courier"/>
                <a:cs typeface="Courier"/>
              </a:rPr>
              <a:t>: %d lines\n",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release_exit</a:t>
            </a:r>
            <a:r>
              <a:rPr lang="en-US" sz="1600" dirty="0">
                <a:latin typeface="Courier"/>
                <a:cs typeface="Courier"/>
              </a:rPr>
              <a:t>(so, </a:t>
            </a:r>
            <a:r>
              <a:rPr lang="en-US" sz="1600" dirty="0" err="1">
                <a:latin typeface="Courier"/>
                <a:cs typeface="Courier"/>
              </a:rPr>
              <a:t>tid</a:t>
            </a:r>
            <a:r>
              <a:rPr lang="en-US" sz="1600" dirty="0">
                <a:latin typeface="Courier"/>
                <a:cs typeface="Courier"/>
              </a:rPr>
              <a:t>);                /* release the </a:t>
            </a:r>
            <a:r>
              <a:rPr lang="en-US" sz="1600" dirty="0" err="1">
                <a:latin typeface="Courier"/>
                <a:cs typeface="Courier"/>
              </a:rPr>
              <a:t>loc</a:t>
            </a:r>
            <a:r>
              <a:rPr lang="en-US" sz="1600" dirty="0">
                <a:latin typeface="Courier"/>
                <a:cs typeface="Courier"/>
              </a:rPr>
              <a:t> */</a:t>
            </a:r>
          </a:p>
          <a:p>
            <a:r>
              <a:rPr lang="en-US" sz="1600" dirty="0">
                <a:latin typeface="Courier"/>
                <a:cs typeface="Courier"/>
              </a:rPr>
              <a:t>  *ret =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pthread_exit</a:t>
            </a:r>
            <a:r>
              <a:rPr lang="en-US" sz="1600" dirty="0">
                <a:latin typeface="Courier"/>
                <a:cs typeface="Courier"/>
              </a:rPr>
              <a:t>(ret);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2719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801" y="1088571"/>
            <a:ext cx="8822179" cy="41646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ALWAYS hold lock when calling wait, signal, broadcast</a:t>
            </a:r>
          </a:p>
          <a:p>
            <a:pPr lvl="1"/>
            <a:r>
              <a:rPr lang="en-US" dirty="0" smtClean="0"/>
              <a:t>Condition variable is sync FOR shared state</a:t>
            </a:r>
          </a:p>
          <a:p>
            <a:pPr lvl="1"/>
            <a:r>
              <a:rPr lang="en-US" dirty="0" smtClean="0"/>
              <a:t>ALWAYS hold lock when accessing shared state</a:t>
            </a:r>
          </a:p>
          <a:p>
            <a:r>
              <a:rPr lang="en-US" dirty="0" smtClean="0"/>
              <a:t>Condition variable is </a:t>
            </a:r>
            <a:r>
              <a:rPr lang="en-US" dirty="0" err="1" smtClean="0"/>
              <a:t>memoryless</a:t>
            </a:r>
            <a:endParaRPr lang="en-US" dirty="0" smtClean="0"/>
          </a:p>
          <a:p>
            <a:pPr lvl="1"/>
            <a:r>
              <a:rPr lang="en-US" dirty="0" smtClean="0"/>
              <a:t>If signal when no one is waiting, no op</a:t>
            </a:r>
          </a:p>
          <a:p>
            <a:pPr lvl="1"/>
            <a:r>
              <a:rPr lang="en-US" dirty="0" smtClean="0"/>
              <a:t>If wait before signal, waiter wakes up</a:t>
            </a:r>
          </a:p>
          <a:p>
            <a:r>
              <a:rPr lang="en-US" dirty="0" smtClean="0"/>
              <a:t>Wait atomically releases lock</a:t>
            </a:r>
          </a:p>
          <a:p>
            <a:pPr lvl="1"/>
            <a:r>
              <a:rPr lang="en-US" dirty="0" smtClean="0"/>
              <a:t>What if wait, then release? What if release, then wait?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3484246" y="5253222"/>
            <a:ext cx="5659754" cy="13849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waittill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*so,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val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tid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pthread_mutex_lock</a:t>
            </a:r>
            <a:r>
              <a:rPr lang="en-US" sz="1400" dirty="0">
                <a:latin typeface="Courier"/>
                <a:cs typeface="Courier"/>
              </a:rPr>
              <a:t>(&amp;so-&gt;</a:t>
            </a:r>
            <a:r>
              <a:rPr lang="en-US" sz="1400" dirty="0" err="1">
                <a:latin typeface="Courier"/>
                <a:cs typeface="Courier"/>
              </a:rPr>
              <a:t>solock</a:t>
            </a:r>
            <a:r>
              <a:rPr lang="en-US" sz="1400" dirty="0">
                <a:latin typeface="Courier"/>
                <a:cs typeface="Courier"/>
              </a:rPr>
              <a:t>); </a:t>
            </a:r>
          </a:p>
          <a:p>
            <a:r>
              <a:rPr lang="en-US" sz="1400" dirty="0">
                <a:latin typeface="Courier"/>
                <a:cs typeface="Courier"/>
              </a:rPr>
              <a:t>  while (so-&gt;flag != </a:t>
            </a:r>
            <a:r>
              <a:rPr lang="en-US" sz="1400" dirty="0" err="1">
                <a:latin typeface="Courier"/>
                <a:cs typeface="Courier"/>
              </a:rPr>
              <a:t>val</a:t>
            </a:r>
            <a:r>
              <a:rPr lang="en-US" sz="1400" dirty="0">
                <a:latin typeface="Courier"/>
                <a:cs typeface="Courier"/>
              </a:rPr>
              <a:t>)                                         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pthread_cond_wait</a:t>
            </a:r>
            <a:r>
              <a:rPr lang="en-US" sz="1400" dirty="0">
                <a:latin typeface="Courier"/>
                <a:cs typeface="Courier"/>
              </a:rPr>
              <a:t>(&amp;so-&gt;</a:t>
            </a:r>
            <a:r>
              <a:rPr lang="en-US" sz="1400" dirty="0" err="1">
                <a:latin typeface="Courier"/>
                <a:cs typeface="Courier"/>
              </a:rPr>
              <a:t>flag_cv</a:t>
            </a:r>
            <a:r>
              <a:rPr lang="en-US" sz="1400" dirty="0">
                <a:latin typeface="Courier"/>
                <a:cs typeface="Courier"/>
              </a:rPr>
              <a:t>, &amp;so-&gt;</a:t>
            </a:r>
            <a:r>
              <a:rPr lang="en-US" sz="1400" dirty="0" err="1">
                <a:latin typeface="Courier"/>
                <a:cs typeface="Courier"/>
              </a:rPr>
              <a:t>solock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return </a:t>
            </a:r>
            <a:r>
              <a:rPr lang="en-US" sz="1400" dirty="0">
                <a:latin typeface="Courier"/>
                <a:cs typeface="Courier"/>
              </a:rPr>
              <a:t>1;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1176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667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a thread is woken up from wait, it may not run immediately</a:t>
            </a:r>
          </a:p>
          <a:p>
            <a:pPr lvl="1"/>
            <a:r>
              <a:rPr lang="en-US" dirty="0" smtClean="0"/>
              <a:t>Signal/broadcast put thread on ready list</a:t>
            </a:r>
          </a:p>
          <a:p>
            <a:pPr lvl="1"/>
            <a:r>
              <a:rPr lang="en-US" dirty="0" smtClean="0"/>
              <a:t>When lock is released, anyone might acquire it</a:t>
            </a:r>
          </a:p>
          <a:p>
            <a:r>
              <a:rPr lang="en-US" dirty="0" smtClean="0"/>
              <a:t>Wait MUST be in a loop</a:t>
            </a:r>
          </a:p>
          <a:p>
            <a:pPr lvl="1">
              <a:buNone/>
            </a:pPr>
            <a:r>
              <a:rPr lang="en-US" dirty="0" smtClean="0"/>
              <a:t>while (</a:t>
            </a:r>
            <a:r>
              <a:rPr lang="en-US" dirty="0" err="1" smtClean="0"/>
              <a:t>needToWait</a:t>
            </a:r>
            <a:r>
              <a:rPr lang="en-US" dirty="0" smtClean="0"/>
              <a:t>())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condition.Wait(lock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Simplifies implementation</a:t>
            </a:r>
          </a:p>
          <a:p>
            <a:pPr lvl="1"/>
            <a:r>
              <a:rPr lang="en-US" dirty="0" smtClean="0"/>
              <a:t>Of condition variables and locks</a:t>
            </a:r>
          </a:p>
          <a:p>
            <a:pPr lvl="1"/>
            <a:r>
              <a:rPr lang="en-US" dirty="0" smtClean="0"/>
              <a:t>Of code that uses condition variables and locks</a:t>
            </a:r>
          </a:p>
        </p:txBody>
      </p:sp>
    </p:spTree>
    <p:extLst>
      <p:ext uri="{BB962C8B-B14F-4D97-AF65-F5344CB8AC3E}">
        <p14:creationId xmlns:p14="http://schemas.microsoft.com/office/powerpoint/2010/main" val="412080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Synchronization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127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Identify objects or data structures that can be accessed by multiple threads concurrently</a:t>
            </a:r>
          </a:p>
          <a:p>
            <a:pPr lvl="1"/>
            <a:r>
              <a:rPr lang="en-US" dirty="0" smtClean="0"/>
              <a:t>In Pintos kernel, everything!</a:t>
            </a:r>
          </a:p>
          <a:p>
            <a:r>
              <a:rPr lang="en-US" dirty="0" smtClean="0"/>
              <a:t>Add locks to object/module</a:t>
            </a:r>
          </a:p>
          <a:p>
            <a:pPr lvl="1"/>
            <a:r>
              <a:rPr lang="en-US" dirty="0" smtClean="0"/>
              <a:t>Grab lock on start to every method/procedure</a:t>
            </a:r>
          </a:p>
          <a:p>
            <a:pPr lvl="1"/>
            <a:r>
              <a:rPr lang="en-US" dirty="0" smtClean="0"/>
              <a:t>Release lock on finish</a:t>
            </a:r>
          </a:p>
          <a:p>
            <a:r>
              <a:rPr lang="en-US" dirty="0" smtClean="0"/>
              <a:t>If need to wait</a:t>
            </a:r>
          </a:p>
          <a:p>
            <a:pPr lvl="1"/>
            <a:r>
              <a:rPr lang="en-US" dirty="0" err="1" smtClean="0"/>
              <a:t>while(needToWait</a:t>
            </a:r>
            <a:r>
              <a:rPr lang="en-US" dirty="0" smtClean="0"/>
              <a:t>()) </a:t>
            </a:r>
            <a:r>
              <a:rPr lang="en-US" dirty="0" err="1" smtClean="0"/>
              <a:t>condition.Wait(lock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Do not assume when you wake up, </a:t>
            </a:r>
            <a:r>
              <a:rPr lang="en-US" dirty="0" err="1" smtClean="0"/>
              <a:t>signaller</a:t>
            </a:r>
            <a:r>
              <a:rPr lang="en-US" dirty="0" smtClean="0"/>
              <a:t> just ran</a:t>
            </a:r>
          </a:p>
          <a:p>
            <a:r>
              <a:rPr lang="en-US" dirty="0" smtClean="0"/>
              <a:t>If do something that might wake someone up</a:t>
            </a:r>
          </a:p>
          <a:p>
            <a:pPr lvl="1"/>
            <a:r>
              <a:rPr lang="en-US" dirty="0" smtClean="0"/>
              <a:t>Signal or Broadcast</a:t>
            </a:r>
          </a:p>
          <a:p>
            <a:r>
              <a:rPr lang="en-US" dirty="0" smtClean="0"/>
              <a:t>Always leave shared state variables in a consistent state</a:t>
            </a:r>
          </a:p>
          <a:p>
            <a:pPr lvl="1"/>
            <a:r>
              <a:rPr lang="en-US" dirty="0" smtClean="0"/>
              <a:t>When lock is released, or when waiting</a:t>
            </a:r>
          </a:p>
        </p:txBody>
      </p:sp>
    </p:spTree>
    <p:extLst>
      <p:ext uri="{BB962C8B-B14F-4D97-AF65-F5344CB8AC3E}">
        <p14:creationId xmlns:p14="http://schemas.microsoft.com/office/powerpoint/2010/main" val="135482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vs. Hoare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Mesa (in textbook, Hansen)</a:t>
            </a:r>
          </a:p>
          <a:p>
            <a:pPr lvl="1"/>
            <a:r>
              <a:rPr lang="en-US" dirty="0" smtClean="0"/>
              <a:t>Signal puts waiter on ready list</a:t>
            </a:r>
          </a:p>
          <a:p>
            <a:pPr lvl="1"/>
            <a:r>
              <a:rPr lang="en-US" dirty="0" err="1" smtClean="0"/>
              <a:t>Signaller</a:t>
            </a:r>
            <a:r>
              <a:rPr lang="en-US" dirty="0" smtClean="0"/>
              <a:t> keeps lock and processor</a:t>
            </a:r>
          </a:p>
          <a:p>
            <a:r>
              <a:rPr lang="en-US" dirty="0" smtClean="0"/>
              <a:t>Hoare</a:t>
            </a:r>
          </a:p>
          <a:p>
            <a:pPr lvl="1"/>
            <a:r>
              <a:rPr lang="en-US" dirty="0" smtClean="0"/>
              <a:t>Signal gives processor and lock to waiter</a:t>
            </a:r>
          </a:p>
          <a:p>
            <a:pPr lvl="1"/>
            <a:r>
              <a:rPr lang="en-US" dirty="0" smtClean="0"/>
              <a:t>When waiter finishes, processor/lock given back to </a:t>
            </a:r>
            <a:r>
              <a:rPr lang="en-US" dirty="0" err="1" smtClean="0"/>
              <a:t>signaller</a:t>
            </a:r>
            <a:endParaRPr lang="en-US" dirty="0" smtClean="0"/>
          </a:p>
          <a:p>
            <a:pPr lvl="1"/>
            <a:r>
              <a:rPr lang="en-US" dirty="0" smtClean="0"/>
              <a:t>Nested signals possible!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52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Synchronization</a:t>
            </a:r>
            <a:endParaRPr lang="en-US" dirty="0"/>
          </a:p>
        </p:txBody>
      </p:sp>
      <p:pic>
        <p:nvPicPr>
          <p:cNvPr id="4" name="Content Placeholder 3" descr="syncimpl.pdf"/>
          <p:cNvPicPr>
            <a:picLocks noGrp="1" noChangeAspect="1"/>
          </p:cNvPicPr>
          <p:nvPr>
            <p:ph idx="1"/>
          </p:nvPr>
        </p:nvPicPr>
        <p:blipFill>
          <a:blip r:embed="rId2"/>
          <a:srcRect l="-11188" r="-11188"/>
          <a:stretch>
            <a:fillRect/>
          </a:stretch>
        </p:blipFill>
        <p:spPr>
          <a:xfrm>
            <a:off x="-558402" y="994304"/>
            <a:ext cx="10155967" cy="5585390"/>
          </a:xfrm>
        </p:spPr>
      </p:pic>
    </p:spTree>
    <p:extLst>
      <p:ext uri="{BB962C8B-B14F-4D97-AF65-F5344CB8AC3E}">
        <p14:creationId xmlns:p14="http://schemas.microsoft.com/office/powerpoint/2010/main" val="47532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– the Faustian bargain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Collections of cooperating sequential threads</a:t>
            </a:r>
          </a:p>
          <a:p>
            <a:pPr lvl="1"/>
            <a:r>
              <a:rPr lang="en-US" dirty="0" smtClean="0"/>
              <a:t>Interact through shared variable</a:t>
            </a:r>
          </a:p>
          <a:p>
            <a:r>
              <a:rPr lang="en-US" dirty="0" smtClean="0"/>
              <a:t>Natural generalization of multiple (virtual) processors</a:t>
            </a:r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Overlap computation, I/O, and other compute</a:t>
            </a:r>
          </a:p>
          <a:p>
            <a:r>
              <a:rPr lang="en-US" dirty="0" smtClean="0"/>
              <a:t>Expressiveness</a:t>
            </a:r>
          </a:p>
          <a:p>
            <a:pPr lvl="1"/>
            <a:r>
              <a:rPr lang="en-US" dirty="0" smtClean="0"/>
              <a:t>Progress on several fronts at once</a:t>
            </a:r>
          </a:p>
          <a:p>
            <a:r>
              <a:rPr lang="en-US" dirty="0" smtClean="0"/>
              <a:t>BUT …</a:t>
            </a:r>
          </a:p>
          <a:p>
            <a:pPr lvl="1"/>
            <a:r>
              <a:rPr lang="en-US" dirty="0" smtClean="0"/>
              <a:t>Behavior depends on interleaving</a:t>
            </a:r>
          </a:p>
          <a:p>
            <a:pPr lvl="1"/>
            <a:r>
              <a:rPr lang="en-US" dirty="0" smtClean="0"/>
              <a:t>Must be “correct” under all possible </a:t>
            </a:r>
            <a:r>
              <a:rPr lang="en-US" dirty="0" err="1" smtClean="0"/>
              <a:t>interleavings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9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6019800" y="2022478"/>
            <a:ext cx="1913453" cy="87078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unched Tape 14"/>
          <p:cNvSpPr/>
          <p:nvPr/>
        </p:nvSpPr>
        <p:spPr>
          <a:xfrm rot="16200000">
            <a:off x="475170" y="2166672"/>
            <a:ext cx="1510904" cy="1453190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187" y="4360304"/>
            <a:ext cx="8229600" cy="14407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Simplification of many typical use cases</a:t>
            </a:r>
          </a:p>
          <a:p>
            <a:r>
              <a:rPr lang="en-US" dirty="0" smtClean="0"/>
              <a:t>Producer can only fill the buffer if it is empty</a:t>
            </a:r>
          </a:p>
          <a:p>
            <a:r>
              <a:rPr lang="en-US" dirty="0" smtClean="0"/>
              <a:t>Consumers can only remove something from the buffer if it is full</a:t>
            </a:r>
          </a:p>
          <a:p>
            <a:r>
              <a:rPr lang="en-US" dirty="0" smtClean="0"/>
              <a:t>Doing so should empty 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41734" y="2464520"/>
            <a:ext cx="115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Producer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4684" y="2867346"/>
            <a:ext cx="1147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Input file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26987" y="3490093"/>
            <a:ext cx="1236824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Line of text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85610" y="1478712"/>
            <a:ext cx="2220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Shared buffer</a:t>
            </a:r>
          </a:p>
          <a:p>
            <a:pPr algn="ctr"/>
            <a:r>
              <a:rPr lang="en-US" dirty="0" smtClean="0"/>
              <a:t> (of depth 1)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4189884" y="2419320"/>
            <a:ext cx="663467" cy="473947"/>
          </a:xfrm>
          <a:custGeom>
            <a:avLst/>
            <a:gdLst>
              <a:gd name="connsiteX0" fmla="*/ 0 w 663467"/>
              <a:gd name="connsiteY0" fmla="*/ 0 h 473947"/>
              <a:gd name="connsiteX1" fmla="*/ 663467 w 663467"/>
              <a:gd name="connsiteY1" fmla="*/ 0 h 473947"/>
              <a:gd name="connsiteX2" fmla="*/ 663467 w 663467"/>
              <a:gd name="connsiteY2" fmla="*/ 473947 h 473947"/>
              <a:gd name="connsiteX3" fmla="*/ 18956 w 663467"/>
              <a:gd name="connsiteY3" fmla="*/ 454989 h 47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467" h="473947">
                <a:moveTo>
                  <a:pt x="0" y="0"/>
                </a:moveTo>
                <a:lnTo>
                  <a:pt x="663467" y="0"/>
                </a:lnTo>
                <a:lnTo>
                  <a:pt x="663467" y="473947"/>
                </a:lnTo>
                <a:lnTo>
                  <a:pt x="18956" y="454989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87964" y="2419320"/>
            <a:ext cx="0" cy="464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4027" y="2149490"/>
            <a:ext cx="1236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Line of text</a:t>
            </a:r>
          </a:p>
        </p:txBody>
      </p:sp>
      <p:sp>
        <p:nvSpPr>
          <p:cNvPr id="17" name="Oval 16"/>
          <p:cNvSpPr/>
          <p:nvPr/>
        </p:nvSpPr>
        <p:spPr>
          <a:xfrm>
            <a:off x="2032681" y="2276790"/>
            <a:ext cx="1713097" cy="88188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63811" y="2287887"/>
            <a:ext cx="1913453" cy="870789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745951" y="2689815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001137" y="2661409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4312777" y="2729930"/>
            <a:ext cx="669404" cy="928934"/>
          </a:xfrm>
          <a:custGeom>
            <a:avLst/>
            <a:gdLst>
              <a:gd name="connsiteX0" fmla="*/ 407318 w 669404"/>
              <a:gd name="connsiteY0" fmla="*/ 0 h 928934"/>
              <a:gd name="connsiteX1" fmla="*/ 653749 w 669404"/>
              <a:gd name="connsiteY1" fmla="*/ 246451 h 928934"/>
              <a:gd name="connsiteX2" fmla="*/ 9238 w 669404"/>
              <a:gd name="connsiteY2" fmla="*/ 758313 h 928934"/>
              <a:gd name="connsiteX3" fmla="*/ 255669 w 669404"/>
              <a:gd name="connsiteY3" fmla="*/ 928934 h 928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9404" h="928934">
                <a:moveTo>
                  <a:pt x="407318" y="0"/>
                </a:moveTo>
                <a:cubicBezTo>
                  <a:pt x="563707" y="60033"/>
                  <a:pt x="720096" y="120066"/>
                  <a:pt x="653749" y="246451"/>
                </a:cubicBezTo>
                <a:cubicBezTo>
                  <a:pt x="587402" y="372836"/>
                  <a:pt x="75585" y="644566"/>
                  <a:pt x="9238" y="758313"/>
                </a:cubicBezTo>
                <a:cubicBezTo>
                  <a:pt x="-57109" y="872060"/>
                  <a:pt x="255669" y="928934"/>
                  <a:pt x="255669" y="928934"/>
                </a:cubicBezTo>
              </a:path>
            </a:pathLst>
          </a:cu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19800" y="2554035"/>
            <a:ext cx="1584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 (s)</a:t>
            </a:r>
            <a:endParaRPr lang="en-US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33253" y="2783941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44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pthreads</a:t>
            </a:r>
            <a:r>
              <a:rPr lang="en-US" dirty="0" smtClean="0"/>
              <a:t> first cut (</a:t>
            </a:r>
            <a:r>
              <a:rPr lang="en-US" dirty="0" smtClean="0">
                <a:hlinkClick r:id="rId2"/>
              </a:rPr>
              <a:t>procon1.c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2664" y="1168962"/>
            <a:ext cx="7921443" cy="5262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ourier"/>
                <a:cs typeface="Courier"/>
              </a:rPr>
              <a:t>int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main 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argc</a:t>
            </a:r>
            <a:r>
              <a:rPr lang="en-US" sz="1400" dirty="0">
                <a:latin typeface="Courier"/>
                <a:cs typeface="Courier"/>
              </a:rPr>
              <a:t>, char *</a:t>
            </a:r>
            <a:r>
              <a:rPr lang="en-US" sz="1400" dirty="0" err="1">
                <a:latin typeface="Courier"/>
                <a:cs typeface="Courier"/>
              </a:rPr>
              <a:t>argv</a:t>
            </a:r>
            <a:r>
              <a:rPr lang="en-US" sz="1400" dirty="0">
                <a:latin typeface="Courier"/>
                <a:cs typeface="Courier"/>
              </a:rPr>
              <a:t>[])</a:t>
            </a:r>
          </a:p>
          <a:p>
            <a:r>
              <a:rPr lang="en-US" sz="1400" dirty="0">
                <a:latin typeface="Courier"/>
                <a:cs typeface="Courier"/>
              </a:rPr>
              <a:t>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pthread_t</a:t>
            </a:r>
            <a:r>
              <a:rPr lang="en-US" sz="1400" dirty="0">
                <a:latin typeface="Courier"/>
                <a:cs typeface="Courier"/>
              </a:rPr>
              <a:t> prod;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pthread_t</a:t>
            </a:r>
            <a:r>
              <a:rPr lang="en-US" sz="1400" dirty="0">
                <a:latin typeface="Courier"/>
                <a:cs typeface="Courier"/>
              </a:rPr>
              <a:t> cons;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rc</a:t>
            </a:r>
            <a:r>
              <a:rPr lang="en-US" sz="1400" dirty="0" smtClean="0">
                <a:latin typeface="Courier"/>
                <a:cs typeface="Courier"/>
              </a:rPr>
              <a:t>;   long </a:t>
            </a:r>
            <a:r>
              <a:rPr lang="en-US" sz="1400" dirty="0">
                <a:latin typeface="Courier"/>
                <a:cs typeface="Courier"/>
              </a:rPr>
              <a:t>t;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*ret;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*share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fopen</a:t>
            </a:r>
            <a:r>
              <a:rPr lang="en-US" sz="1400" dirty="0">
                <a:latin typeface="Courier"/>
                <a:cs typeface="Courier"/>
              </a:rPr>
              <a:t>((char *) </a:t>
            </a:r>
            <a:r>
              <a:rPr lang="en-US" sz="1400" dirty="0" err="1">
                <a:latin typeface="Courier"/>
                <a:cs typeface="Courier"/>
              </a:rPr>
              <a:t>argv</a:t>
            </a:r>
            <a:r>
              <a:rPr lang="en-US" sz="1400" dirty="0">
                <a:latin typeface="Courier"/>
                <a:cs typeface="Courier"/>
              </a:rPr>
              <a:t>[1], "r");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share</a:t>
            </a:r>
            <a:r>
              <a:rPr lang="en-US" sz="1400" dirty="0">
                <a:latin typeface="Courier"/>
                <a:cs typeface="Courier"/>
              </a:rPr>
              <a:t>-&gt;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share-&gt;line = NULL;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pthread_create</a:t>
            </a:r>
            <a:r>
              <a:rPr lang="en-US" sz="1400" dirty="0">
                <a:latin typeface="Courier"/>
                <a:cs typeface="Courier"/>
              </a:rPr>
              <a:t>(&amp;prod, NULL, producer, share);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pthread_create</a:t>
            </a:r>
            <a:r>
              <a:rPr lang="en-US" sz="1400" dirty="0">
                <a:latin typeface="Courier"/>
                <a:cs typeface="Courier"/>
              </a:rPr>
              <a:t>(&amp;cons, NULL, consumer, share)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("main continuing\n");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rc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pthread_join</a:t>
            </a:r>
            <a:r>
              <a:rPr lang="en-US" sz="1400" dirty="0">
                <a:latin typeface="Courier"/>
                <a:cs typeface="Courier"/>
              </a:rPr>
              <a:t>(prod, (void **) &amp;ret);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("main: producer joined with %d\n", *ret);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rc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pthread_join</a:t>
            </a:r>
            <a:r>
              <a:rPr lang="en-US" sz="1400" dirty="0">
                <a:latin typeface="Courier"/>
                <a:cs typeface="Courier"/>
              </a:rPr>
              <a:t>(cons, (void **) &amp;ret);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("main: consumer joined with %d\n", *ret)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(NULL);</a:t>
            </a:r>
          </a:p>
          <a:p>
            <a:r>
              <a:rPr lang="en-US" sz="1400" dirty="0">
                <a:latin typeface="Courier"/>
                <a:cs typeface="Courier"/>
              </a:rPr>
              <a:t>  exit(0);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257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Producer -&gt; Shared Object -&gt; Consumer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4320" y="1077848"/>
            <a:ext cx="5277527" cy="332398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void *producer(void *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 = 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 = so-&gt;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  for (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 = 0; (line = </a:t>
            </a:r>
            <a:r>
              <a:rPr lang="en-US" sz="1400" dirty="0" err="1">
                <a:latin typeface="Courier"/>
                <a:cs typeface="Courier"/>
              </a:rPr>
              <a:t>readline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));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++) {</a:t>
            </a:r>
          </a:p>
          <a:p>
            <a:r>
              <a:rPr lang="en-US" sz="1400" dirty="0">
                <a:latin typeface="Courier"/>
                <a:cs typeface="Courier"/>
              </a:rPr>
              <a:t>    so-&gt;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  so-&gt;line = line;      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>
                <a:latin typeface="Courier"/>
                <a:cs typeface="Courier"/>
              </a:rPr>
              <a:t>* share the line */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fprintf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stdout</a:t>
            </a:r>
            <a:r>
              <a:rPr lang="en-US" sz="1400" dirty="0">
                <a:latin typeface="Courier"/>
                <a:cs typeface="Courier"/>
              </a:rPr>
              <a:t>, "Prod: [%d] %s",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, line);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("Prod: %d lines\n",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*ret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(ret);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445" y="4788446"/>
            <a:ext cx="3372901" cy="11695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typedef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sharedobject</a:t>
            </a:r>
            <a:r>
              <a:rPr lang="en-US" sz="1400" dirty="0">
                <a:latin typeface="Courier"/>
                <a:cs typeface="Courier"/>
              </a:rPr>
              <a:t> {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}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</p:txBody>
      </p:sp>
      <p:sp>
        <p:nvSpPr>
          <p:cNvPr id="9" name="Rectangle 8"/>
          <p:cNvSpPr/>
          <p:nvPr/>
        </p:nvSpPr>
        <p:spPr>
          <a:xfrm>
            <a:off x="5079813" y="3224623"/>
            <a:ext cx="3924507" cy="3323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void *consumer(void *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 = 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 = 0;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len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  while ((line = so-&gt;line)) {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len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strlen</a:t>
            </a:r>
            <a:r>
              <a:rPr lang="en-US" sz="1400" dirty="0">
                <a:latin typeface="Courier"/>
                <a:cs typeface="Courier"/>
              </a:rPr>
              <a:t>(line);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("Cons: [%d:%d] %s", i</a:t>
            </a:r>
            <a:r>
              <a:rPr lang="en-US" sz="1400" dirty="0" smtClean="0">
                <a:latin typeface="Courier"/>
                <a:cs typeface="Courier"/>
              </a:rPr>
              <a:t>,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    so</a:t>
            </a:r>
            <a:r>
              <a:rPr lang="en-US" sz="1400" dirty="0">
                <a:latin typeface="Courier"/>
                <a:cs typeface="Courier"/>
              </a:rPr>
              <a:t>-&gt;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, line);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("Cons: %d lines\n",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*ret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(ret);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293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Race condition:</a:t>
            </a:r>
            <a:r>
              <a:rPr lang="en-US" dirty="0"/>
              <a:t> output of a concurrent program depends on the order of operations between threads</a:t>
            </a:r>
          </a:p>
          <a:p>
            <a:r>
              <a:rPr lang="en-US" b="1" dirty="0" smtClean="0"/>
              <a:t>Atomic operations</a:t>
            </a:r>
            <a:r>
              <a:rPr lang="en-US" dirty="0" smtClean="0"/>
              <a:t>: indivisible operations that cannot be interleaved with or split by other operations</a:t>
            </a:r>
          </a:p>
          <a:p>
            <a:r>
              <a:rPr lang="en-US" b="1" dirty="0" smtClean="0">
                <a:solidFill>
                  <a:srgbClr val="17375E"/>
                </a:solidFill>
              </a:rPr>
              <a:t>Correctness (or safety)</a:t>
            </a:r>
            <a:r>
              <a:rPr lang="en-US" b="1" dirty="0" smtClean="0"/>
              <a:t>:</a:t>
            </a:r>
            <a:r>
              <a:rPr lang="en-US" dirty="0" smtClean="0"/>
              <a:t> “every line is processed by the consumer(s) exactly once”.</a:t>
            </a:r>
          </a:p>
          <a:p>
            <a:pPr lvl="1"/>
            <a:r>
              <a:rPr lang="en-US" dirty="0" smtClean="0"/>
              <a:t>under </a:t>
            </a:r>
            <a:r>
              <a:rPr lang="en-US" dirty="0"/>
              <a:t>any possible </a:t>
            </a:r>
            <a:r>
              <a:rPr lang="en-US" dirty="0" smtClean="0"/>
              <a:t>scheduling</a:t>
            </a:r>
          </a:p>
          <a:p>
            <a:r>
              <a:rPr lang="en-US" dirty="0" err="1" smtClean="0"/>
              <a:t>Liveness</a:t>
            </a:r>
            <a:r>
              <a:rPr lang="en-US" dirty="0" smtClean="0"/>
              <a:t>: eventually every line gets produced and consumed</a:t>
            </a:r>
          </a:p>
          <a:p>
            <a:pPr lvl="1"/>
            <a:r>
              <a:rPr lang="en-US" dirty="0" smtClean="0"/>
              <a:t>Neither waits indefinitely (under any possible scheduling)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30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NON-fixes: yield  (procon2)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4320" y="1077848"/>
            <a:ext cx="5277527" cy="332398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void *producer(void *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 = 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 = so-&gt;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  for (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 = 0; (line = </a:t>
            </a:r>
            <a:r>
              <a:rPr lang="en-US" sz="1400" dirty="0" err="1">
                <a:latin typeface="Courier"/>
                <a:cs typeface="Courier"/>
              </a:rPr>
              <a:t>readline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));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++) {</a:t>
            </a:r>
          </a:p>
          <a:p>
            <a:r>
              <a:rPr lang="en-US" sz="1400" dirty="0">
                <a:latin typeface="Courier"/>
                <a:cs typeface="Courier"/>
              </a:rPr>
              <a:t>    so-&gt;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  so-&gt;line = line;      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>
                <a:latin typeface="Courier"/>
                <a:cs typeface="Courier"/>
              </a:rPr>
              <a:t>* share the line */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fprintf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stdout</a:t>
            </a:r>
            <a:r>
              <a:rPr lang="en-US" sz="1400" dirty="0">
                <a:latin typeface="Courier"/>
                <a:cs typeface="Courier"/>
              </a:rPr>
              <a:t>, "Prod: [%d] %s",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, line);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("Prod: %d lines\n",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*ret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(ret);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853883" y="5015941"/>
            <a:ext cx="3372901" cy="11695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typedef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sharedobject</a:t>
            </a:r>
            <a:r>
              <a:rPr lang="en-US" sz="1400" dirty="0">
                <a:latin typeface="Courier"/>
                <a:cs typeface="Courier"/>
              </a:rPr>
              <a:t> {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}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</p:txBody>
      </p:sp>
      <p:sp>
        <p:nvSpPr>
          <p:cNvPr id="9" name="Rectangle 8"/>
          <p:cNvSpPr/>
          <p:nvPr/>
        </p:nvSpPr>
        <p:spPr>
          <a:xfrm>
            <a:off x="5079813" y="3224623"/>
            <a:ext cx="3924507" cy="3323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void *consumer(void *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 = 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 = 0;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len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  while ((line = so-&gt;line)) {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len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strlen</a:t>
            </a:r>
            <a:r>
              <a:rPr lang="en-US" sz="1400" dirty="0">
                <a:latin typeface="Courier"/>
                <a:cs typeface="Courier"/>
              </a:rPr>
              <a:t>(line);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("Cons: [%d:%d] %s", i</a:t>
            </a:r>
            <a:r>
              <a:rPr lang="en-US" sz="1400" dirty="0" smtClean="0">
                <a:latin typeface="Courier"/>
                <a:cs typeface="Courier"/>
              </a:rPr>
              <a:t>,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    so</a:t>
            </a:r>
            <a:r>
              <a:rPr lang="en-US" sz="1400" dirty="0">
                <a:latin typeface="Courier"/>
                <a:cs typeface="Courier"/>
              </a:rPr>
              <a:t>-&gt;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, line);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("Cons: %d lines\n",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*ret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(ret);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52493" y="1506151"/>
            <a:ext cx="218553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/>
                <a:cs typeface="Courier"/>
              </a:rPr>
              <a:t>p</a:t>
            </a:r>
            <a:r>
              <a:rPr lang="en-US" sz="2000" dirty="0" err="1" smtClean="0">
                <a:latin typeface="Courier"/>
                <a:cs typeface="Courier"/>
              </a:rPr>
              <a:t>thread_yield</a:t>
            </a:r>
            <a:endParaRPr lang="en-US" sz="2000" dirty="0">
              <a:latin typeface="Courier"/>
              <a:cs typeface="Courier"/>
            </a:endParaRPr>
          </a:p>
        </p:txBody>
      </p: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682423" y="1706206"/>
            <a:ext cx="5470070" cy="15184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04893" y="1858606"/>
            <a:ext cx="565827" cy="35064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326935" y="1706206"/>
            <a:ext cx="4692865" cy="758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645640" y="1906261"/>
            <a:ext cx="659253" cy="2678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798040" y="2058661"/>
            <a:ext cx="659253" cy="2678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00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NON-fixes: </a:t>
            </a:r>
            <a:r>
              <a:rPr lang="en-US" dirty="0" err="1" smtClean="0"/>
              <a:t>busywait</a:t>
            </a:r>
            <a:r>
              <a:rPr lang="en-US" dirty="0" smtClean="0"/>
              <a:t> (procon3-4)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4320" y="1077848"/>
            <a:ext cx="5277527" cy="332398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void *producer(void *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 = 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 = so-&gt;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  for (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 = 0; (line = </a:t>
            </a:r>
            <a:r>
              <a:rPr lang="en-US" sz="1400" dirty="0" err="1">
                <a:latin typeface="Courier"/>
                <a:cs typeface="Courier"/>
              </a:rPr>
              <a:t>readline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));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++) {</a:t>
            </a:r>
          </a:p>
          <a:p>
            <a:r>
              <a:rPr lang="en-US" sz="1400" dirty="0">
                <a:latin typeface="Courier"/>
                <a:cs typeface="Courier"/>
              </a:rPr>
              <a:t>    so-&gt;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  so-&gt;line = line;      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>
                <a:latin typeface="Courier"/>
                <a:cs typeface="Courier"/>
              </a:rPr>
              <a:t>* share the line */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fprintf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stdout</a:t>
            </a:r>
            <a:r>
              <a:rPr lang="en-US" sz="1400" dirty="0">
                <a:latin typeface="Courier"/>
                <a:cs typeface="Courier"/>
              </a:rPr>
              <a:t>, "Prod: [%d] %s",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, line);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("Prod: %d lines\n",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*ret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(ret);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853883" y="5015941"/>
            <a:ext cx="3372901" cy="11695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typedef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sharedobject</a:t>
            </a:r>
            <a:r>
              <a:rPr lang="en-US" sz="1400" dirty="0">
                <a:latin typeface="Courier"/>
                <a:cs typeface="Courier"/>
              </a:rPr>
              <a:t> {</a:t>
            </a:r>
          </a:p>
          <a:p>
            <a:r>
              <a:rPr lang="en-US" sz="1400" dirty="0">
                <a:latin typeface="Courier"/>
                <a:cs typeface="Courier"/>
              </a:rPr>
              <a:t>  FILE *</a:t>
            </a:r>
            <a:r>
              <a:rPr lang="en-US" sz="1400" dirty="0" err="1">
                <a:latin typeface="Courier"/>
                <a:cs typeface="Courier"/>
              </a:rPr>
              <a:t>rfile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}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</p:txBody>
      </p:sp>
      <p:sp>
        <p:nvSpPr>
          <p:cNvPr id="9" name="Rectangle 8"/>
          <p:cNvSpPr/>
          <p:nvPr/>
        </p:nvSpPr>
        <p:spPr>
          <a:xfrm>
            <a:off x="5079813" y="3224623"/>
            <a:ext cx="3924507" cy="3323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void *consumer(void *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) {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so_t</a:t>
            </a:r>
            <a:r>
              <a:rPr lang="en-US" sz="1400" dirty="0">
                <a:latin typeface="Courier"/>
                <a:cs typeface="Courier"/>
              </a:rPr>
              <a:t> *so = </a:t>
            </a:r>
            <a:r>
              <a:rPr lang="en-US" sz="1400" dirty="0" err="1">
                <a:latin typeface="Courier"/>
                <a:cs typeface="Courier"/>
              </a:rPr>
              <a:t>arg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*ret = </a:t>
            </a:r>
            <a:r>
              <a:rPr lang="en-US" sz="1400" dirty="0" err="1">
                <a:latin typeface="Courier"/>
                <a:cs typeface="Courier"/>
              </a:rPr>
              <a:t>malloc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sizeof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));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 = 0;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len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char *line;</a:t>
            </a:r>
          </a:p>
          <a:p>
            <a:r>
              <a:rPr lang="en-US" sz="1400" dirty="0">
                <a:latin typeface="Courier"/>
                <a:cs typeface="Courier"/>
              </a:rPr>
              <a:t>  while ((line = so-&gt;line)) {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len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strlen</a:t>
            </a:r>
            <a:r>
              <a:rPr lang="en-US" sz="1400" dirty="0">
                <a:latin typeface="Courier"/>
                <a:cs typeface="Courier"/>
              </a:rPr>
              <a:t>(line);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("Cons: [%d:%d] %s", i</a:t>
            </a:r>
            <a:r>
              <a:rPr lang="en-US" sz="1400" dirty="0" smtClean="0">
                <a:latin typeface="Courier"/>
                <a:cs typeface="Courier"/>
              </a:rPr>
              <a:t>,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    so</a:t>
            </a:r>
            <a:r>
              <a:rPr lang="en-US" sz="1400" dirty="0">
                <a:latin typeface="Courier"/>
                <a:cs typeface="Courier"/>
              </a:rPr>
              <a:t>-&gt;</a:t>
            </a:r>
            <a:r>
              <a:rPr lang="en-US" sz="1400" dirty="0" err="1">
                <a:latin typeface="Courier"/>
                <a:cs typeface="Courier"/>
              </a:rPr>
              <a:t>linenum</a:t>
            </a:r>
            <a:r>
              <a:rPr lang="en-US" sz="1400" dirty="0">
                <a:latin typeface="Courier"/>
                <a:cs typeface="Courier"/>
              </a:rPr>
              <a:t>, line);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("Cons: %d lines\n",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*ret = </a:t>
            </a:r>
            <a:r>
              <a:rPr lang="en-US" sz="1400" dirty="0" err="1">
                <a:latin typeface="Courier"/>
                <a:cs typeface="Courier"/>
              </a:rPr>
              <a:t>i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pthread_exit</a:t>
            </a:r>
            <a:r>
              <a:rPr lang="en-US" sz="1400" dirty="0">
                <a:latin typeface="Courier"/>
                <a:cs typeface="Courier"/>
              </a:rPr>
              <a:t>(ret);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47296" y="4157441"/>
            <a:ext cx="2898996" cy="646331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 while (so-&gt;line == NULL) </a:t>
            </a:r>
          </a:p>
          <a:p>
            <a:r>
              <a:rPr lang="en-US" dirty="0"/>
              <a:t>    </a:t>
            </a:r>
            <a:r>
              <a:rPr lang="en-US" dirty="0" err="1"/>
              <a:t>pthread_yield</a:t>
            </a:r>
            <a:r>
              <a:rPr lang="en-US" dirty="0"/>
              <a:t>()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04480" y="1601027"/>
            <a:ext cx="4599840" cy="584776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while (so-&gt;line) {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printf</a:t>
            </a:r>
            <a:r>
              <a:rPr lang="en-US" sz="1600" dirty="0">
                <a:latin typeface="Courier"/>
                <a:cs typeface="Courier"/>
              </a:rPr>
              <a:t>("Prod wait %d\</a:t>
            </a:r>
            <a:r>
              <a:rPr lang="en-US" sz="1600" dirty="0" err="1">
                <a:latin typeface="Courier"/>
                <a:cs typeface="Courier"/>
              </a:rPr>
              <a:t>n",w</a:t>
            </a:r>
            <a:r>
              <a:rPr lang="en-US" sz="1600" dirty="0">
                <a:latin typeface="Courier"/>
                <a:cs typeface="Courier"/>
              </a:rPr>
              <a:t>++);</a:t>
            </a:r>
          </a:p>
        </p:txBody>
      </p:sp>
      <p:cxnSp>
        <p:nvCxnSpPr>
          <p:cNvPr id="14" name="Straight Arrow Connector 13"/>
          <p:cNvCxnSpPr>
            <a:stCxn id="10" idx="1"/>
          </p:cNvCxnSpPr>
          <p:nvPr/>
        </p:nvCxnSpPr>
        <p:spPr>
          <a:xfrm flipH="1">
            <a:off x="853883" y="1893415"/>
            <a:ext cx="3550597" cy="15000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0" idx="3"/>
          </p:cNvCxnSpPr>
          <p:nvPr/>
        </p:nvCxnSpPr>
        <p:spPr>
          <a:xfrm>
            <a:off x="4746292" y="4480607"/>
            <a:ext cx="625555" cy="107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3"/>
          </p:cNvCxnSpPr>
          <p:nvPr/>
        </p:nvCxnSpPr>
        <p:spPr>
          <a:xfrm>
            <a:off x="4746292" y="4480607"/>
            <a:ext cx="883701" cy="1017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theme1.xml><?xml version="1.0" encoding="utf-8"?>
<a:theme xmlns:a="http://schemas.openxmlformats.org/drawingml/2006/main" name="cs162-fa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cs162-fa14.potx</Template>
  <TotalTime>122</TotalTime>
  <Words>4178</Words>
  <Application>Microsoft Macintosh PowerPoint</Application>
  <PresentationFormat>On-screen Show (4:3)</PresentationFormat>
  <Paragraphs>589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cs162-fa14</vt:lpstr>
      <vt:lpstr>Thread Coordination  -Managing Concurrency</vt:lpstr>
      <vt:lpstr>Objectives</vt:lpstr>
      <vt:lpstr>Threads – the Faustian bargain</vt:lpstr>
      <vt:lpstr>Running Example</vt:lpstr>
      <vt:lpstr>A pthreads first cut (procon1.c)</vt:lpstr>
      <vt:lpstr>Producer -&gt; Shared Object -&gt; Consumer</vt:lpstr>
      <vt:lpstr>Key Concepts</vt:lpstr>
      <vt:lpstr>NON-fixes: yield  (procon2)</vt:lpstr>
      <vt:lpstr>NON-fixes: busywait (procon3-4)</vt:lpstr>
      <vt:lpstr>Simplest synchronization: a flag</vt:lpstr>
      <vt:lpstr>Almost fix: flags (proconflag.c)</vt:lpstr>
      <vt:lpstr>Multiple Consumers, etc.</vt:lpstr>
      <vt:lpstr>Definitions</vt:lpstr>
      <vt:lpstr>Fork-Join Model (proNcon2)</vt:lpstr>
      <vt:lpstr>Incorporate Mutex into shared object</vt:lpstr>
      <vt:lpstr>Single Consumer – Multi Consumer</vt:lpstr>
      <vt:lpstr>Continued (proNcon3.c)</vt:lpstr>
      <vt:lpstr>Initialization</vt:lpstr>
      <vt:lpstr>Rules for Using Locks</vt:lpstr>
      <vt:lpstr>Eliminate the busy-wait?</vt:lpstr>
      <vt:lpstr>Condition Variables</vt:lpstr>
      <vt:lpstr>In the object</vt:lpstr>
      <vt:lpstr>Critical Section</vt:lpstr>
      <vt:lpstr>Change in invariant on exit</vt:lpstr>
      <vt:lpstr>Condition Variables</vt:lpstr>
      <vt:lpstr>Condition Variables, cont’d</vt:lpstr>
      <vt:lpstr>Structured Synchronization</vt:lpstr>
      <vt:lpstr>Mesa vs. Hoare semantics</vt:lpstr>
      <vt:lpstr>Implementing Synchronization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Culler</dc:creator>
  <cp:lastModifiedBy>David Culler</cp:lastModifiedBy>
  <cp:revision>39</cp:revision>
  <dcterms:created xsi:type="dcterms:W3CDTF">2014-09-03T19:24:22Z</dcterms:created>
  <dcterms:modified xsi:type="dcterms:W3CDTF">2014-09-17T16:59:14Z</dcterms:modified>
</cp:coreProperties>
</file>