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314" r:id="rId4"/>
    <p:sldId id="286" r:id="rId5"/>
    <p:sldId id="287" r:id="rId6"/>
    <p:sldId id="288" r:id="rId7"/>
    <p:sldId id="290" r:id="rId8"/>
    <p:sldId id="265" r:id="rId9"/>
    <p:sldId id="289" r:id="rId10"/>
    <p:sldId id="291" r:id="rId11"/>
    <p:sldId id="292" r:id="rId12"/>
    <p:sldId id="294" r:id="rId13"/>
    <p:sldId id="300" r:id="rId14"/>
    <p:sldId id="296" r:id="rId15"/>
    <p:sldId id="301" r:id="rId16"/>
    <p:sldId id="298" r:id="rId17"/>
    <p:sldId id="299" r:id="rId18"/>
    <p:sldId id="318" r:id="rId19"/>
    <p:sldId id="302" r:id="rId20"/>
    <p:sldId id="303" r:id="rId21"/>
    <p:sldId id="304" r:id="rId22"/>
    <p:sldId id="293" r:id="rId23"/>
    <p:sldId id="285" r:id="rId24"/>
    <p:sldId id="305" r:id="rId25"/>
    <p:sldId id="306" r:id="rId26"/>
    <p:sldId id="308" r:id="rId27"/>
    <p:sldId id="309" r:id="rId28"/>
    <p:sldId id="311" r:id="rId29"/>
    <p:sldId id="312" r:id="rId30"/>
    <p:sldId id="313" r:id="rId31"/>
    <p:sldId id="31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B006D-AAFB-A34F-8B45-91A54B16DC78}" type="datetimeFigureOut">
              <a:rPr lang="en-US" smtClean="0"/>
              <a:t>9/19/14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FAF15-328D-6949-91D9-A16CACD6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38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6349-4B97-3B42-B3E1-FA9317E9ADED}" type="datetimeFigureOut">
              <a:rPr lang="en-US" smtClean="0"/>
              <a:t>9/19/14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A818A-32A3-AC41-8A70-957E942FE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9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You</a:t>
            </a:r>
            <a:r>
              <a:rPr lang="ja-JP" altLang="en-US"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ea typeface="ＭＳ Ｐゴシック" charset="0"/>
                <a:cs typeface="ＭＳ Ｐゴシック" charset="0"/>
              </a:rPr>
              <a:t>re sitting in class, hot day, milk does a body good. Go home, no milk, so go to store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Roommate leaves class late because prof is more long-winded than I am. Has same idea, but result is too much milk!</a:t>
            </a:r>
          </a:p>
          <a:p>
            <a:r>
              <a:rPr lang="en-US">
                <a:ea typeface="ＭＳ Ｐゴシック" charset="0"/>
                <a:cs typeface="ＭＳ Ｐゴシック" charset="0"/>
              </a:rPr>
              <a:t>Problem: two cooperating threads, not cooperating properly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6972-9282-6242-BF9A-9B61D3BE0A3A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F8A8-1005-834B-BF1C-BB478FBBDC0A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8851-10AF-0E41-9D20-9E4869F3143B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85FC-6888-4943-8D4B-EAA4B1469943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3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51C6-9B93-A144-8330-C300025EE68B}" type="datetime1">
              <a:rPr lang="en-US" smtClean="0"/>
              <a:t>9/19/14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3EFC-AEF5-9346-BCD2-73631C9FDD52}" type="datetime1">
              <a:rPr lang="en-US" smtClean="0"/>
              <a:t>9/19/14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0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AD65-3F35-5745-89A3-405436EB7A4B}" type="datetime1">
              <a:rPr lang="en-US" smtClean="0"/>
              <a:t>9/19/14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7724B-8850-8B49-A9A6-BAA085A6084C}" type="datetime1">
              <a:rPr lang="en-US" smtClean="0"/>
              <a:t>9/19/14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E4AE4-095C-B748-9041-913300FD3B05}" type="datetime1">
              <a:rPr lang="en-US" smtClean="0"/>
              <a:t>9/19/14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9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5DEB-F21F-B342-8A01-991974D64C96}" type="datetime1">
              <a:rPr lang="en-US" smtClean="0"/>
              <a:t>9/19/14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9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781"/>
            <a:ext cx="8229600" cy="87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8571"/>
            <a:ext cx="8229600" cy="521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fld id="{5C04892F-89DB-E34A-A7EC-27918AE7B07F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319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0720" y="64319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fld id="{40BE6ECD-61F1-CE4B-BB82-6FDD0CA3B2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457200" y="914400"/>
            <a:ext cx="8229600" cy="0"/>
          </a:xfrm>
          <a:prstGeom prst="line">
            <a:avLst/>
          </a:prstGeom>
          <a:noFill/>
          <a:ln w="47625" cmpd="thinThick">
            <a:solidFill>
              <a:srgbClr val="FBBA0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8" descr="fro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3"/>
          <a:stretch>
            <a:fillRect/>
          </a:stretch>
        </p:blipFill>
        <p:spPr bwMode="auto">
          <a:xfrm>
            <a:off x="8229600" y="0"/>
            <a:ext cx="914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n7.org/linux/man-pages/man7/pthreads.7.htm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956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Thread Coordination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Concurrent objects &amp; Lock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51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David E. Culler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CS162 – Operating Systems and Systems Programming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Lecture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9</a:t>
            </a:r>
            <a:endParaRPr lang="en-US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Sept 19,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2014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5486400"/>
            <a:ext cx="2971800" cy="923330"/>
          </a:xfrm>
          <a:prstGeom prst="rect">
            <a:avLst/>
          </a:prstGeom>
          <a:noFill/>
          <a:ln>
            <a:solidFill>
              <a:srgbClr val="618FFD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Reading: A&amp;D </a:t>
            </a:r>
            <a:r>
              <a:rPr lang="en-US" dirty="0" smtClean="0"/>
              <a:t>5.7-</a:t>
            </a:r>
            <a:r>
              <a:rPr lang="en-US" dirty="0" smtClean="0"/>
              <a:t>5.9 </a:t>
            </a:r>
          </a:p>
          <a:p>
            <a:r>
              <a:rPr lang="en-US" dirty="0" smtClean="0"/>
              <a:t>HW</a:t>
            </a:r>
            <a:r>
              <a:rPr lang="en-US" dirty="0"/>
              <a:t> </a:t>
            </a:r>
            <a:r>
              <a:rPr lang="en-US" dirty="0" smtClean="0"/>
              <a:t>2 out</a:t>
            </a:r>
            <a:endParaRPr lang="en-US" dirty="0"/>
          </a:p>
          <a:p>
            <a:r>
              <a:rPr lang="en-US" dirty="0" err="1" smtClean="0"/>
              <a:t>Proj</a:t>
            </a: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 smtClean="0"/>
              <a:t>out: CP1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555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Too Much Milk: 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Solution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8" y="914400"/>
            <a:ext cx="8710612" cy="5943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Suppose we have some sort of implementation of a lock (more in a moment)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altLang="ko-KR" sz="2000" dirty="0" err="1">
                <a:solidFill>
                  <a:schemeClr val="hlink"/>
                </a:solidFill>
                <a:latin typeface="Courier New" charset="0"/>
                <a:ea typeface="굴림" charset="0"/>
                <a:cs typeface="굴림" charset="0"/>
              </a:rPr>
              <a:t>Lock.Acquire</a:t>
            </a:r>
            <a:r>
              <a:rPr lang="en-US" altLang="ko-KR" sz="2000" dirty="0">
                <a:solidFill>
                  <a:schemeClr val="hlink"/>
                </a:solidFill>
                <a:latin typeface="Courier New" charset="0"/>
                <a:ea typeface="굴림" charset="0"/>
                <a:cs typeface="굴림" charset="0"/>
              </a:rPr>
              <a:t>()</a:t>
            </a:r>
            <a:r>
              <a:rPr lang="en-US" altLang="ko-KR" sz="2000" dirty="0">
                <a:latin typeface="Helvetica" charset="0"/>
                <a:ea typeface="굴림" charset="0"/>
                <a:cs typeface="굴림" charset="0"/>
              </a:rPr>
              <a:t> – wait until lock is free, then grab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altLang="ko-KR" sz="2000" dirty="0" err="1">
                <a:solidFill>
                  <a:schemeClr val="hlink"/>
                </a:solidFill>
                <a:latin typeface="Courier New" charset="0"/>
                <a:ea typeface="굴림" charset="0"/>
                <a:cs typeface="굴림" charset="0"/>
              </a:rPr>
              <a:t>Lock.Release</a:t>
            </a:r>
            <a:r>
              <a:rPr lang="en-US" altLang="ko-KR" sz="2000" dirty="0">
                <a:solidFill>
                  <a:schemeClr val="hlink"/>
                </a:solidFill>
                <a:latin typeface="Courier New" charset="0"/>
                <a:ea typeface="굴림" charset="0"/>
                <a:cs typeface="굴림" charset="0"/>
              </a:rPr>
              <a:t>()</a:t>
            </a:r>
            <a:r>
              <a:rPr lang="en-US" altLang="ko-KR" sz="2000" dirty="0">
                <a:latin typeface="Helvetica" charset="0"/>
                <a:ea typeface="굴림" charset="0"/>
                <a:cs typeface="굴림" charset="0"/>
              </a:rPr>
              <a:t> – unlock, waking up anyone waiting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altLang="ko-KR" sz="2000" dirty="0">
                <a:latin typeface="Helvetica" charset="0"/>
                <a:ea typeface="굴림" charset="0"/>
                <a:cs typeface="굴림" charset="0"/>
              </a:rPr>
              <a:t>These must be atomic operations – if two threads are waiting for the lock, only one succeeds to grab the lock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endParaRPr lang="en-US" altLang="ko-KR" sz="1800" dirty="0"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Then, our milk problem is easy: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	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	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milklock.Acquire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();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		if (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nomilk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		   buy milk;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		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milklock.Release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();</a:t>
            </a:r>
          </a:p>
          <a:p>
            <a:pPr lvl="2">
              <a:lnSpc>
                <a:spcPct val="100000"/>
              </a:lnSpc>
              <a:spcBef>
                <a:spcPct val="25000"/>
              </a:spcBef>
            </a:pPr>
            <a:endParaRPr lang="en-US" altLang="ko-KR" sz="1800" dirty="0"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Once again, section of code between </a:t>
            </a:r>
            <a:r>
              <a:rPr lang="en-US" altLang="ko-KR" sz="2400" dirty="0">
                <a:latin typeface="Courier New" charset="0"/>
                <a:ea typeface="굴림" charset="0"/>
                <a:cs typeface="굴림" charset="0"/>
              </a:rPr>
              <a:t>Acquire()</a:t>
            </a: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 and </a:t>
            </a:r>
            <a:r>
              <a:rPr lang="en-US" altLang="ko-KR" sz="2400" dirty="0">
                <a:latin typeface="Courier New" charset="0"/>
                <a:ea typeface="굴림" charset="0"/>
                <a:cs typeface="굴림" charset="0"/>
              </a:rPr>
              <a:t>Release()</a:t>
            </a: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 called a “</a:t>
            </a:r>
            <a:r>
              <a:rPr lang="en-US" altLang="ko-KR" sz="2400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Critical Section</a:t>
            </a: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514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Helvetica" charset="0"/>
                <a:ea typeface="ＭＳ Ｐゴシック" charset="0"/>
                <a:cs typeface="ＭＳ Ｐゴシック" charset="0"/>
              </a:rPr>
              <a:t>How to Implement Lock?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303261" y="1199188"/>
            <a:ext cx="8229600" cy="5105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spcBef>
                <a:spcPct val="25000"/>
              </a:spcBef>
            </a:pPr>
            <a:r>
              <a:rPr lang="en-US" dirty="0"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Lock: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 prevents someone from accessing something</a:t>
            </a:r>
            <a:endParaRPr lang="en-US" altLang="ko-KR" sz="2000" dirty="0">
              <a:latin typeface="Helvetica" charset="0"/>
              <a:ea typeface="굴림" charset="0"/>
              <a:cs typeface="굴림" charset="0"/>
            </a:endParaRP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Lock before entering critical section (e.g., before accessing shared data)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Unlock when leaving, after accessing shared data</a:t>
            </a:r>
          </a:p>
          <a:p>
            <a:pPr lvl="1">
              <a:lnSpc>
                <a:spcPct val="80000"/>
              </a:lnSpc>
              <a:spcBef>
                <a:spcPct val="25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Wait if locked</a:t>
            </a:r>
          </a:p>
          <a:p>
            <a:pPr lvl="2">
              <a:lnSpc>
                <a:spcPct val="80000"/>
              </a:lnSpc>
              <a:spcBef>
                <a:spcPct val="25000"/>
              </a:spcBef>
            </a:pPr>
            <a:r>
              <a:rPr lang="en-US" altLang="ko-KR" dirty="0">
                <a:solidFill>
                  <a:srgbClr val="FF0000"/>
                </a:solidFill>
                <a:latin typeface="Helvetica" charset="0"/>
                <a:ea typeface="굴림" charset="0"/>
                <a:cs typeface="굴림" charset="0"/>
              </a:rPr>
              <a:t>Important idea: all synchronization involves waiting</a:t>
            </a:r>
          </a:p>
          <a:p>
            <a:pPr lvl="2">
              <a:lnSpc>
                <a:spcPct val="80000"/>
              </a:lnSpc>
              <a:spcBef>
                <a:spcPct val="25000"/>
              </a:spcBef>
            </a:pPr>
            <a:r>
              <a:rPr lang="en-US" altLang="ko-KR" dirty="0">
                <a:solidFill>
                  <a:srgbClr val="FF0000"/>
                </a:solidFill>
                <a:latin typeface="Helvetica" charset="0"/>
                <a:ea typeface="굴림" charset="0"/>
                <a:cs typeface="굴림" charset="0"/>
              </a:rPr>
              <a:t>Should sleep if waiting for long time</a:t>
            </a:r>
          </a:p>
          <a:p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Hardware lock </a:t>
            </a:r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instructions ?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Is this a good idea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?</a:t>
            </a:r>
          </a:p>
          <a:p>
            <a:pPr lvl="2">
              <a:lnSpc>
                <a:spcPct val="85000"/>
              </a:lnSpc>
            </a:pP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We will see various atomic read-modify-write instructions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What about putting a task to sleep?</a:t>
            </a:r>
          </a:p>
          <a:p>
            <a:pPr lvl="2"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How do handle interface between hardware and scheduler?</a:t>
            </a:r>
          </a:p>
          <a:p>
            <a:pPr lvl="1"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Complexity?</a:t>
            </a:r>
          </a:p>
          <a:p>
            <a:pPr lvl="2">
              <a:lnSpc>
                <a:spcPct val="85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Each feature makes hardware more complex and slower</a:t>
            </a:r>
          </a:p>
        </p:txBody>
      </p:sp>
      <p:pic>
        <p:nvPicPr>
          <p:cNvPr id="4" name="Picture 4" descr="MCj030783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63" y="1901825"/>
            <a:ext cx="94773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65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How can we build multi-instruction atomic operations?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Recall: dispatcher gets control in two ways.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Internal: Thread does something to relinquish the CPU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External: Interrupts cause dispatcher to take CPU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On a uniprocessor, can avoid context-switching by: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Avoiding internal events (although virtual memory tricky)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Preventing external events by disabling interrupts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Consequently, naïve Implementation of locks: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		</a:t>
            </a:r>
            <a:r>
              <a:rPr lang="en-US" altLang="ko-KR" sz="2000" dirty="0" err="1">
                <a:latin typeface="Courier New" charset="0"/>
                <a:ea typeface="굴림" charset="0"/>
                <a:cs typeface="굴림" charset="0"/>
              </a:rPr>
              <a:t>LockAcquire</a:t>
            </a:r>
            <a:r>
              <a:rPr lang="en-US" altLang="ko-KR" sz="2000" dirty="0">
                <a:latin typeface="Courier New" charset="0"/>
                <a:ea typeface="굴림" charset="0"/>
                <a:cs typeface="굴림" charset="0"/>
              </a:rPr>
              <a:t> { disable </a:t>
            </a:r>
            <a:r>
              <a:rPr lang="en-US" altLang="ko-KR" sz="2000" dirty="0" err="1">
                <a:latin typeface="Courier New" charset="0"/>
                <a:ea typeface="굴림" charset="0"/>
                <a:cs typeface="굴림" charset="0"/>
              </a:rPr>
              <a:t>Ints</a:t>
            </a:r>
            <a:r>
              <a:rPr lang="en-US" altLang="ko-KR" sz="2000" dirty="0">
                <a:latin typeface="Courier New" charset="0"/>
                <a:ea typeface="굴림" charset="0"/>
                <a:cs typeface="굴림" charset="0"/>
              </a:rPr>
              <a:t>; }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ko-KR" sz="2000" dirty="0">
                <a:latin typeface="Courier New" charset="0"/>
                <a:ea typeface="굴림" charset="0"/>
                <a:cs typeface="굴림" charset="0"/>
              </a:rPr>
              <a:t>		</a:t>
            </a:r>
            <a:r>
              <a:rPr lang="en-US" altLang="ko-KR" sz="2000" dirty="0" err="1">
                <a:latin typeface="Courier New" charset="0"/>
                <a:ea typeface="굴림" charset="0"/>
                <a:cs typeface="굴림" charset="0"/>
              </a:rPr>
              <a:t>LockRelease</a:t>
            </a:r>
            <a:r>
              <a:rPr lang="en-US" altLang="ko-KR" sz="2000" dirty="0">
                <a:latin typeface="Courier New" charset="0"/>
                <a:ea typeface="굴림" charset="0"/>
                <a:cs typeface="굴림" charset="0"/>
              </a:rPr>
              <a:t> { enable </a:t>
            </a:r>
            <a:r>
              <a:rPr lang="en-US" altLang="ko-KR" sz="2000" dirty="0" err="1">
                <a:latin typeface="Courier New" charset="0"/>
                <a:ea typeface="굴림" charset="0"/>
                <a:cs typeface="굴림" charset="0"/>
              </a:rPr>
              <a:t>Ints</a:t>
            </a:r>
            <a:r>
              <a:rPr lang="en-US" altLang="ko-KR" sz="2000" dirty="0">
                <a:latin typeface="Courier New" charset="0"/>
                <a:ea typeface="굴림" charset="0"/>
                <a:cs typeface="굴림" charset="0"/>
              </a:rPr>
              <a:t>; }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696200" cy="533400"/>
          </a:xfrm>
        </p:spPr>
        <p:txBody>
          <a:bodyPr>
            <a:noAutofit/>
          </a:bodyPr>
          <a:lstStyle/>
          <a:p>
            <a:r>
              <a:rPr lang="en-US" altLang="ko-KR" sz="3200" dirty="0">
                <a:latin typeface="Helvetica" charset="0"/>
                <a:ea typeface="굴림" charset="0"/>
                <a:cs typeface="굴림" charset="0"/>
              </a:rPr>
              <a:t>Naïve use of Interrupt Enable/Disable</a:t>
            </a:r>
          </a:p>
        </p:txBody>
      </p:sp>
    </p:spTree>
    <p:extLst>
      <p:ext uri="{BB962C8B-B14F-4D97-AF65-F5344CB8AC3E}">
        <p14:creationId xmlns:p14="http://schemas.microsoft.com/office/powerpoint/2010/main" val="198939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27920" y="1727970"/>
            <a:ext cx="4408680" cy="32827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</a:t>
            </a:r>
            <a:r>
              <a:rPr lang="en-US" dirty="0" err="1" smtClean="0"/>
              <a:t>vs</a:t>
            </a:r>
            <a:r>
              <a:rPr lang="en-US" dirty="0" smtClean="0"/>
              <a:t> Disable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7920" y="223921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ko-KR" dirty="0" err="1">
                <a:latin typeface="Courier New" charset="0"/>
                <a:ea typeface="굴림" charset="0"/>
                <a:cs typeface="굴림" charset="0"/>
              </a:rPr>
              <a:t>LockAcquire</a:t>
            </a:r>
            <a:r>
              <a:rPr lang="en-US" altLang="ko-KR" dirty="0">
                <a:latin typeface="Courier New" charset="0"/>
                <a:ea typeface="굴림" charset="0"/>
                <a:cs typeface="굴림" charset="0"/>
              </a:rPr>
              <a:t> { disable </a:t>
            </a:r>
            <a:r>
              <a:rPr lang="en-US" altLang="ko-KR" dirty="0" err="1">
                <a:latin typeface="Courier New" charset="0"/>
                <a:ea typeface="굴림" charset="0"/>
                <a:cs typeface="굴림" charset="0"/>
              </a:rPr>
              <a:t>Ints</a:t>
            </a:r>
            <a:r>
              <a:rPr lang="en-US" altLang="ko-KR" dirty="0">
                <a:latin typeface="Courier New" charset="0"/>
                <a:ea typeface="굴림" charset="0"/>
                <a:cs typeface="굴림" charset="0"/>
              </a:rPr>
              <a:t>; </a:t>
            </a:r>
            <a:r>
              <a:rPr lang="en-US" altLang="ko-KR" dirty="0" smtClean="0">
                <a:latin typeface="Courier New" charset="0"/>
                <a:ea typeface="굴림" charset="0"/>
                <a:cs typeface="굴림" charset="0"/>
              </a:rPr>
              <a:t>}</a:t>
            </a:r>
            <a:endParaRPr lang="en-US" altLang="ko-KR" dirty="0">
              <a:latin typeface="Courier New" charset="0"/>
              <a:ea typeface="굴림" charset="0"/>
              <a:cs typeface="굴림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27920" y="3506031"/>
            <a:ext cx="406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>
                <a:latin typeface="Courier New" charset="0"/>
                <a:ea typeface="굴림" charset="0"/>
                <a:cs typeface="굴림" charset="0"/>
              </a:rPr>
              <a:t>LockRelease</a:t>
            </a:r>
            <a:r>
              <a:rPr lang="en-US" altLang="ko-KR" dirty="0">
                <a:latin typeface="Courier New" charset="0"/>
                <a:ea typeface="굴림" charset="0"/>
                <a:cs typeface="굴림" charset="0"/>
              </a:rPr>
              <a:t> { enable </a:t>
            </a:r>
            <a:r>
              <a:rPr lang="en-US" altLang="ko-KR" dirty="0" err="1">
                <a:latin typeface="Courier New" charset="0"/>
                <a:ea typeface="굴림" charset="0"/>
                <a:cs typeface="굴림" charset="0"/>
              </a:rPr>
              <a:t>Ints</a:t>
            </a:r>
            <a:r>
              <a:rPr lang="en-US" altLang="ko-KR" dirty="0">
                <a:latin typeface="Courier New" charset="0"/>
                <a:ea typeface="굴림" charset="0"/>
                <a:cs typeface="굴림" charset="0"/>
              </a:rPr>
              <a:t>; }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376865" y="2655455"/>
            <a:ext cx="256191" cy="939030"/>
          </a:xfrm>
          <a:custGeom>
            <a:avLst/>
            <a:gdLst>
              <a:gd name="connsiteX0" fmla="*/ 156044 w 256191"/>
              <a:gd name="connsiteY0" fmla="*/ 0 h 939030"/>
              <a:gd name="connsiteX1" fmla="*/ 2104 w 256191"/>
              <a:gd name="connsiteY1" fmla="*/ 184727 h 939030"/>
              <a:gd name="connsiteX2" fmla="*/ 256104 w 256191"/>
              <a:gd name="connsiteY2" fmla="*/ 469515 h 939030"/>
              <a:gd name="connsiteX3" fmla="*/ 32892 w 256191"/>
              <a:gd name="connsiteY3" fmla="*/ 638848 h 939030"/>
              <a:gd name="connsiteX4" fmla="*/ 217619 w 256191"/>
              <a:gd name="connsiteY4" fmla="*/ 800484 h 939030"/>
              <a:gd name="connsiteX5" fmla="*/ 9801 w 256191"/>
              <a:gd name="connsiteY5" fmla="*/ 939030 h 93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6191" h="939030">
                <a:moveTo>
                  <a:pt x="156044" y="0"/>
                </a:moveTo>
                <a:cubicBezTo>
                  <a:pt x="70735" y="53237"/>
                  <a:pt x="-14573" y="106475"/>
                  <a:pt x="2104" y="184727"/>
                </a:cubicBezTo>
                <a:cubicBezTo>
                  <a:pt x="18781" y="262980"/>
                  <a:pt x="250973" y="393828"/>
                  <a:pt x="256104" y="469515"/>
                </a:cubicBezTo>
                <a:cubicBezTo>
                  <a:pt x="261235" y="545202"/>
                  <a:pt x="39306" y="583687"/>
                  <a:pt x="32892" y="638848"/>
                </a:cubicBezTo>
                <a:cubicBezTo>
                  <a:pt x="26478" y="694009"/>
                  <a:pt x="221467" y="750454"/>
                  <a:pt x="217619" y="800484"/>
                </a:cubicBezTo>
                <a:cubicBezTo>
                  <a:pt x="213771" y="850514"/>
                  <a:pt x="9801" y="939030"/>
                  <a:pt x="9801" y="939030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79151" y="2727969"/>
            <a:ext cx="694953" cy="689481"/>
          </a:xfrm>
          <a:custGeom>
            <a:avLst/>
            <a:gdLst>
              <a:gd name="connsiteX0" fmla="*/ 0 w 694953"/>
              <a:gd name="connsiteY0" fmla="*/ 481667 h 689481"/>
              <a:gd name="connsiteX1" fmla="*/ 238606 w 694953"/>
              <a:gd name="connsiteY1" fmla="*/ 635607 h 689481"/>
              <a:gd name="connsiteX2" fmla="*/ 523394 w 694953"/>
              <a:gd name="connsiteY2" fmla="*/ 674092 h 689481"/>
              <a:gd name="connsiteX3" fmla="*/ 692727 w 694953"/>
              <a:gd name="connsiteY3" fmla="*/ 397001 h 689481"/>
              <a:gd name="connsiteX4" fmla="*/ 592667 w 694953"/>
              <a:gd name="connsiteY4" fmla="*/ 12152 h 689481"/>
              <a:gd name="connsiteX5" fmla="*/ 223212 w 694953"/>
              <a:gd name="connsiteY5" fmla="*/ 112213 h 689481"/>
              <a:gd name="connsiteX6" fmla="*/ 69273 w 694953"/>
              <a:gd name="connsiteY6" fmla="*/ 273849 h 689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4953" h="689481">
                <a:moveTo>
                  <a:pt x="0" y="481667"/>
                </a:moveTo>
                <a:cubicBezTo>
                  <a:pt x="75687" y="542601"/>
                  <a:pt x="151374" y="603536"/>
                  <a:pt x="238606" y="635607"/>
                </a:cubicBezTo>
                <a:cubicBezTo>
                  <a:pt x="325838" y="667678"/>
                  <a:pt x="447707" y="713860"/>
                  <a:pt x="523394" y="674092"/>
                </a:cubicBezTo>
                <a:cubicBezTo>
                  <a:pt x="599081" y="634324"/>
                  <a:pt x="681182" y="507324"/>
                  <a:pt x="692727" y="397001"/>
                </a:cubicBezTo>
                <a:cubicBezTo>
                  <a:pt x="704272" y="286678"/>
                  <a:pt x="670919" y="59617"/>
                  <a:pt x="592667" y="12152"/>
                </a:cubicBezTo>
                <a:cubicBezTo>
                  <a:pt x="514415" y="-35313"/>
                  <a:pt x="310444" y="68597"/>
                  <a:pt x="223212" y="112213"/>
                </a:cubicBezTo>
                <a:cubicBezTo>
                  <a:pt x="135980" y="155829"/>
                  <a:pt x="69273" y="273849"/>
                  <a:pt x="69273" y="273849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74104" y="2875002"/>
            <a:ext cx="2262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latin typeface="Courier New" charset="0"/>
                <a:ea typeface="굴림" charset="0"/>
                <a:cs typeface="굴림" charset="0"/>
              </a:rPr>
              <a:t>While(TRUE) {;}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912950" y="5118485"/>
            <a:ext cx="3044504" cy="63115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77758" y="5257030"/>
            <a:ext cx="1670242" cy="492606"/>
            <a:chOff x="1377758" y="5257030"/>
            <a:chExt cx="1670242" cy="492606"/>
          </a:xfrm>
        </p:grpSpPr>
        <p:sp>
          <p:nvSpPr>
            <p:cNvPr id="14" name="Right Arrow 13"/>
            <p:cNvSpPr/>
            <p:nvPr/>
          </p:nvSpPr>
          <p:spPr>
            <a:xfrm>
              <a:off x="1377758" y="5257030"/>
              <a:ext cx="1416242" cy="492606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794000" y="5257030"/>
              <a:ext cx="254000" cy="41563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793230" y="5257030"/>
              <a:ext cx="254000" cy="41563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6799920" y="1614891"/>
            <a:ext cx="914254" cy="1517775"/>
            <a:chOff x="7173576" y="1899675"/>
            <a:chExt cx="914254" cy="1517775"/>
          </a:xfrm>
        </p:grpSpPr>
        <p:sp>
          <p:nvSpPr>
            <p:cNvPr id="23" name="Rectangle 22"/>
            <p:cNvSpPr/>
            <p:nvPr/>
          </p:nvSpPr>
          <p:spPr>
            <a:xfrm>
              <a:off x="7173576" y="1899675"/>
              <a:ext cx="914254" cy="1517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7495395" y="2139028"/>
              <a:ext cx="256191" cy="939030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7319818" y="3140363"/>
              <a:ext cx="592667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274139" y="1896567"/>
            <a:ext cx="914254" cy="1517775"/>
            <a:chOff x="7173576" y="1899675"/>
            <a:chExt cx="914254" cy="1517775"/>
          </a:xfrm>
        </p:grpSpPr>
        <p:sp>
          <p:nvSpPr>
            <p:cNvPr id="26" name="Rectangle 25"/>
            <p:cNvSpPr/>
            <p:nvPr/>
          </p:nvSpPr>
          <p:spPr>
            <a:xfrm>
              <a:off x="7173576" y="1899675"/>
              <a:ext cx="914254" cy="1517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7495395" y="2139028"/>
              <a:ext cx="256191" cy="939030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7319818" y="3140363"/>
              <a:ext cx="592667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852149" y="2608543"/>
            <a:ext cx="914254" cy="1517775"/>
            <a:chOff x="7173576" y="1899675"/>
            <a:chExt cx="914254" cy="1517775"/>
          </a:xfrm>
        </p:grpSpPr>
        <p:sp>
          <p:nvSpPr>
            <p:cNvPr id="30" name="Rectangle 29"/>
            <p:cNvSpPr/>
            <p:nvPr/>
          </p:nvSpPr>
          <p:spPr>
            <a:xfrm>
              <a:off x="7173576" y="1899675"/>
              <a:ext cx="914254" cy="1517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7495395" y="2139028"/>
              <a:ext cx="256191" cy="939030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7319818" y="3140363"/>
              <a:ext cx="592667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30847" y="1014726"/>
            <a:ext cx="535709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Only disable for the implementation of the lock itself</a:t>
            </a:r>
          </a:p>
          <a:p>
            <a:r>
              <a:rPr lang="en-US" dirty="0" smtClean="0"/>
              <a:t>Not what you are going to do under it!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032000" y="2135920"/>
            <a:ext cx="1885758" cy="592049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032000" y="3490901"/>
            <a:ext cx="1885758" cy="592049"/>
          </a:xfrm>
          <a:prstGeom prst="rect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43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33" grpId="0" animBg="1"/>
      <p:bldP spid="34" grpId="0" animBg="1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461818" y="152400"/>
            <a:ext cx="8529782" cy="5334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An OS Implementation 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of 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Locks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5988"/>
            <a:ext cx="8610600" cy="129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ct val="25000"/>
              </a:spcBef>
              <a:tabLst>
                <a:tab pos="801688" algn="l"/>
                <a:tab pos="1139825" algn="l"/>
                <a:tab pos="1490663" algn="l"/>
                <a:tab pos="1828800" algn="l"/>
              </a:tabLst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Key idea: maintain a lock variable and impose mutual exclusion only during operations on that variable</a:t>
            </a:r>
          </a:p>
          <a:p>
            <a:pPr>
              <a:lnSpc>
                <a:spcPct val="110000"/>
              </a:lnSpc>
              <a:spcBef>
                <a:spcPct val="25000"/>
              </a:spcBef>
              <a:buFontTx/>
              <a:buNone/>
              <a:tabLst>
                <a:tab pos="801688" algn="l"/>
                <a:tab pos="1139825" algn="l"/>
                <a:tab pos="1490663" algn="l"/>
                <a:tab pos="1828800" algn="l"/>
              </a:tabLst>
            </a:pPr>
            <a:r>
              <a:rPr lang="en-US" altLang="ko-KR" sz="2200">
                <a:latin typeface="Courier New" charset="0"/>
                <a:ea typeface="굴림" charset="0"/>
                <a:cs typeface="굴림" charset="0"/>
              </a:rPr>
              <a:t>	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152400" y="2149475"/>
            <a:ext cx="4581525" cy="389337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900" dirty="0" err="1">
                <a:solidFill>
                  <a:srgbClr val="233AE1"/>
                </a:solidFill>
                <a:latin typeface="Courier New" charset="0"/>
              </a:rPr>
              <a:t>int</a:t>
            </a:r>
            <a:r>
              <a:rPr lang="en-US" sz="1900" dirty="0">
                <a:solidFill>
                  <a:srgbClr val="233AE1"/>
                </a:solidFill>
                <a:latin typeface="Courier New" charset="0"/>
              </a:rPr>
              <a:t> value = FREE;</a:t>
            </a:r>
          </a:p>
          <a:p>
            <a:endParaRPr lang="en-US" sz="1900" dirty="0">
              <a:latin typeface="Courier New" charset="0"/>
            </a:endParaRPr>
          </a:p>
          <a:p>
            <a:r>
              <a:rPr lang="en-US" sz="1900" dirty="0">
                <a:latin typeface="Courier New" charset="0"/>
              </a:rPr>
              <a:t>Acquire() {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</a:t>
            </a:r>
            <a:r>
              <a:rPr lang="en-US" sz="1900" dirty="0">
                <a:solidFill>
                  <a:schemeClr val="hlink"/>
                </a:solidFill>
                <a:latin typeface="Courier New" charset="0"/>
              </a:rPr>
              <a:t>disable interrupts;</a:t>
            </a:r>
            <a:br>
              <a:rPr lang="en-US" sz="1900" dirty="0">
                <a:solidFill>
                  <a:schemeClr val="hlink"/>
                </a:solidFill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if (</a:t>
            </a:r>
            <a:r>
              <a:rPr lang="en-US" sz="1900" dirty="0">
                <a:solidFill>
                  <a:srgbClr val="FF0000"/>
                </a:solidFill>
                <a:latin typeface="Courier New" charset="0"/>
              </a:rPr>
              <a:t>value == BUSY</a:t>
            </a:r>
            <a:r>
              <a:rPr lang="en-US" sz="1900" dirty="0">
                <a:latin typeface="Courier New" charset="0"/>
              </a:rPr>
              <a:t>) {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put thread on wait queue;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Go to sleep();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// Enable interrupts?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} else {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</a:t>
            </a:r>
            <a:r>
              <a:rPr lang="en-US" sz="1900" dirty="0">
                <a:solidFill>
                  <a:srgbClr val="FF0000"/>
                </a:solidFill>
                <a:latin typeface="Courier New" charset="0"/>
              </a:rPr>
              <a:t>value = BUSY</a:t>
            </a:r>
            <a:r>
              <a:rPr lang="en-US" sz="1900" dirty="0">
                <a:solidFill>
                  <a:srgbClr val="233AE1"/>
                </a:solidFill>
                <a:latin typeface="Courier New" charset="0"/>
              </a:rPr>
              <a:t>;</a:t>
            </a:r>
            <a:br>
              <a:rPr lang="en-US" sz="1900" dirty="0">
                <a:solidFill>
                  <a:srgbClr val="233AE1"/>
                </a:solidFill>
                <a:latin typeface="Courier New" charset="0"/>
              </a:rPr>
            </a:br>
            <a:r>
              <a:rPr lang="en-US" sz="1900" dirty="0">
                <a:solidFill>
                  <a:srgbClr val="233AE1"/>
                </a:solidFill>
                <a:latin typeface="Courier New" charset="0"/>
              </a:rPr>
              <a:t>	</a:t>
            </a:r>
            <a:r>
              <a:rPr lang="en-US" sz="1900" dirty="0">
                <a:latin typeface="Courier New" charset="0"/>
              </a:rPr>
              <a:t>}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</a:t>
            </a:r>
            <a:r>
              <a:rPr lang="en-US" sz="1900" dirty="0">
                <a:solidFill>
                  <a:schemeClr val="hlink"/>
                </a:solidFill>
                <a:latin typeface="Courier New" charset="0"/>
              </a:rPr>
              <a:t>enable interrupts;</a:t>
            </a:r>
            <a:br>
              <a:rPr lang="en-US" sz="1900" dirty="0">
                <a:solidFill>
                  <a:schemeClr val="hlink"/>
                </a:solidFill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}</a:t>
            </a:r>
          </a:p>
        </p:txBody>
      </p:sp>
      <p:sp>
        <p:nvSpPr>
          <p:cNvPr id="445446" name="Text Box 6"/>
          <p:cNvSpPr txBox="1">
            <a:spLocks noChangeArrowheads="1"/>
          </p:cNvSpPr>
          <p:nvPr/>
        </p:nvSpPr>
        <p:spPr bwMode="auto">
          <a:xfrm>
            <a:off x="4419600" y="2225675"/>
            <a:ext cx="487680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sz="1900" dirty="0"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endParaRPr lang="en-US" sz="1900" dirty="0"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900" dirty="0">
                <a:latin typeface="Courier New" charset="0"/>
              </a:rPr>
              <a:t>Release() {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</a:t>
            </a:r>
            <a:r>
              <a:rPr lang="en-US" sz="1900" dirty="0">
                <a:solidFill>
                  <a:schemeClr val="hlink"/>
                </a:solidFill>
                <a:latin typeface="Courier New" charset="0"/>
              </a:rPr>
              <a:t>disable interrupts;</a:t>
            </a:r>
            <a:r>
              <a:rPr lang="en-US" sz="1900" dirty="0">
                <a:latin typeface="Courier New" charset="0"/>
              </a:rPr>
              <a:t/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if (anyone on wait queue) {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take thread off wait queue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Put at front of ready queue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} else {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	</a:t>
            </a:r>
            <a:r>
              <a:rPr lang="en-US" sz="1900" dirty="0">
                <a:solidFill>
                  <a:srgbClr val="233AE1"/>
                </a:solidFill>
                <a:latin typeface="Courier New" charset="0"/>
              </a:rPr>
              <a:t>value = FREE;</a:t>
            </a:r>
            <a:br>
              <a:rPr lang="en-US" sz="1900" dirty="0">
                <a:solidFill>
                  <a:srgbClr val="233AE1"/>
                </a:solidFill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}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	</a:t>
            </a:r>
            <a:r>
              <a:rPr lang="en-US" sz="1900" dirty="0">
                <a:solidFill>
                  <a:schemeClr val="hlink"/>
                </a:solidFill>
                <a:latin typeface="Courier New" charset="0"/>
              </a:rPr>
              <a:t>enable interrupts;</a:t>
            </a:r>
            <a:br>
              <a:rPr lang="en-US" sz="1900" dirty="0">
                <a:solidFill>
                  <a:schemeClr val="hlink"/>
                </a:solidFill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>}</a:t>
            </a:r>
            <a:br>
              <a:rPr lang="en-US" sz="1900" dirty="0">
                <a:latin typeface="Courier New" charset="0"/>
              </a:rPr>
            </a:br>
            <a:r>
              <a:rPr lang="en-US" sz="1900" dirty="0">
                <a:latin typeface="Courier New" charset="0"/>
              </a:rPr>
              <a:t/>
            </a:r>
            <a:br>
              <a:rPr lang="en-US" sz="1900" dirty="0">
                <a:latin typeface="Courier New" charset="0"/>
              </a:rPr>
            </a:br>
            <a:endParaRPr lang="en-US" sz="1900" dirty="0">
              <a:latin typeface="Courier New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952816" y="2143522"/>
            <a:ext cx="609600" cy="685800"/>
            <a:chOff x="1776" y="912"/>
            <a:chExt cx="476" cy="576"/>
          </a:xfrm>
        </p:grpSpPr>
        <p:sp>
          <p:nvSpPr>
            <p:cNvPr id="62470" name="AutoShape 8"/>
            <p:cNvSpPr>
              <a:spLocks noChangeAspect="1" noChangeArrowheads="1" noTextEdit="1"/>
            </p:cNvSpPr>
            <p:nvPr/>
          </p:nvSpPr>
          <p:spPr bwMode="auto">
            <a:xfrm>
              <a:off x="1776" y="912"/>
              <a:ext cx="4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1" name="Freeform 10"/>
            <p:cNvSpPr>
              <a:spLocks/>
            </p:cNvSpPr>
            <p:nvPr/>
          </p:nvSpPr>
          <p:spPr bwMode="auto">
            <a:xfrm>
              <a:off x="1818" y="1046"/>
              <a:ext cx="434" cy="442"/>
            </a:xfrm>
            <a:custGeom>
              <a:avLst/>
              <a:gdLst>
                <a:gd name="T0" fmla="*/ 0 w 1303"/>
                <a:gd name="T1" fmla="*/ 0 h 1327"/>
                <a:gd name="T2" fmla="*/ 0 w 1303"/>
                <a:gd name="T3" fmla="*/ 0 h 1327"/>
                <a:gd name="T4" fmla="*/ 0 w 1303"/>
                <a:gd name="T5" fmla="*/ 0 h 1327"/>
                <a:gd name="T6" fmla="*/ 0 w 1303"/>
                <a:gd name="T7" fmla="*/ 0 h 1327"/>
                <a:gd name="T8" fmla="*/ 0 w 1303"/>
                <a:gd name="T9" fmla="*/ 0 h 1327"/>
                <a:gd name="T10" fmla="*/ 0 w 1303"/>
                <a:gd name="T11" fmla="*/ 0 h 1327"/>
                <a:gd name="T12" fmla="*/ 0 w 1303"/>
                <a:gd name="T13" fmla="*/ 0 h 1327"/>
                <a:gd name="T14" fmla="*/ 0 w 1303"/>
                <a:gd name="T15" fmla="*/ 0 h 1327"/>
                <a:gd name="T16" fmla="*/ 0 w 1303"/>
                <a:gd name="T17" fmla="*/ 0 h 1327"/>
                <a:gd name="T18" fmla="*/ 0 w 1303"/>
                <a:gd name="T19" fmla="*/ 0 h 1327"/>
                <a:gd name="T20" fmla="*/ 0 w 1303"/>
                <a:gd name="T21" fmla="*/ 0 h 1327"/>
                <a:gd name="T22" fmla="*/ 0 w 1303"/>
                <a:gd name="T23" fmla="*/ 0 h 1327"/>
                <a:gd name="T24" fmla="*/ 0 w 1303"/>
                <a:gd name="T25" fmla="*/ 0 h 1327"/>
                <a:gd name="T26" fmla="*/ 0 w 1303"/>
                <a:gd name="T27" fmla="*/ 0 h 1327"/>
                <a:gd name="T28" fmla="*/ 0 w 1303"/>
                <a:gd name="T29" fmla="*/ 0 h 1327"/>
                <a:gd name="T30" fmla="*/ 0 w 1303"/>
                <a:gd name="T31" fmla="*/ 0 h 1327"/>
                <a:gd name="T32" fmla="*/ 0 w 1303"/>
                <a:gd name="T33" fmla="*/ 0 h 1327"/>
                <a:gd name="T34" fmla="*/ 0 w 1303"/>
                <a:gd name="T35" fmla="*/ 0 h 1327"/>
                <a:gd name="T36" fmla="*/ 0 w 1303"/>
                <a:gd name="T37" fmla="*/ 0 h 1327"/>
                <a:gd name="T38" fmla="*/ 0 w 1303"/>
                <a:gd name="T39" fmla="*/ 0 h 1327"/>
                <a:gd name="T40" fmla="*/ 0 w 1303"/>
                <a:gd name="T41" fmla="*/ 0 h 1327"/>
                <a:gd name="T42" fmla="*/ 0 w 1303"/>
                <a:gd name="T43" fmla="*/ 0 h 1327"/>
                <a:gd name="T44" fmla="*/ 0 w 1303"/>
                <a:gd name="T45" fmla="*/ 0 h 1327"/>
                <a:gd name="T46" fmla="*/ 0 w 1303"/>
                <a:gd name="T47" fmla="*/ 0 h 1327"/>
                <a:gd name="T48" fmla="*/ 0 w 1303"/>
                <a:gd name="T49" fmla="*/ 0 h 1327"/>
                <a:gd name="T50" fmla="*/ 0 w 1303"/>
                <a:gd name="T51" fmla="*/ 0 h 1327"/>
                <a:gd name="T52" fmla="*/ 0 w 1303"/>
                <a:gd name="T53" fmla="*/ 0 h 1327"/>
                <a:gd name="T54" fmla="*/ 0 w 1303"/>
                <a:gd name="T55" fmla="*/ 0 h 1327"/>
                <a:gd name="T56" fmla="*/ 0 w 1303"/>
                <a:gd name="T57" fmla="*/ 0 h 1327"/>
                <a:gd name="T58" fmla="*/ 0 w 1303"/>
                <a:gd name="T59" fmla="*/ 0 h 1327"/>
                <a:gd name="T60" fmla="*/ 0 w 1303"/>
                <a:gd name="T61" fmla="*/ 0 h 1327"/>
                <a:gd name="T62" fmla="*/ 0 w 1303"/>
                <a:gd name="T63" fmla="*/ 0 h 1327"/>
                <a:gd name="T64" fmla="*/ 0 w 1303"/>
                <a:gd name="T65" fmla="*/ 0 h 1327"/>
                <a:gd name="T66" fmla="*/ 0 w 1303"/>
                <a:gd name="T67" fmla="*/ 0 h 1327"/>
                <a:gd name="T68" fmla="*/ 0 w 1303"/>
                <a:gd name="T69" fmla="*/ 0 h 1327"/>
                <a:gd name="T70" fmla="*/ 0 w 1303"/>
                <a:gd name="T71" fmla="*/ 0 h 1327"/>
                <a:gd name="T72" fmla="*/ 0 w 1303"/>
                <a:gd name="T73" fmla="*/ 0 h 1327"/>
                <a:gd name="T74" fmla="*/ 0 w 1303"/>
                <a:gd name="T75" fmla="*/ 0 h 1327"/>
                <a:gd name="T76" fmla="*/ 0 w 1303"/>
                <a:gd name="T77" fmla="*/ 0 h 1327"/>
                <a:gd name="T78" fmla="*/ 0 w 1303"/>
                <a:gd name="T79" fmla="*/ 0 h 1327"/>
                <a:gd name="T80" fmla="*/ 0 w 1303"/>
                <a:gd name="T81" fmla="*/ 0 h 1327"/>
                <a:gd name="T82" fmla="*/ 0 w 1303"/>
                <a:gd name="T83" fmla="*/ 0 h 1327"/>
                <a:gd name="T84" fmla="*/ 0 w 1303"/>
                <a:gd name="T85" fmla="*/ 0 h 1327"/>
                <a:gd name="T86" fmla="*/ 0 w 1303"/>
                <a:gd name="T87" fmla="*/ 0 h 1327"/>
                <a:gd name="T88" fmla="*/ 0 w 1303"/>
                <a:gd name="T89" fmla="*/ 0 h 1327"/>
                <a:gd name="T90" fmla="*/ 0 w 1303"/>
                <a:gd name="T91" fmla="*/ 0 h 1327"/>
                <a:gd name="T92" fmla="*/ 0 w 1303"/>
                <a:gd name="T93" fmla="*/ 0 h 1327"/>
                <a:gd name="T94" fmla="*/ 0 w 1303"/>
                <a:gd name="T95" fmla="*/ 0 h 1327"/>
                <a:gd name="T96" fmla="*/ 0 w 1303"/>
                <a:gd name="T97" fmla="*/ 0 h 1327"/>
                <a:gd name="T98" fmla="*/ 0 w 1303"/>
                <a:gd name="T99" fmla="*/ 0 h 1327"/>
                <a:gd name="T100" fmla="*/ 0 w 1303"/>
                <a:gd name="T101" fmla="*/ 0 h 1327"/>
                <a:gd name="T102" fmla="*/ 0 w 1303"/>
                <a:gd name="T103" fmla="*/ 0 h 1327"/>
                <a:gd name="T104" fmla="*/ 0 w 1303"/>
                <a:gd name="T105" fmla="*/ 0 h 1327"/>
                <a:gd name="T106" fmla="*/ 0 w 1303"/>
                <a:gd name="T107" fmla="*/ 0 h 1327"/>
                <a:gd name="T108" fmla="*/ 0 w 1303"/>
                <a:gd name="T109" fmla="*/ 0 h 1327"/>
                <a:gd name="T110" fmla="*/ 0 w 1303"/>
                <a:gd name="T111" fmla="*/ 0 h 1327"/>
                <a:gd name="T112" fmla="*/ 0 w 1303"/>
                <a:gd name="T113" fmla="*/ 0 h 1327"/>
                <a:gd name="T114" fmla="*/ 0 w 1303"/>
                <a:gd name="T115" fmla="*/ 0 h 1327"/>
                <a:gd name="T116" fmla="*/ 0 w 1303"/>
                <a:gd name="T117" fmla="*/ 0 h 132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03"/>
                <a:gd name="T178" fmla="*/ 0 h 1327"/>
                <a:gd name="T179" fmla="*/ 1303 w 1303"/>
                <a:gd name="T180" fmla="*/ 1327 h 132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03" h="1327">
                  <a:moveTo>
                    <a:pt x="28" y="680"/>
                  </a:moveTo>
                  <a:lnTo>
                    <a:pt x="28" y="681"/>
                  </a:lnTo>
                  <a:lnTo>
                    <a:pt x="30" y="684"/>
                  </a:lnTo>
                  <a:lnTo>
                    <a:pt x="30" y="686"/>
                  </a:lnTo>
                  <a:lnTo>
                    <a:pt x="30" y="688"/>
                  </a:lnTo>
                  <a:lnTo>
                    <a:pt x="33" y="691"/>
                  </a:lnTo>
                  <a:lnTo>
                    <a:pt x="34" y="697"/>
                  </a:lnTo>
                  <a:lnTo>
                    <a:pt x="36" y="698"/>
                  </a:lnTo>
                  <a:lnTo>
                    <a:pt x="36" y="704"/>
                  </a:lnTo>
                  <a:lnTo>
                    <a:pt x="37" y="708"/>
                  </a:lnTo>
                  <a:lnTo>
                    <a:pt x="40" y="714"/>
                  </a:lnTo>
                  <a:lnTo>
                    <a:pt x="43" y="720"/>
                  </a:lnTo>
                  <a:lnTo>
                    <a:pt x="44" y="725"/>
                  </a:lnTo>
                  <a:lnTo>
                    <a:pt x="47" y="733"/>
                  </a:lnTo>
                  <a:lnTo>
                    <a:pt x="51" y="740"/>
                  </a:lnTo>
                  <a:lnTo>
                    <a:pt x="53" y="745"/>
                  </a:lnTo>
                  <a:lnTo>
                    <a:pt x="55" y="752"/>
                  </a:lnTo>
                  <a:lnTo>
                    <a:pt x="60" y="761"/>
                  </a:lnTo>
                  <a:lnTo>
                    <a:pt x="64" y="769"/>
                  </a:lnTo>
                  <a:lnTo>
                    <a:pt x="67" y="778"/>
                  </a:lnTo>
                  <a:lnTo>
                    <a:pt x="70" y="785"/>
                  </a:lnTo>
                  <a:lnTo>
                    <a:pt x="74" y="795"/>
                  </a:lnTo>
                  <a:lnTo>
                    <a:pt x="80" y="804"/>
                  </a:lnTo>
                  <a:lnTo>
                    <a:pt x="84" y="812"/>
                  </a:lnTo>
                  <a:lnTo>
                    <a:pt x="87" y="822"/>
                  </a:lnTo>
                  <a:lnTo>
                    <a:pt x="92" y="832"/>
                  </a:lnTo>
                  <a:lnTo>
                    <a:pt x="98" y="842"/>
                  </a:lnTo>
                  <a:lnTo>
                    <a:pt x="101" y="852"/>
                  </a:lnTo>
                  <a:lnTo>
                    <a:pt x="108" y="861"/>
                  </a:lnTo>
                  <a:lnTo>
                    <a:pt x="114" y="872"/>
                  </a:lnTo>
                  <a:lnTo>
                    <a:pt x="118" y="883"/>
                  </a:lnTo>
                  <a:lnTo>
                    <a:pt x="124" y="893"/>
                  </a:lnTo>
                  <a:lnTo>
                    <a:pt x="129" y="903"/>
                  </a:lnTo>
                  <a:lnTo>
                    <a:pt x="136" y="915"/>
                  </a:lnTo>
                  <a:lnTo>
                    <a:pt x="142" y="926"/>
                  </a:lnTo>
                  <a:lnTo>
                    <a:pt x="148" y="936"/>
                  </a:lnTo>
                  <a:lnTo>
                    <a:pt x="153" y="947"/>
                  </a:lnTo>
                  <a:lnTo>
                    <a:pt x="161" y="959"/>
                  </a:lnTo>
                  <a:lnTo>
                    <a:pt x="168" y="969"/>
                  </a:lnTo>
                  <a:lnTo>
                    <a:pt x="173" y="980"/>
                  </a:lnTo>
                  <a:lnTo>
                    <a:pt x="180" y="991"/>
                  </a:lnTo>
                  <a:lnTo>
                    <a:pt x="189" y="1003"/>
                  </a:lnTo>
                  <a:lnTo>
                    <a:pt x="196" y="1014"/>
                  </a:lnTo>
                  <a:lnTo>
                    <a:pt x="202" y="1024"/>
                  </a:lnTo>
                  <a:lnTo>
                    <a:pt x="210" y="1035"/>
                  </a:lnTo>
                  <a:lnTo>
                    <a:pt x="219" y="1047"/>
                  </a:lnTo>
                  <a:lnTo>
                    <a:pt x="226" y="1058"/>
                  </a:lnTo>
                  <a:lnTo>
                    <a:pt x="233" y="1068"/>
                  </a:lnTo>
                  <a:lnTo>
                    <a:pt x="243" y="1078"/>
                  </a:lnTo>
                  <a:lnTo>
                    <a:pt x="250" y="1091"/>
                  </a:lnTo>
                  <a:lnTo>
                    <a:pt x="260" y="1101"/>
                  </a:lnTo>
                  <a:lnTo>
                    <a:pt x="269" y="1111"/>
                  </a:lnTo>
                  <a:lnTo>
                    <a:pt x="277" y="1122"/>
                  </a:lnTo>
                  <a:lnTo>
                    <a:pt x="286" y="1131"/>
                  </a:lnTo>
                  <a:lnTo>
                    <a:pt x="296" y="1141"/>
                  </a:lnTo>
                  <a:lnTo>
                    <a:pt x="304" y="1152"/>
                  </a:lnTo>
                  <a:lnTo>
                    <a:pt x="314" y="1161"/>
                  </a:lnTo>
                  <a:lnTo>
                    <a:pt x="324" y="1171"/>
                  </a:lnTo>
                  <a:lnTo>
                    <a:pt x="333" y="1181"/>
                  </a:lnTo>
                  <a:lnTo>
                    <a:pt x="342" y="1188"/>
                  </a:lnTo>
                  <a:lnTo>
                    <a:pt x="352" y="1199"/>
                  </a:lnTo>
                  <a:lnTo>
                    <a:pt x="362" y="1206"/>
                  </a:lnTo>
                  <a:lnTo>
                    <a:pt x="372" y="1215"/>
                  </a:lnTo>
                  <a:lnTo>
                    <a:pt x="382" y="1222"/>
                  </a:lnTo>
                  <a:lnTo>
                    <a:pt x="394" y="1230"/>
                  </a:lnTo>
                  <a:lnTo>
                    <a:pt x="405" y="1237"/>
                  </a:lnTo>
                  <a:lnTo>
                    <a:pt x="415" y="1245"/>
                  </a:lnTo>
                  <a:lnTo>
                    <a:pt x="425" y="1252"/>
                  </a:lnTo>
                  <a:lnTo>
                    <a:pt x="436" y="1259"/>
                  </a:lnTo>
                  <a:lnTo>
                    <a:pt x="448" y="1264"/>
                  </a:lnTo>
                  <a:lnTo>
                    <a:pt x="459" y="1270"/>
                  </a:lnTo>
                  <a:lnTo>
                    <a:pt x="469" y="1274"/>
                  </a:lnTo>
                  <a:lnTo>
                    <a:pt x="480" y="1281"/>
                  </a:lnTo>
                  <a:lnTo>
                    <a:pt x="492" y="1286"/>
                  </a:lnTo>
                  <a:lnTo>
                    <a:pt x="504" y="1290"/>
                  </a:lnTo>
                  <a:lnTo>
                    <a:pt x="516" y="1294"/>
                  </a:lnTo>
                  <a:lnTo>
                    <a:pt x="527" y="1299"/>
                  </a:lnTo>
                  <a:lnTo>
                    <a:pt x="539" y="1301"/>
                  </a:lnTo>
                  <a:lnTo>
                    <a:pt x="551" y="1307"/>
                  </a:lnTo>
                  <a:lnTo>
                    <a:pt x="563" y="1310"/>
                  </a:lnTo>
                  <a:lnTo>
                    <a:pt x="576" y="1313"/>
                  </a:lnTo>
                  <a:lnTo>
                    <a:pt x="587" y="1316"/>
                  </a:lnTo>
                  <a:lnTo>
                    <a:pt x="600" y="1317"/>
                  </a:lnTo>
                  <a:lnTo>
                    <a:pt x="611" y="1318"/>
                  </a:lnTo>
                  <a:lnTo>
                    <a:pt x="624" y="1321"/>
                  </a:lnTo>
                  <a:lnTo>
                    <a:pt x="637" y="1323"/>
                  </a:lnTo>
                  <a:lnTo>
                    <a:pt x="648" y="1324"/>
                  </a:lnTo>
                  <a:lnTo>
                    <a:pt x="661" y="1324"/>
                  </a:lnTo>
                  <a:lnTo>
                    <a:pt x="674" y="1326"/>
                  </a:lnTo>
                  <a:lnTo>
                    <a:pt x="686" y="1327"/>
                  </a:lnTo>
                  <a:lnTo>
                    <a:pt x="698" y="1327"/>
                  </a:lnTo>
                  <a:lnTo>
                    <a:pt x="710" y="1327"/>
                  </a:lnTo>
                  <a:lnTo>
                    <a:pt x="723" y="1327"/>
                  </a:lnTo>
                  <a:lnTo>
                    <a:pt x="736" y="1326"/>
                  </a:lnTo>
                  <a:lnTo>
                    <a:pt x="749" y="1326"/>
                  </a:lnTo>
                  <a:lnTo>
                    <a:pt x="762" y="1324"/>
                  </a:lnTo>
                  <a:lnTo>
                    <a:pt x="772" y="1323"/>
                  </a:lnTo>
                  <a:lnTo>
                    <a:pt x="786" y="1321"/>
                  </a:lnTo>
                  <a:lnTo>
                    <a:pt x="799" y="1318"/>
                  </a:lnTo>
                  <a:lnTo>
                    <a:pt x="810" y="1317"/>
                  </a:lnTo>
                  <a:lnTo>
                    <a:pt x="823" y="1314"/>
                  </a:lnTo>
                  <a:lnTo>
                    <a:pt x="836" y="1311"/>
                  </a:lnTo>
                  <a:lnTo>
                    <a:pt x="848" y="1310"/>
                  </a:lnTo>
                  <a:lnTo>
                    <a:pt x="860" y="1306"/>
                  </a:lnTo>
                  <a:lnTo>
                    <a:pt x="872" y="1301"/>
                  </a:lnTo>
                  <a:lnTo>
                    <a:pt x="885" y="1299"/>
                  </a:lnTo>
                  <a:lnTo>
                    <a:pt x="897" y="1296"/>
                  </a:lnTo>
                  <a:lnTo>
                    <a:pt x="908" y="1290"/>
                  </a:lnTo>
                  <a:lnTo>
                    <a:pt x="921" y="1287"/>
                  </a:lnTo>
                  <a:lnTo>
                    <a:pt x="934" y="1281"/>
                  </a:lnTo>
                  <a:lnTo>
                    <a:pt x="945" y="1277"/>
                  </a:lnTo>
                  <a:lnTo>
                    <a:pt x="958" y="1272"/>
                  </a:lnTo>
                  <a:lnTo>
                    <a:pt x="969" y="1266"/>
                  </a:lnTo>
                  <a:lnTo>
                    <a:pt x="980" y="1262"/>
                  </a:lnTo>
                  <a:lnTo>
                    <a:pt x="992" y="1256"/>
                  </a:lnTo>
                  <a:lnTo>
                    <a:pt x="1003" y="1249"/>
                  </a:lnTo>
                  <a:lnTo>
                    <a:pt x="1016" y="1242"/>
                  </a:lnTo>
                  <a:lnTo>
                    <a:pt x="1026" y="1235"/>
                  </a:lnTo>
                  <a:lnTo>
                    <a:pt x="1039" y="1230"/>
                  </a:lnTo>
                  <a:lnTo>
                    <a:pt x="1049" y="1222"/>
                  </a:lnTo>
                  <a:lnTo>
                    <a:pt x="1060" y="1215"/>
                  </a:lnTo>
                  <a:lnTo>
                    <a:pt x="1070" y="1206"/>
                  </a:lnTo>
                  <a:lnTo>
                    <a:pt x="1081" y="1200"/>
                  </a:lnTo>
                  <a:lnTo>
                    <a:pt x="1093" y="1190"/>
                  </a:lnTo>
                  <a:lnTo>
                    <a:pt x="1103" y="1183"/>
                  </a:lnTo>
                  <a:lnTo>
                    <a:pt x="1114" y="1175"/>
                  </a:lnTo>
                  <a:lnTo>
                    <a:pt x="1125" y="1168"/>
                  </a:lnTo>
                  <a:lnTo>
                    <a:pt x="1134" y="1158"/>
                  </a:lnTo>
                  <a:lnTo>
                    <a:pt x="1144" y="1149"/>
                  </a:lnTo>
                  <a:lnTo>
                    <a:pt x="1152" y="1139"/>
                  </a:lnTo>
                  <a:lnTo>
                    <a:pt x="1162" y="1131"/>
                  </a:lnTo>
                  <a:lnTo>
                    <a:pt x="1171" y="1122"/>
                  </a:lnTo>
                  <a:lnTo>
                    <a:pt x="1179" y="1112"/>
                  </a:lnTo>
                  <a:lnTo>
                    <a:pt x="1186" y="1104"/>
                  </a:lnTo>
                  <a:lnTo>
                    <a:pt x="1195" y="1095"/>
                  </a:lnTo>
                  <a:lnTo>
                    <a:pt x="1202" y="1084"/>
                  </a:lnTo>
                  <a:lnTo>
                    <a:pt x="1209" y="1075"/>
                  </a:lnTo>
                  <a:lnTo>
                    <a:pt x="1215" y="1067"/>
                  </a:lnTo>
                  <a:lnTo>
                    <a:pt x="1223" y="1057"/>
                  </a:lnTo>
                  <a:lnTo>
                    <a:pt x="1229" y="1047"/>
                  </a:lnTo>
                  <a:lnTo>
                    <a:pt x="1235" y="1038"/>
                  </a:lnTo>
                  <a:lnTo>
                    <a:pt x="1240" y="1028"/>
                  </a:lnTo>
                  <a:lnTo>
                    <a:pt x="1246" y="1018"/>
                  </a:lnTo>
                  <a:lnTo>
                    <a:pt x="1252" y="1008"/>
                  </a:lnTo>
                  <a:lnTo>
                    <a:pt x="1256" y="998"/>
                  </a:lnTo>
                  <a:lnTo>
                    <a:pt x="1260" y="989"/>
                  </a:lnTo>
                  <a:lnTo>
                    <a:pt x="1266" y="979"/>
                  </a:lnTo>
                  <a:lnTo>
                    <a:pt x="1269" y="969"/>
                  </a:lnTo>
                  <a:lnTo>
                    <a:pt x="1273" y="960"/>
                  </a:lnTo>
                  <a:lnTo>
                    <a:pt x="1276" y="949"/>
                  </a:lnTo>
                  <a:lnTo>
                    <a:pt x="1282" y="940"/>
                  </a:lnTo>
                  <a:lnTo>
                    <a:pt x="1283" y="929"/>
                  </a:lnTo>
                  <a:lnTo>
                    <a:pt x="1286" y="919"/>
                  </a:lnTo>
                  <a:lnTo>
                    <a:pt x="1289" y="907"/>
                  </a:lnTo>
                  <a:lnTo>
                    <a:pt x="1292" y="899"/>
                  </a:lnTo>
                  <a:lnTo>
                    <a:pt x="1293" y="888"/>
                  </a:lnTo>
                  <a:lnTo>
                    <a:pt x="1296" y="879"/>
                  </a:lnTo>
                  <a:lnTo>
                    <a:pt x="1297" y="868"/>
                  </a:lnTo>
                  <a:lnTo>
                    <a:pt x="1299" y="858"/>
                  </a:lnTo>
                  <a:lnTo>
                    <a:pt x="1300" y="848"/>
                  </a:lnTo>
                  <a:lnTo>
                    <a:pt x="1300" y="836"/>
                  </a:lnTo>
                  <a:lnTo>
                    <a:pt x="1302" y="826"/>
                  </a:lnTo>
                  <a:lnTo>
                    <a:pt x="1303" y="816"/>
                  </a:lnTo>
                  <a:lnTo>
                    <a:pt x="1303" y="805"/>
                  </a:lnTo>
                  <a:lnTo>
                    <a:pt x="1303" y="795"/>
                  </a:lnTo>
                  <a:lnTo>
                    <a:pt x="1303" y="784"/>
                  </a:lnTo>
                  <a:lnTo>
                    <a:pt x="1303" y="774"/>
                  </a:lnTo>
                  <a:lnTo>
                    <a:pt x="1303" y="764"/>
                  </a:lnTo>
                  <a:lnTo>
                    <a:pt x="1303" y="752"/>
                  </a:lnTo>
                  <a:lnTo>
                    <a:pt x="1302" y="742"/>
                  </a:lnTo>
                  <a:lnTo>
                    <a:pt x="1302" y="733"/>
                  </a:lnTo>
                  <a:lnTo>
                    <a:pt x="1300" y="721"/>
                  </a:lnTo>
                  <a:lnTo>
                    <a:pt x="1300" y="711"/>
                  </a:lnTo>
                  <a:lnTo>
                    <a:pt x="1299" y="701"/>
                  </a:lnTo>
                  <a:lnTo>
                    <a:pt x="1297" y="691"/>
                  </a:lnTo>
                  <a:lnTo>
                    <a:pt x="1296" y="680"/>
                  </a:lnTo>
                  <a:lnTo>
                    <a:pt x="1294" y="669"/>
                  </a:lnTo>
                  <a:lnTo>
                    <a:pt x="1293" y="659"/>
                  </a:lnTo>
                  <a:lnTo>
                    <a:pt x="1290" y="649"/>
                  </a:lnTo>
                  <a:lnTo>
                    <a:pt x="1289" y="637"/>
                  </a:lnTo>
                  <a:lnTo>
                    <a:pt x="1287" y="627"/>
                  </a:lnTo>
                  <a:lnTo>
                    <a:pt x="1285" y="616"/>
                  </a:lnTo>
                  <a:lnTo>
                    <a:pt x="1283" y="607"/>
                  </a:lnTo>
                  <a:lnTo>
                    <a:pt x="1280" y="596"/>
                  </a:lnTo>
                  <a:lnTo>
                    <a:pt x="1277" y="586"/>
                  </a:lnTo>
                  <a:lnTo>
                    <a:pt x="1275" y="576"/>
                  </a:lnTo>
                  <a:lnTo>
                    <a:pt x="1272" y="566"/>
                  </a:lnTo>
                  <a:lnTo>
                    <a:pt x="1269" y="555"/>
                  </a:lnTo>
                  <a:lnTo>
                    <a:pt x="1266" y="545"/>
                  </a:lnTo>
                  <a:lnTo>
                    <a:pt x="1263" y="533"/>
                  </a:lnTo>
                  <a:lnTo>
                    <a:pt x="1260" y="525"/>
                  </a:lnTo>
                  <a:lnTo>
                    <a:pt x="1256" y="515"/>
                  </a:lnTo>
                  <a:lnTo>
                    <a:pt x="1253" y="504"/>
                  </a:lnTo>
                  <a:lnTo>
                    <a:pt x="1250" y="494"/>
                  </a:lnTo>
                  <a:lnTo>
                    <a:pt x="1246" y="484"/>
                  </a:lnTo>
                  <a:lnTo>
                    <a:pt x="1243" y="474"/>
                  </a:lnTo>
                  <a:lnTo>
                    <a:pt x="1239" y="464"/>
                  </a:lnTo>
                  <a:lnTo>
                    <a:pt x="1236" y="452"/>
                  </a:lnTo>
                  <a:lnTo>
                    <a:pt x="1233" y="442"/>
                  </a:lnTo>
                  <a:lnTo>
                    <a:pt x="1229" y="432"/>
                  </a:lnTo>
                  <a:lnTo>
                    <a:pt x="1226" y="422"/>
                  </a:lnTo>
                  <a:lnTo>
                    <a:pt x="1222" y="413"/>
                  </a:lnTo>
                  <a:lnTo>
                    <a:pt x="1219" y="403"/>
                  </a:lnTo>
                  <a:lnTo>
                    <a:pt x="1213" y="393"/>
                  </a:lnTo>
                  <a:lnTo>
                    <a:pt x="1212" y="383"/>
                  </a:lnTo>
                  <a:lnTo>
                    <a:pt x="1208" y="373"/>
                  </a:lnTo>
                  <a:lnTo>
                    <a:pt x="1205" y="364"/>
                  </a:lnTo>
                  <a:lnTo>
                    <a:pt x="1201" y="354"/>
                  </a:lnTo>
                  <a:lnTo>
                    <a:pt x="1196" y="343"/>
                  </a:lnTo>
                  <a:lnTo>
                    <a:pt x="1192" y="334"/>
                  </a:lnTo>
                  <a:lnTo>
                    <a:pt x="1188" y="326"/>
                  </a:lnTo>
                  <a:lnTo>
                    <a:pt x="1185" y="316"/>
                  </a:lnTo>
                  <a:lnTo>
                    <a:pt x="1181" y="306"/>
                  </a:lnTo>
                  <a:lnTo>
                    <a:pt x="1178" y="297"/>
                  </a:lnTo>
                  <a:lnTo>
                    <a:pt x="1174" y="287"/>
                  </a:lnTo>
                  <a:lnTo>
                    <a:pt x="1169" y="279"/>
                  </a:lnTo>
                  <a:lnTo>
                    <a:pt x="1165" y="270"/>
                  </a:lnTo>
                  <a:lnTo>
                    <a:pt x="1161" y="260"/>
                  </a:lnTo>
                  <a:lnTo>
                    <a:pt x="1157" y="252"/>
                  </a:lnTo>
                  <a:lnTo>
                    <a:pt x="1152" y="243"/>
                  </a:lnTo>
                  <a:lnTo>
                    <a:pt x="1148" y="235"/>
                  </a:lnTo>
                  <a:lnTo>
                    <a:pt x="1144" y="226"/>
                  </a:lnTo>
                  <a:lnTo>
                    <a:pt x="1140" y="219"/>
                  </a:lnTo>
                  <a:lnTo>
                    <a:pt x="1135" y="209"/>
                  </a:lnTo>
                  <a:lnTo>
                    <a:pt x="1131" y="202"/>
                  </a:lnTo>
                  <a:lnTo>
                    <a:pt x="1127" y="193"/>
                  </a:lnTo>
                  <a:lnTo>
                    <a:pt x="1123" y="185"/>
                  </a:lnTo>
                  <a:lnTo>
                    <a:pt x="1117" y="178"/>
                  </a:lnTo>
                  <a:lnTo>
                    <a:pt x="1113" y="171"/>
                  </a:lnTo>
                  <a:lnTo>
                    <a:pt x="1107" y="162"/>
                  </a:lnTo>
                  <a:lnTo>
                    <a:pt x="1103" y="155"/>
                  </a:lnTo>
                  <a:lnTo>
                    <a:pt x="1098" y="148"/>
                  </a:lnTo>
                  <a:lnTo>
                    <a:pt x="1094" y="141"/>
                  </a:lnTo>
                  <a:lnTo>
                    <a:pt x="1088" y="134"/>
                  </a:lnTo>
                  <a:lnTo>
                    <a:pt x="1083" y="127"/>
                  </a:lnTo>
                  <a:lnTo>
                    <a:pt x="1078" y="120"/>
                  </a:lnTo>
                  <a:lnTo>
                    <a:pt x="1073" y="114"/>
                  </a:lnTo>
                  <a:lnTo>
                    <a:pt x="1067" y="107"/>
                  </a:lnTo>
                  <a:lnTo>
                    <a:pt x="1064" y="101"/>
                  </a:lnTo>
                  <a:lnTo>
                    <a:pt x="1057" y="95"/>
                  </a:lnTo>
                  <a:lnTo>
                    <a:pt x="1052" y="90"/>
                  </a:lnTo>
                  <a:lnTo>
                    <a:pt x="1047" y="84"/>
                  </a:lnTo>
                  <a:lnTo>
                    <a:pt x="1042" y="78"/>
                  </a:lnTo>
                  <a:lnTo>
                    <a:pt x="1036" y="73"/>
                  </a:lnTo>
                  <a:lnTo>
                    <a:pt x="1030" y="67"/>
                  </a:lnTo>
                  <a:lnTo>
                    <a:pt x="1025" y="63"/>
                  </a:lnTo>
                  <a:lnTo>
                    <a:pt x="1019" y="57"/>
                  </a:lnTo>
                  <a:lnTo>
                    <a:pt x="1013" y="53"/>
                  </a:lnTo>
                  <a:lnTo>
                    <a:pt x="1007" y="47"/>
                  </a:lnTo>
                  <a:lnTo>
                    <a:pt x="1000" y="44"/>
                  </a:lnTo>
                  <a:lnTo>
                    <a:pt x="995" y="40"/>
                  </a:lnTo>
                  <a:lnTo>
                    <a:pt x="989" y="37"/>
                  </a:lnTo>
                  <a:lnTo>
                    <a:pt x="983" y="33"/>
                  </a:lnTo>
                  <a:lnTo>
                    <a:pt x="978" y="30"/>
                  </a:lnTo>
                  <a:lnTo>
                    <a:pt x="971" y="27"/>
                  </a:lnTo>
                  <a:lnTo>
                    <a:pt x="963" y="23"/>
                  </a:lnTo>
                  <a:lnTo>
                    <a:pt x="958" y="20"/>
                  </a:lnTo>
                  <a:lnTo>
                    <a:pt x="952" y="17"/>
                  </a:lnTo>
                  <a:lnTo>
                    <a:pt x="945" y="14"/>
                  </a:lnTo>
                  <a:lnTo>
                    <a:pt x="939" y="13"/>
                  </a:lnTo>
                  <a:lnTo>
                    <a:pt x="932" y="10"/>
                  </a:lnTo>
                  <a:lnTo>
                    <a:pt x="926" y="9"/>
                  </a:lnTo>
                  <a:lnTo>
                    <a:pt x="922" y="7"/>
                  </a:lnTo>
                  <a:lnTo>
                    <a:pt x="915" y="6"/>
                  </a:lnTo>
                  <a:lnTo>
                    <a:pt x="909" y="4"/>
                  </a:lnTo>
                  <a:lnTo>
                    <a:pt x="904" y="3"/>
                  </a:lnTo>
                  <a:lnTo>
                    <a:pt x="899" y="3"/>
                  </a:lnTo>
                  <a:lnTo>
                    <a:pt x="892" y="0"/>
                  </a:lnTo>
                  <a:lnTo>
                    <a:pt x="887" y="0"/>
                  </a:lnTo>
                  <a:lnTo>
                    <a:pt x="882" y="0"/>
                  </a:lnTo>
                  <a:lnTo>
                    <a:pt x="878" y="0"/>
                  </a:lnTo>
                  <a:lnTo>
                    <a:pt x="872" y="0"/>
                  </a:lnTo>
                  <a:lnTo>
                    <a:pt x="867" y="0"/>
                  </a:lnTo>
                  <a:lnTo>
                    <a:pt x="863" y="0"/>
                  </a:lnTo>
                  <a:lnTo>
                    <a:pt x="858" y="0"/>
                  </a:lnTo>
                  <a:lnTo>
                    <a:pt x="853" y="0"/>
                  </a:lnTo>
                  <a:lnTo>
                    <a:pt x="848" y="1"/>
                  </a:lnTo>
                  <a:lnTo>
                    <a:pt x="845" y="3"/>
                  </a:lnTo>
                  <a:lnTo>
                    <a:pt x="841" y="4"/>
                  </a:lnTo>
                  <a:lnTo>
                    <a:pt x="836" y="4"/>
                  </a:lnTo>
                  <a:lnTo>
                    <a:pt x="831" y="6"/>
                  </a:lnTo>
                  <a:lnTo>
                    <a:pt x="827" y="7"/>
                  </a:lnTo>
                  <a:lnTo>
                    <a:pt x="824" y="9"/>
                  </a:lnTo>
                  <a:lnTo>
                    <a:pt x="818" y="10"/>
                  </a:lnTo>
                  <a:lnTo>
                    <a:pt x="817" y="11"/>
                  </a:lnTo>
                  <a:lnTo>
                    <a:pt x="811" y="13"/>
                  </a:lnTo>
                  <a:lnTo>
                    <a:pt x="809" y="16"/>
                  </a:lnTo>
                  <a:lnTo>
                    <a:pt x="806" y="17"/>
                  </a:lnTo>
                  <a:lnTo>
                    <a:pt x="801" y="20"/>
                  </a:lnTo>
                  <a:lnTo>
                    <a:pt x="799" y="23"/>
                  </a:lnTo>
                  <a:lnTo>
                    <a:pt x="796" y="26"/>
                  </a:lnTo>
                  <a:lnTo>
                    <a:pt x="793" y="29"/>
                  </a:lnTo>
                  <a:lnTo>
                    <a:pt x="789" y="31"/>
                  </a:lnTo>
                  <a:lnTo>
                    <a:pt x="786" y="34"/>
                  </a:lnTo>
                  <a:lnTo>
                    <a:pt x="783" y="37"/>
                  </a:lnTo>
                  <a:lnTo>
                    <a:pt x="780" y="40"/>
                  </a:lnTo>
                  <a:lnTo>
                    <a:pt x="777" y="43"/>
                  </a:lnTo>
                  <a:lnTo>
                    <a:pt x="774" y="46"/>
                  </a:lnTo>
                  <a:lnTo>
                    <a:pt x="773" y="50"/>
                  </a:lnTo>
                  <a:lnTo>
                    <a:pt x="770" y="53"/>
                  </a:lnTo>
                  <a:lnTo>
                    <a:pt x="769" y="57"/>
                  </a:lnTo>
                  <a:lnTo>
                    <a:pt x="767" y="60"/>
                  </a:lnTo>
                  <a:lnTo>
                    <a:pt x="764" y="64"/>
                  </a:lnTo>
                  <a:lnTo>
                    <a:pt x="763" y="68"/>
                  </a:lnTo>
                  <a:lnTo>
                    <a:pt x="762" y="71"/>
                  </a:lnTo>
                  <a:lnTo>
                    <a:pt x="759" y="75"/>
                  </a:lnTo>
                  <a:lnTo>
                    <a:pt x="757" y="80"/>
                  </a:lnTo>
                  <a:lnTo>
                    <a:pt x="756" y="84"/>
                  </a:lnTo>
                  <a:lnTo>
                    <a:pt x="755" y="88"/>
                  </a:lnTo>
                  <a:lnTo>
                    <a:pt x="753" y="91"/>
                  </a:lnTo>
                  <a:lnTo>
                    <a:pt x="753" y="97"/>
                  </a:lnTo>
                  <a:lnTo>
                    <a:pt x="752" y="101"/>
                  </a:lnTo>
                  <a:lnTo>
                    <a:pt x="750" y="107"/>
                  </a:lnTo>
                  <a:lnTo>
                    <a:pt x="749" y="111"/>
                  </a:lnTo>
                  <a:lnTo>
                    <a:pt x="749" y="115"/>
                  </a:lnTo>
                  <a:lnTo>
                    <a:pt x="749" y="120"/>
                  </a:lnTo>
                  <a:lnTo>
                    <a:pt x="749" y="124"/>
                  </a:lnTo>
                  <a:lnTo>
                    <a:pt x="749" y="128"/>
                  </a:lnTo>
                  <a:lnTo>
                    <a:pt x="749" y="135"/>
                  </a:lnTo>
                  <a:lnTo>
                    <a:pt x="747" y="138"/>
                  </a:lnTo>
                  <a:lnTo>
                    <a:pt x="747" y="144"/>
                  </a:lnTo>
                  <a:lnTo>
                    <a:pt x="747" y="148"/>
                  </a:lnTo>
                  <a:lnTo>
                    <a:pt x="747" y="152"/>
                  </a:lnTo>
                  <a:lnTo>
                    <a:pt x="747" y="157"/>
                  </a:lnTo>
                  <a:lnTo>
                    <a:pt x="747" y="162"/>
                  </a:lnTo>
                  <a:lnTo>
                    <a:pt x="747" y="166"/>
                  </a:lnTo>
                  <a:lnTo>
                    <a:pt x="747" y="171"/>
                  </a:lnTo>
                  <a:lnTo>
                    <a:pt x="747" y="175"/>
                  </a:lnTo>
                  <a:lnTo>
                    <a:pt x="747" y="178"/>
                  </a:lnTo>
                  <a:lnTo>
                    <a:pt x="749" y="182"/>
                  </a:lnTo>
                  <a:lnTo>
                    <a:pt x="749" y="188"/>
                  </a:lnTo>
                  <a:lnTo>
                    <a:pt x="749" y="191"/>
                  </a:lnTo>
                  <a:lnTo>
                    <a:pt x="749" y="195"/>
                  </a:lnTo>
                  <a:lnTo>
                    <a:pt x="750" y="199"/>
                  </a:lnTo>
                  <a:lnTo>
                    <a:pt x="750" y="203"/>
                  </a:lnTo>
                  <a:lnTo>
                    <a:pt x="750" y="206"/>
                  </a:lnTo>
                  <a:lnTo>
                    <a:pt x="752" y="209"/>
                  </a:lnTo>
                  <a:lnTo>
                    <a:pt x="752" y="215"/>
                  </a:lnTo>
                  <a:lnTo>
                    <a:pt x="752" y="218"/>
                  </a:lnTo>
                  <a:lnTo>
                    <a:pt x="752" y="221"/>
                  </a:lnTo>
                  <a:lnTo>
                    <a:pt x="752" y="225"/>
                  </a:lnTo>
                  <a:lnTo>
                    <a:pt x="753" y="228"/>
                  </a:lnTo>
                  <a:lnTo>
                    <a:pt x="755" y="232"/>
                  </a:lnTo>
                  <a:lnTo>
                    <a:pt x="755" y="235"/>
                  </a:lnTo>
                  <a:lnTo>
                    <a:pt x="755" y="239"/>
                  </a:lnTo>
                  <a:lnTo>
                    <a:pt x="755" y="243"/>
                  </a:lnTo>
                  <a:lnTo>
                    <a:pt x="756" y="246"/>
                  </a:lnTo>
                  <a:lnTo>
                    <a:pt x="756" y="249"/>
                  </a:lnTo>
                  <a:lnTo>
                    <a:pt x="757" y="252"/>
                  </a:lnTo>
                  <a:lnTo>
                    <a:pt x="757" y="255"/>
                  </a:lnTo>
                  <a:lnTo>
                    <a:pt x="759" y="259"/>
                  </a:lnTo>
                  <a:lnTo>
                    <a:pt x="759" y="260"/>
                  </a:lnTo>
                  <a:lnTo>
                    <a:pt x="760" y="265"/>
                  </a:lnTo>
                  <a:lnTo>
                    <a:pt x="760" y="266"/>
                  </a:lnTo>
                  <a:lnTo>
                    <a:pt x="762" y="270"/>
                  </a:lnTo>
                  <a:lnTo>
                    <a:pt x="762" y="272"/>
                  </a:lnTo>
                  <a:lnTo>
                    <a:pt x="762" y="275"/>
                  </a:lnTo>
                  <a:lnTo>
                    <a:pt x="762" y="277"/>
                  </a:lnTo>
                  <a:lnTo>
                    <a:pt x="763" y="280"/>
                  </a:lnTo>
                  <a:lnTo>
                    <a:pt x="764" y="286"/>
                  </a:lnTo>
                  <a:lnTo>
                    <a:pt x="764" y="290"/>
                  </a:lnTo>
                  <a:lnTo>
                    <a:pt x="766" y="296"/>
                  </a:lnTo>
                  <a:lnTo>
                    <a:pt x="767" y="300"/>
                  </a:lnTo>
                  <a:lnTo>
                    <a:pt x="767" y="304"/>
                  </a:lnTo>
                  <a:lnTo>
                    <a:pt x="767" y="309"/>
                  </a:lnTo>
                  <a:lnTo>
                    <a:pt x="769" y="313"/>
                  </a:lnTo>
                  <a:lnTo>
                    <a:pt x="769" y="317"/>
                  </a:lnTo>
                  <a:lnTo>
                    <a:pt x="769" y="320"/>
                  </a:lnTo>
                  <a:lnTo>
                    <a:pt x="769" y="324"/>
                  </a:lnTo>
                  <a:lnTo>
                    <a:pt x="769" y="327"/>
                  </a:lnTo>
                  <a:lnTo>
                    <a:pt x="770" y="331"/>
                  </a:lnTo>
                  <a:lnTo>
                    <a:pt x="767" y="333"/>
                  </a:lnTo>
                  <a:lnTo>
                    <a:pt x="767" y="337"/>
                  </a:lnTo>
                  <a:lnTo>
                    <a:pt x="764" y="339"/>
                  </a:lnTo>
                  <a:lnTo>
                    <a:pt x="762" y="341"/>
                  </a:lnTo>
                  <a:lnTo>
                    <a:pt x="757" y="344"/>
                  </a:lnTo>
                  <a:lnTo>
                    <a:pt x="753" y="347"/>
                  </a:lnTo>
                  <a:lnTo>
                    <a:pt x="749" y="350"/>
                  </a:lnTo>
                  <a:lnTo>
                    <a:pt x="743" y="354"/>
                  </a:lnTo>
                  <a:lnTo>
                    <a:pt x="740" y="356"/>
                  </a:lnTo>
                  <a:lnTo>
                    <a:pt x="737" y="356"/>
                  </a:lnTo>
                  <a:lnTo>
                    <a:pt x="735" y="358"/>
                  </a:lnTo>
                  <a:lnTo>
                    <a:pt x="730" y="360"/>
                  </a:lnTo>
                  <a:lnTo>
                    <a:pt x="728" y="361"/>
                  </a:lnTo>
                  <a:lnTo>
                    <a:pt x="723" y="363"/>
                  </a:lnTo>
                  <a:lnTo>
                    <a:pt x="720" y="364"/>
                  </a:lnTo>
                  <a:lnTo>
                    <a:pt x="716" y="366"/>
                  </a:lnTo>
                  <a:lnTo>
                    <a:pt x="712" y="367"/>
                  </a:lnTo>
                  <a:lnTo>
                    <a:pt x="709" y="368"/>
                  </a:lnTo>
                  <a:lnTo>
                    <a:pt x="705" y="370"/>
                  </a:lnTo>
                  <a:lnTo>
                    <a:pt x="701" y="371"/>
                  </a:lnTo>
                  <a:lnTo>
                    <a:pt x="696" y="373"/>
                  </a:lnTo>
                  <a:lnTo>
                    <a:pt x="692" y="374"/>
                  </a:lnTo>
                  <a:lnTo>
                    <a:pt x="689" y="376"/>
                  </a:lnTo>
                  <a:lnTo>
                    <a:pt x="683" y="378"/>
                  </a:lnTo>
                  <a:lnTo>
                    <a:pt x="679" y="380"/>
                  </a:lnTo>
                  <a:lnTo>
                    <a:pt x="674" y="381"/>
                  </a:lnTo>
                  <a:lnTo>
                    <a:pt x="669" y="383"/>
                  </a:lnTo>
                  <a:lnTo>
                    <a:pt x="665" y="384"/>
                  </a:lnTo>
                  <a:lnTo>
                    <a:pt x="659" y="385"/>
                  </a:lnTo>
                  <a:lnTo>
                    <a:pt x="655" y="387"/>
                  </a:lnTo>
                  <a:lnTo>
                    <a:pt x="652" y="388"/>
                  </a:lnTo>
                  <a:lnTo>
                    <a:pt x="647" y="390"/>
                  </a:lnTo>
                  <a:lnTo>
                    <a:pt x="642" y="391"/>
                  </a:lnTo>
                  <a:lnTo>
                    <a:pt x="637" y="393"/>
                  </a:lnTo>
                  <a:lnTo>
                    <a:pt x="631" y="394"/>
                  </a:lnTo>
                  <a:lnTo>
                    <a:pt x="628" y="395"/>
                  </a:lnTo>
                  <a:lnTo>
                    <a:pt x="621" y="398"/>
                  </a:lnTo>
                  <a:lnTo>
                    <a:pt x="617" y="400"/>
                  </a:lnTo>
                  <a:lnTo>
                    <a:pt x="612" y="401"/>
                  </a:lnTo>
                  <a:lnTo>
                    <a:pt x="607" y="404"/>
                  </a:lnTo>
                  <a:lnTo>
                    <a:pt x="602" y="405"/>
                  </a:lnTo>
                  <a:lnTo>
                    <a:pt x="598" y="408"/>
                  </a:lnTo>
                  <a:lnTo>
                    <a:pt x="593" y="410"/>
                  </a:lnTo>
                  <a:lnTo>
                    <a:pt x="588" y="411"/>
                  </a:lnTo>
                  <a:lnTo>
                    <a:pt x="583" y="414"/>
                  </a:lnTo>
                  <a:lnTo>
                    <a:pt x="578" y="415"/>
                  </a:lnTo>
                  <a:lnTo>
                    <a:pt x="573" y="417"/>
                  </a:lnTo>
                  <a:lnTo>
                    <a:pt x="568" y="418"/>
                  </a:lnTo>
                  <a:lnTo>
                    <a:pt x="563" y="421"/>
                  </a:lnTo>
                  <a:lnTo>
                    <a:pt x="558" y="422"/>
                  </a:lnTo>
                  <a:lnTo>
                    <a:pt x="554" y="424"/>
                  </a:lnTo>
                  <a:lnTo>
                    <a:pt x="550" y="427"/>
                  </a:lnTo>
                  <a:lnTo>
                    <a:pt x="546" y="430"/>
                  </a:lnTo>
                  <a:lnTo>
                    <a:pt x="541" y="432"/>
                  </a:lnTo>
                  <a:lnTo>
                    <a:pt x="537" y="434"/>
                  </a:lnTo>
                  <a:lnTo>
                    <a:pt x="533" y="437"/>
                  </a:lnTo>
                  <a:lnTo>
                    <a:pt x="529" y="438"/>
                  </a:lnTo>
                  <a:lnTo>
                    <a:pt x="524" y="441"/>
                  </a:lnTo>
                  <a:lnTo>
                    <a:pt x="520" y="442"/>
                  </a:lnTo>
                  <a:lnTo>
                    <a:pt x="516" y="445"/>
                  </a:lnTo>
                  <a:lnTo>
                    <a:pt x="512" y="448"/>
                  </a:lnTo>
                  <a:lnTo>
                    <a:pt x="507" y="449"/>
                  </a:lnTo>
                  <a:lnTo>
                    <a:pt x="503" y="452"/>
                  </a:lnTo>
                  <a:lnTo>
                    <a:pt x="500" y="454"/>
                  </a:lnTo>
                  <a:lnTo>
                    <a:pt x="496" y="455"/>
                  </a:lnTo>
                  <a:lnTo>
                    <a:pt x="492" y="458"/>
                  </a:lnTo>
                  <a:lnTo>
                    <a:pt x="490" y="461"/>
                  </a:lnTo>
                  <a:lnTo>
                    <a:pt x="487" y="464"/>
                  </a:lnTo>
                  <a:lnTo>
                    <a:pt x="482" y="465"/>
                  </a:lnTo>
                  <a:lnTo>
                    <a:pt x="479" y="468"/>
                  </a:lnTo>
                  <a:lnTo>
                    <a:pt x="477" y="471"/>
                  </a:lnTo>
                  <a:lnTo>
                    <a:pt x="475" y="474"/>
                  </a:lnTo>
                  <a:lnTo>
                    <a:pt x="472" y="474"/>
                  </a:lnTo>
                  <a:lnTo>
                    <a:pt x="469" y="477"/>
                  </a:lnTo>
                  <a:lnTo>
                    <a:pt x="466" y="478"/>
                  </a:lnTo>
                  <a:lnTo>
                    <a:pt x="463" y="481"/>
                  </a:lnTo>
                  <a:lnTo>
                    <a:pt x="456" y="485"/>
                  </a:lnTo>
                  <a:lnTo>
                    <a:pt x="452" y="489"/>
                  </a:lnTo>
                  <a:lnTo>
                    <a:pt x="448" y="492"/>
                  </a:lnTo>
                  <a:lnTo>
                    <a:pt x="443" y="496"/>
                  </a:lnTo>
                  <a:lnTo>
                    <a:pt x="438" y="499"/>
                  </a:lnTo>
                  <a:lnTo>
                    <a:pt x="435" y="502"/>
                  </a:lnTo>
                  <a:lnTo>
                    <a:pt x="429" y="505"/>
                  </a:lnTo>
                  <a:lnTo>
                    <a:pt x="425" y="508"/>
                  </a:lnTo>
                  <a:lnTo>
                    <a:pt x="421" y="508"/>
                  </a:lnTo>
                  <a:lnTo>
                    <a:pt x="418" y="511"/>
                  </a:lnTo>
                  <a:lnTo>
                    <a:pt x="414" y="512"/>
                  </a:lnTo>
                  <a:lnTo>
                    <a:pt x="409" y="513"/>
                  </a:lnTo>
                  <a:lnTo>
                    <a:pt x="406" y="515"/>
                  </a:lnTo>
                  <a:lnTo>
                    <a:pt x="401" y="515"/>
                  </a:lnTo>
                  <a:lnTo>
                    <a:pt x="398" y="513"/>
                  </a:lnTo>
                  <a:lnTo>
                    <a:pt x="394" y="513"/>
                  </a:lnTo>
                  <a:lnTo>
                    <a:pt x="389" y="511"/>
                  </a:lnTo>
                  <a:lnTo>
                    <a:pt x="387" y="509"/>
                  </a:lnTo>
                  <a:lnTo>
                    <a:pt x="382" y="506"/>
                  </a:lnTo>
                  <a:lnTo>
                    <a:pt x="378" y="505"/>
                  </a:lnTo>
                  <a:lnTo>
                    <a:pt x="374" y="501"/>
                  </a:lnTo>
                  <a:lnTo>
                    <a:pt x="369" y="498"/>
                  </a:lnTo>
                  <a:lnTo>
                    <a:pt x="367" y="495"/>
                  </a:lnTo>
                  <a:lnTo>
                    <a:pt x="364" y="492"/>
                  </a:lnTo>
                  <a:lnTo>
                    <a:pt x="362" y="489"/>
                  </a:lnTo>
                  <a:lnTo>
                    <a:pt x="360" y="486"/>
                  </a:lnTo>
                  <a:lnTo>
                    <a:pt x="357" y="484"/>
                  </a:lnTo>
                  <a:lnTo>
                    <a:pt x="354" y="479"/>
                  </a:lnTo>
                  <a:lnTo>
                    <a:pt x="351" y="477"/>
                  </a:lnTo>
                  <a:lnTo>
                    <a:pt x="348" y="475"/>
                  </a:lnTo>
                  <a:lnTo>
                    <a:pt x="345" y="471"/>
                  </a:lnTo>
                  <a:lnTo>
                    <a:pt x="342" y="468"/>
                  </a:lnTo>
                  <a:lnTo>
                    <a:pt x="340" y="464"/>
                  </a:lnTo>
                  <a:lnTo>
                    <a:pt x="335" y="461"/>
                  </a:lnTo>
                  <a:lnTo>
                    <a:pt x="333" y="457"/>
                  </a:lnTo>
                  <a:lnTo>
                    <a:pt x="330" y="454"/>
                  </a:lnTo>
                  <a:lnTo>
                    <a:pt x="327" y="451"/>
                  </a:lnTo>
                  <a:lnTo>
                    <a:pt x="324" y="448"/>
                  </a:lnTo>
                  <a:lnTo>
                    <a:pt x="318" y="444"/>
                  </a:lnTo>
                  <a:lnTo>
                    <a:pt x="315" y="440"/>
                  </a:lnTo>
                  <a:lnTo>
                    <a:pt x="311" y="437"/>
                  </a:lnTo>
                  <a:lnTo>
                    <a:pt x="308" y="432"/>
                  </a:lnTo>
                  <a:lnTo>
                    <a:pt x="304" y="428"/>
                  </a:lnTo>
                  <a:lnTo>
                    <a:pt x="300" y="424"/>
                  </a:lnTo>
                  <a:lnTo>
                    <a:pt x="296" y="421"/>
                  </a:lnTo>
                  <a:lnTo>
                    <a:pt x="291" y="418"/>
                  </a:lnTo>
                  <a:lnTo>
                    <a:pt x="287" y="414"/>
                  </a:lnTo>
                  <a:lnTo>
                    <a:pt x="283" y="411"/>
                  </a:lnTo>
                  <a:lnTo>
                    <a:pt x="279" y="408"/>
                  </a:lnTo>
                  <a:lnTo>
                    <a:pt x="276" y="404"/>
                  </a:lnTo>
                  <a:lnTo>
                    <a:pt x="270" y="401"/>
                  </a:lnTo>
                  <a:lnTo>
                    <a:pt x="266" y="397"/>
                  </a:lnTo>
                  <a:lnTo>
                    <a:pt x="261" y="394"/>
                  </a:lnTo>
                  <a:lnTo>
                    <a:pt x="257" y="391"/>
                  </a:lnTo>
                  <a:lnTo>
                    <a:pt x="252" y="387"/>
                  </a:lnTo>
                  <a:lnTo>
                    <a:pt x="247" y="384"/>
                  </a:lnTo>
                  <a:lnTo>
                    <a:pt x="242" y="381"/>
                  </a:lnTo>
                  <a:lnTo>
                    <a:pt x="237" y="380"/>
                  </a:lnTo>
                  <a:lnTo>
                    <a:pt x="232" y="376"/>
                  </a:lnTo>
                  <a:lnTo>
                    <a:pt x="227" y="373"/>
                  </a:lnTo>
                  <a:lnTo>
                    <a:pt x="223" y="371"/>
                  </a:lnTo>
                  <a:lnTo>
                    <a:pt x="217" y="370"/>
                  </a:lnTo>
                  <a:lnTo>
                    <a:pt x="212" y="367"/>
                  </a:lnTo>
                  <a:lnTo>
                    <a:pt x="207" y="364"/>
                  </a:lnTo>
                  <a:lnTo>
                    <a:pt x="202" y="364"/>
                  </a:lnTo>
                  <a:lnTo>
                    <a:pt x="196" y="361"/>
                  </a:lnTo>
                  <a:lnTo>
                    <a:pt x="192" y="361"/>
                  </a:lnTo>
                  <a:lnTo>
                    <a:pt x="185" y="358"/>
                  </a:lnTo>
                  <a:lnTo>
                    <a:pt x="179" y="358"/>
                  </a:lnTo>
                  <a:lnTo>
                    <a:pt x="175" y="357"/>
                  </a:lnTo>
                  <a:lnTo>
                    <a:pt x="168" y="356"/>
                  </a:lnTo>
                  <a:lnTo>
                    <a:pt x="163" y="356"/>
                  </a:lnTo>
                  <a:lnTo>
                    <a:pt x="156" y="356"/>
                  </a:lnTo>
                  <a:lnTo>
                    <a:pt x="151" y="356"/>
                  </a:lnTo>
                  <a:lnTo>
                    <a:pt x="145" y="356"/>
                  </a:lnTo>
                  <a:lnTo>
                    <a:pt x="139" y="356"/>
                  </a:lnTo>
                  <a:lnTo>
                    <a:pt x="134" y="356"/>
                  </a:lnTo>
                  <a:lnTo>
                    <a:pt x="128" y="358"/>
                  </a:lnTo>
                  <a:lnTo>
                    <a:pt x="121" y="358"/>
                  </a:lnTo>
                  <a:lnTo>
                    <a:pt x="117" y="360"/>
                  </a:lnTo>
                  <a:lnTo>
                    <a:pt x="109" y="361"/>
                  </a:lnTo>
                  <a:lnTo>
                    <a:pt x="104" y="364"/>
                  </a:lnTo>
                  <a:lnTo>
                    <a:pt x="98" y="366"/>
                  </a:lnTo>
                  <a:lnTo>
                    <a:pt x="91" y="370"/>
                  </a:lnTo>
                  <a:lnTo>
                    <a:pt x="85" y="371"/>
                  </a:lnTo>
                  <a:lnTo>
                    <a:pt x="80" y="376"/>
                  </a:lnTo>
                  <a:lnTo>
                    <a:pt x="71" y="380"/>
                  </a:lnTo>
                  <a:lnTo>
                    <a:pt x="67" y="383"/>
                  </a:lnTo>
                  <a:lnTo>
                    <a:pt x="61" y="385"/>
                  </a:lnTo>
                  <a:lnTo>
                    <a:pt x="55" y="390"/>
                  </a:lnTo>
                  <a:lnTo>
                    <a:pt x="50" y="394"/>
                  </a:lnTo>
                  <a:lnTo>
                    <a:pt x="46" y="398"/>
                  </a:lnTo>
                  <a:lnTo>
                    <a:pt x="41" y="404"/>
                  </a:lnTo>
                  <a:lnTo>
                    <a:pt x="37" y="410"/>
                  </a:lnTo>
                  <a:lnTo>
                    <a:pt x="33" y="414"/>
                  </a:lnTo>
                  <a:lnTo>
                    <a:pt x="30" y="418"/>
                  </a:lnTo>
                  <a:lnTo>
                    <a:pt x="26" y="424"/>
                  </a:lnTo>
                  <a:lnTo>
                    <a:pt x="23" y="430"/>
                  </a:lnTo>
                  <a:lnTo>
                    <a:pt x="20" y="435"/>
                  </a:lnTo>
                  <a:lnTo>
                    <a:pt x="17" y="441"/>
                  </a:lnTo>
                  <a:lnTo>
                    <a:pt x="14" y="448"/>
                  </a:lnTo>
                  <a:lnTo>
                    <a:pt x="13" y="452"/>
                  </a:lnTo>
                  <a:lnTo>
                    <a:pt x="11" y="458"/>
                  </a:lnTo>
                  <a:lnTo>
                    <a:pt x="9" y="465"/>
                  </a:lnTo>
                  <a:lnTo>
                    <a:pt x="7" y="471"/>
                  </a:lnTo>
                  <a:lnTo>
                    <a:pt x="6" y="478"/>
                  </a:lnTo>
                  <a:lnTo>
                    <a:pt x="4" y="484"/>
                  </a:lnTo>
                  <a:lnTo>
                    <a:pt x="3" y="491"/>
                  </a:lnTo>
                  <a:lnTo>
                    <a:pt x="3" y="498"/>
                  </a:lnTo>
                  <a:lnTo>
                    <a:pt x="3" y="504"/>
                  </a:lnTo>
                  <a:lnTo>
                    <a:pt x="1" y="509"/>
                  </a:lnTo>
                  <a:lnTo>
                    <a:pt x="0" y="516"/>
                  </a:lnTo>
                  <a:lnTo>
                    <a:pt x="0" y="523"/>
                  </a:lnTo>
                  <a:lnTo>
                    <a:pt x="0" y="529"/>
                  </a:lnTo>
                  <a:lnTo>
                    <a:pt x="0" y="535"/>
                  </a:lnTo>
                  <a:lnTo>
                    <a:pt x="0" y="542"/>
                  </a:lnTo>
                  <a:lnTo>
                    <a:pt x="1" y="549"/>
                  </a:lnTo>
                  <a:lnTo>
                    <a:pt x="1" y="555"/>
                  </a:lnTo>
                  <a:lnTo>
                    <a:pt x="1" y="560"/>
                  </a:lnTo>
                  <a:lnTo>
                    <a:pt x="3" y="568"/>
                  </a:lnTo>
                  <a:lnTo>
                    <a:pt x="3" y="573"/>
                  </a:lnTo>
                  <a:lnTo>
                    <a:pt x="4" y="580"/>
                  </a:lnTo>
                  <a:lnTo>
                    <a:pt x="4" y="585"/>
                  </a:lnTo>
                  <a:lnTo>
                    <a:pt x="6" y="590"/>
                  </a:lnTo>
                  <a:lnTo>
                    <a:pt x="6" y="596"/>
                  </a:lnTo>
                  <a:lnTo>
                    <a:pt x="7" y="603"/>
                  </a:lnTo>
                  <a:lnTo>
                    <a:pt x="9" y="607"/>
                  </a:lnTo>
                  <a:lnTo>
                    <a:pt x="9" y="613"/>
                  </a:lnTo>
                  <a:lnTo>
                    <a:pt x="10" y="617"/>
                  </a:lnTo>
                  <a:lnTo>
                    <a:pt x="11" y="624"/>
                  </a:lnTo>
                  <a:lnTo>
                    <a:pt x="13" y="629"/>
                  </a:lnTo>
                  <a:lnTo>
                    <a:pt x="14" y="633"/>
                  </a:lnTo>
                  <a:lnTo>
                    <a:pt x="14" y="637"/>
                  </a:lnTo>
                  <a:lnTo>
                    <a:pt x="16" y="643"/>
                  </a:lnTo>
                  <a:lnTo>
                    <a:pt x="17" y="646"/>
                  </a:lnTo>
                  <a:lnTo>
                    <a:pt x="19" y="651"/>
                  </a:lnTo>
                  <a:lnTo>
                    <a:pt x="19" y="654"/>
                  </a:lnTo>
                  <a:lnTo>
                    <a:pt x="20" y="659"/>
                  </a:lnTo>
                  <a:lnTo>
                    <a:pt x="20" y="661"/>
                  </a:lnTo>
                  <a:lnTo>
                    <a:pt x="23" y="664"/>
                  </a:lnTo>
                  <a:lnTo>
                    <a:pt x="23" y="667"/>
                  </a:lnTo>
                  <a:lnTo>
                    <a:pt x="24" y="670"/>
                  </a:lnTo>
                  <a:lnTo>
                    <a:pt x="26" y="673"/>
                  </a:lnTo>
                  <a:lnTo>
                    <a:pt x="27" y="677"/>
                  </a:lnTo>
                  <a:lnTo>
                    <a:pt x="27" y="680"/>
                  </a:lnTo>
                  <a:lnTo>
                    <a:pt x="28" y="680"/>
                  </a:lnTo>
                  <a:close/>
                </a:path>
              </a:pathLst>
            </a:custGeom>
            <a:solidFill>
              <a:srgbClr val="2A40E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2" name="Freeform 11"/>
            <p:cNvSpPr>
              <a:spLocks/>
            </p:cNvSpPr>
            <p:nvPr/>
          </p:nvSpPr>
          <p:spPr bwMode="auto">
            <a:xfrm>
              <a:off x="2044" y="1293"/>
              <a:ext cx="95" cy="137"/>
            </a:xfrm>
            <a:custGeom>
              <a:avLst/>
              <a:gdLst>
                <a:gd name="T0" fmla="*/ 0 w 285"/>
                <a:gd name="T1" fmla="*/ 0 h 411"/>
                <a:gd name="T2" fmla="*/ 0 w 285"/>
                <a:gd name="T3" fmla="*/ 0 h 411"/>
                <a:gd name="T4" fmla="*/ 0 w 285"/>
                <a:gd name="T5" fmla="*/ 0 h 411"/>
                <a:gd name="T6" fmla="*/ 0 w 285"/>
                <a:gd name="T7" fmla="*/ 0 h 411"/>
                <a:gd name="T8" fmla="*/ 0 w 285"/>
                <a:gd name="T9" fmla="*/ 0 h 411"/>
                <a:gd name="T10" fmla="*/ 0 w 285"/>
                <a:gd name="T11" fmla="*/ 0 h 411"/>
                <a:gd name="T12" fmla="*/ 0 w 285"/>
                <a:gd name="T13" fmla="*/ 0 h 411"/>
                <a:gd name="T14" fmla="*/ 0 w 285"/>
                <a:gd name="T15" fmla="*/ 0 h 411"/>
                <a:gd name="T16" fmla="*/ 0 w 285"/>
                <a:gd name="T17" fmla="*/ 0 h 411"/>
                <a:gd name="T18" fmla="*/ 0 w 285"/>
                <a:gd name="T19" fmla="*/ 0 h 411"/>
                <a:gd name="T20" fmla="*/ 0 w 285"/>
                <a:gd name="T21" fmla="*/ 0 h 411"/>
                <a:gd name="T22" fmla="*/ 0 w 285"/>
                <a:gd name="T23" fmla="*/ 0 h 411"/>
                <a:gd name="T24" fmla="*/ 0 w 285"/>
                <a:gd name="T25" fmla="*/ 0 h 411"/>
                <a:gd name="T26" fmla="*/ 0 w 285"/>
                <a:gd name="T27" fmla="*/ 0 h 411"/>
                <a:gd name="T28" fmla="*/ 0 w 285"/>
                <a:gd name="T29" fmla="*/ 0 h 411"/>
                <a:gd name="T30" fmla="*/ 0 w 285"/>
                <a:gd name="T31" fmla="*/ 0 h 411"/>
                <a:gd name="T32" fmla="*/ 0 w 285"/>
                <a:gd name="T33" fmla="*/ 0 h 411"/>
                <a:gd name="T34" fmla="*/ 0 w 285"/>
                <a:gd name="T35" fmla="*/ 0 h 411"/>
                <a:gd name="T36" fmla="*/ 0 w 285"/>
                <a:gd name="T37" fmla="*/ 0 h 411"/>
                <a:gd name="T38" fmla="*/ 0 w 285"/>
                <a:gd name="T39" fmla="*/ 0 h 411"/>
                <a:gd name="T40" fmla="*/ 0 w 285"/>
                <a:gd name="T41" fmla="*/ 0 h 411"/>
                <a:gd name="T42" fmla="*/ 0 w 285"/>
                <a:gd name="T43" fmla="*/ 0 h 411"/>
                <a:gd name="T44" fmla="*/ 0 w 285"/>
                <a:gd name="T45" fmla="*/ 0 h 411"/>
                <a:gd name="T46" fmla="*/ 0 w 285"/>
                <a:gd name="T47" fmla="*/ 0 h 411"/>
                <a:gd name="T48" fmla="*/ 0 w 285"/>
                <a:gd name="T49" fmla="*/ 0 h 411"/>
                <a:gd name="T50" fmla="*/ 0 w 285"/>
                <a:gd name="T51" fmla="*/ 0 h 411"/>
                <a:gd name="T52" fmla="*/ 0 w 285"/>
                <a:gd name="T53" fmla="*/ 0 h 411"/>
                <a:gd name="T54" fmla="*/ 0 w 285"/>
                <a:gd name="T55" fmla="*/ 0 h 411"/>
                <a:gd name="T56" fmla="*/ 0 w 285"/>
                <a:gd name="T57" fmla="*/ 0 h 411"/>
                <a:gd name="T58" fmla="*/ 0 w 285"/>
                <a:gd name="T59" fmla="*/ 0 h 411"/>
                <a:gd name="T60" fmla="*/ 0 w 285"/>
                <a:gd name="T61" fmla="*/ 0 h 411"/>
                <a:gd name="T62" fmla="*/ 0 w 285"/>
                <a:gd name="T63" fmla="*/ 0 h 411"/>
                <a:gd name="T64" fmla="*/ 0 w 285"/>
                <a:gd name="T65" fmla="*/ 0 h 411"/>
                <a:gd name="T66" fmla="*/ 0 w 285"/>
                <a:gd name="T67" fmla="*/ 0 h 411"/>
                <a:gd name="T68" fmla="*/ 0 w 285"/>
                <a:gd name="T69" fmla="*/ 0 h 411"/>
                <a:gd name="T70" fmla="*/ 0 w 285"/>
                <a:gd name="T71" fmla="*/ 0 h 411"/>
                <a:gd name="T72" fmla="*/ 0 w 285"/>
                <a:gd name="T73" fmla="*/ 0 h 411"/>
                <a:gd name="T74" fmla="*/ 0 w 285"/>
                <a:gd name="T75" fmla="*/ 0 h 411"/>
                <a:gd name="T76" fmla="*/ 0 w 285"/>
                <a:gd name="T77" fmla="*/ 0 h 411"/>
                <a:gd name="T78" fmla="*/ 0 w 285"/>
                <a:gd name="T79" fmla="*/ 0 h 411"/>
                <a:gd name="T80" fmla="*/ 0 w 285"/>
                <a:gd name="T81" fmla="*/ 0 h 411"/>
                <a:gd name="T82" fmla="*/ 0 w 285"/>
                <a:gd name="T83" fmla="*/ 0 h 411"/>
                <a:gd name="T84" fmla="*/ 0 w 285"/>
                <a:gd name="T85" fmla="*/ 0 h 411"/>
                <a:gd name="T86" fmla="*/ 0 w 285"/>
                <a:gd name="T87" fmla="*/ 0 h 411"/>
                <a:gd name="T88" fmla="*/ 0 w 285"/>
                <a:gd name="T89" fmla="*/ 0 h 411"/>
                <a:gd name="T90" fmla="*/ 0 w 285"/>
                <a:gd name="T91" fmla="*/ 0 h 411"/>
                <a:gd name="T92" fmla="*/ 0 w 285"/>
                <a:gd name="T93" fmla="*/ 0 h 411"/>
                <a:gd name="T94" fmla="*/ 0 w 285"/>
                <a:gd name="T95" fmla="*/ 0 h 411"/>
                <a:gd name="T96" fmla="*/ 0 w 285"/>
                <a:gd name="T97" fmla="*/ 0 h 411"/>
                <a:gd name="T98" fmla="*/ 0 w 285"/>
                <a:gd name="T99" fmla="*/ 0 h 411"/>
                <a:gd name="T100" fmla="*/ 0 w 285"/>
                <a:gd name="T101" fmla="*/ 0 h 411"/>
                <a:gd name="T102" fmla="*/ 0 w 285"/>
                <a:gd name="T103" fmla="*/ 0 h 411"/>
                <a:gd name="T104" fmla="*/ 0 w 285"/>
                <a:gd name="T105" fmla="*/ 0 h 411"/>
                <a:gd name="T106" fmla="*/ 0 w 285"/>
                <a:gd name="T107" fmla="*/ 0 h 411"/>
                <a:gd name="T108" fmla="*/ 0 w 285"/>
                <a:gd name="T109" fmla="*/ 0 h 4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85"/>
                <a:gd name="T166" fmla="*/ 0 h 411"/>
                <a:gd name="T167" fmla="*/ 285 w 285"/>
                <a:gd name="T168" fmla="*/ 411 h 4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85" h="411">
                  <a:moveTo>
                    <a:pt x="284" y="330"/>
                  </a:moveTo>
                  <a:lnTo>
                    <a:pt x="283" y="326"/>
                  </a:lnTo>
                  <a:lnTo>
                    <a:pt x="283" y="323"/>
                  </a:lnTo>
                  <a:lnTo>
                    <a:pt x="281" y="319"/>
                  </a:lnTo>
                  <a:lnTo>
                    <a:pt x="280" y="316"/>
                  </a:lnTo>
                  <a:lnTo>
                    <a:pt x="278" y="312"/>
                  </a:lnTo>
                  <a:lnTo>
                    <a:pt x="277" y="307"/>
                  </a:lnTo>
                  <a:lnTo>
                    <a:pt x="275" y="303"/>
                  </a:lnTo>
                  <a:lnTo>
                    <a:pt x="274" y="300"/>
                  </a:lnTo>
                  <a:lnTo>
                    <a:pt x="270" y="294"/>
                  </a:lnTo>
                  <a:lnTo>
                    <a:pt x="268" y="290"/>
                  </a:lnTo>
                  <a:lnTo>
                    <a:pt x="266" y="286"/>
                  </a:lnTo>
                  <a:lnTo>
                    <a:pt x="264" y="282"/>
                  </a:lnTo>
                  <a:lnTo>
                    <a:pt x="261" y="277"/>
                  </a:lnTo>
                  <a:lnTo>
                    <a:pt x="258" y="272"/>
                  </a:lnTo>
                  <a:lnTo>
                    <a:pt x="256" y="267"/>
                  </a:lnTo>
                  <a:lnTo>
                    <a:pt x="254" y="263"/>
                  </a:lnTo>
                  <a:lnTo>
                    <a:pt x="251" y="257"/>
                  </a:lnTo>
                  <a:lnTo>
                    <a:pt x="248" y="253"/>
                  </a:lnTo>
                  <a:lnTo>
                    <a:pt x="246" y="248"/>
                  </a:lnTo>
                  <a:lnTo>
                    <a:pt x="243" y="243"/>
                  </a:lnTo>
                  <a:lnTo>
                    <a:pt x="240" y="239"/>
                  </a:lnTo>
                  <a:lnTo>
                    <a:pt x="239" y="235"/>
                  </a:lnTo>
                  <a:lnTo>
                    <a:pt x="236" y="230"/>
                  </a:lnTo>
                  <a:lnTo>
                    <a:pt x="233" y="226"/>
                  </a:lnTo>
                  <a:lnTo>
                    <a:pt x="231" y="222"/>
                  </a:lnTo>
                  <a:lnTo>
                    <a:pt x="230" y="219"/>
                  </a:lnTo>
                  <a:lnTo>
                    <a:pt x="229" y="213"/>
                  </a:lnTo>
                  <a:lnTo>
                    <a:pt x="227" y="212"/>
                  </a:lnTo>
                  <a:lnTo>
                    <a:pt x="224" y="206"/>
                  </a:lnTo>
                  <a:lnTo>
                    <a:pt x="224" y="203"/>
                  </a:lnTo>
                  <a:lnTo>
                    <a:pt x="224" y="201"/>
                  </a:lnTo>
                  <a:lnTo>
                    <a:pt x="224" y="199"/>
                  </a:lnTo>
                  <a:lnTo>
                    <a:pt x="223" y="196"/>
                  </a:lnTo>
                  <a:lnTo>
                    <a:pt x="223" y="193"/>
                  </a:lnTo>
                  <a:lnTo>
                    <a:pt x="223" y="191"/>
                  </a:lnTo>
                  <a:lnTo>
                    <a:pt x="223" y="188"/>
                  </a:lnTo>
                  <a:lnTo>
                    <a:pt x="223" y="184"/>
                  </a:lnTo>
                  <a:lnTo>
                    <a:pt x="224" y="181"/>
                  </a:lnTo>
                  <a:lnTo>
                    <a:pt x="224" y="175"/>
                  </a:lnTo>
                  <a:lnTo>
                    <a:pt x="226" y="172"/>
                  </a:lnTo>
                  <a:lnTo>
                    <a:pt x="226" y="168"/>
                  </a:lnTo>
                  <a:lnTo>
                    <a:pt x="227" y="164"/>
                  </a:lnTo>
                  <a:lnTo>
                    <a:pt x="229" y="159"/>
                  </a:lnTo>
                  <a:lnTo>
                    <a:pt x="230" y="154"/>
                  </a:lnTo>
                  <a:lnTo>
                    <a:pt x="230" y="148"/>
                  </a:lnTo>
                  <a:lnTo>
                    <a:pt x="230" y="144"/>
                  </a:lnTo>
                  <a:lnTo>
                    <a:pt x="231" y="138"/>
                  </a:lnTo>
                  <a:lnTo>
                    <a:pt x="233" y="134"/>
                  </a:lnTo>
                  <a:lnTo>
                    <a:pt x="233" y="131"/>
                  </a:lnTo>
                  <a:lnTo>
                    <a:pt x="233" y="127"/>
                  </a:lnTo>
                  <a:lnTo>
                    <a:pt x="233" y="124"/>
                  </a:lnTo>
                  <a:lnTo>
                    <a:pt x="233" y="121"/>
                  </a:lnTo>
                  <a:lnTo>
                    <a:pt x="233" y="118"/>
                  </a:lnTo>
                  <a:lnTo>
                    <a:pt x="233" y="115"/>
                  </a:lnTo>
                  <a:lnTo>
                    <a:pt x="233" y="112"/>
                  </a:lnTo>
                  <a:lnTo>
                    <a:pt x="233" y="111"/>
                  </a:lnTo>
                  <a:lnTo>
                    <a:pt x="233" y="107"/>
                  </a:lnTo>
                  <a:lnTo>
                    <a:pt x="233" y="104"/>
                  </a:lnTo>
                  <a:lnTo>
                    <a:pt x="233" y="101"/>
                  </a:lnTo>
                  <a:lnTo>
                    <a:pt x="233" y="98"/>
                  </a:lnTo>
                  <a:lnTo>
                    <a:pt x="233" y="95"/>
                  </a:lnTo>
                  <a:lnTo>
                    <a:pt x="233" y="92"/>
                  </a:lnTo>
                  <a:lnTo>
                    <a:pt x="231" y="90"/>
                  </a:lnTo>
                  <a:lnTo>
                    <a:pt x="231" y="87"/>
                  </a:lnTo>
                  <a:lnTo>
                    <a:pt x="230" y="84"/>
                  </a:lnTo>
                  <a:lnTo>
                    <a:pt x="230" y="81"/>
                  </a:lnTo>
                  <a:lnTo>
                    <a:pt x="230" y="78"/>
                  </a:lnTo>
                  <a:lnTo>
                    <a:pt x="229" y="75"/>
                  </a:lnTo>
                  <a:lnTo>
                    <a:pt x="227" y="71"/>
                  </a:lnTo>
                  <a:lnTo>
                    <a:pt x="226" y="68"/>
                  </a:lnTo>
                  <a:lnTo>
                    <a:pt x="224" y="65"/>
                  </a:lnTo>
                  <a:lnTo>
                    <a:pt x="224" y="63"/>
                  </a:lnTo>
                  <a:lnTo>
                    <a:pt x="223" y="60"/>
                  </a:lnTo>
                  <a:lnTo>
                    <a:pt x="221" y="57"/>
                  </a:lnTo>
                  <a:lnTo>
                    <a:pt x="220" y="54"/>
                  </a:lnTo>
                  <a:lnTo>
                    <a:pt x="219" y="51"/>
                  </a:lnTo>
                  <a:lnTo>
                    <a:pt x="214" y="47"/>
                  </a:lnTo>
                  <a:lnTo>
                    <a:pt x="210" y="40"/>
                  </a:lnTo>
                  <a:lnTo>
                    <a:pt x="207" y="37"/>
                  </a:lnTo>
                  <a:lnTo>
                    <a:pt x="206" y="34"/>
                  </a:lnTo>
                  <a:lnTo>
                    <a:pt x="203" y="31"/>
                  </a:lnTo>
                  <a:lnTo>
                    <a:pt x="202" y="30"/>
                  </a:lnTo>
                  <a:lnTo>
                    <a:pt x="196" y="26"/>
                  </a:lnTo>
                  <a:lnTo>
                    <a:pt x="190" y="21"/>
                  </a:lnTo>
                  <a:lnTo>
                    <a:pt x="186" y="19"/>
                  </a:lnTo>
                  <a:lnTo>
                    <a:pt x="183" y="16"/>
                  </a:lnTo>
                  <a:lnTo>
                    <a:pt x="180" y="16"/>
                  </a:lnTo>
                  <a:lnTo>
                    <a:pt x="177" y="13"/>
                  </a:lnTo>
                  <a:lnTo>
                    <a:pt x="175" y="11"/>
                  </a:lnTo>
                  <a:lnTo>
                    <a:pt x="173" y="10"/>
                  </a:lnTo>
                  <a:lnTo>
                    <a:pt x="170" y="9"/>
                  </a:lnTo>
                  <a:lnTo>
                    <a:pt x="167" y="7"/>
                  </a:lnTo>
                  <a:lnTo>
                    <a:pt x="163" y="7"/>
                  </a:lnTo>
                  <a:lnTo>
                    <a:pt x="160" y="6"/>
                  </a:lnTo>
                  <a:lnTo>
                    <a:pt x="158" y="4"/>
                  </a:lnTo>
                  <a:lnTo>
                    <a:pt x="155" y="4"/>
                  </a:lnTo>
                  <a:lnTo>
                    <a:pt x="150" y="3"/>
                  </a:lnTo>
                  <a:lnTo>
                    <a:pt x="148" y="3"/>
                  </a:lnTo>
                  <a:lnTo>
                    <a:pt x="143" y="1"/>
                  </a:lnTo>
                  <a:lnTo>
                    <a:pt x="140" y="1"/>
                  </a:lnTo>
                  <a:lnTo>
                    <a:pt x="138" y="1"/>
                  </a:lnTo>
                  <a:lnTo>
                    <a:pt x="133" y="0"/>
                  </a:lnTo>
                  <a:lnTo>
                    <a:pt x="131" y="0"/>
                  </a:lnTo>
                  <a:lnTo>
                    <a:pt x="128" y="0"/>
                  </a:lnTo>
                  <a:lnTo>
                    <a:pt x="123" y="0"/>
                  </a:lnTo>
                  <a:lnTo>
                    <a:pt x="121" y="0"/>
                  </a:lnTo>
                  <a:lnTo>
                    <a:pt x="118" y="0"/>
                  </a:lnTo>
                  <a:lnTo>
                    <a:pt x="115" y="1"/>
                  </a:lnTo>
                  <a:lnTo>
                    <a:pt x="111" y="1"/>
                  </a:lnTo>
                  <a:lnTo>
                    <a:pt x="108" y="1"/>
                  </a:lnTo>
                  <a:lnTo>
                    <a:pt x="104" y="1"/>
                  </a:lnTo>
                  <a:lnTo>
                    <a:pt x="101" y="3"/>
                  </a:lnTo>
                  <a:lnTo>
                    <a:pt x="96" y="3"/>
                  </a:lnTo>
                  <a:lnTo>
                    <a:pt x="94" y="3"/>
                  </a:lnTo>
                  <a:lnTo>
                    <a:pt x="91" y="4"/>
                  </a:lnTo>
                  <a:lnTo>
                    <a:pt x="88" y="4"/>
                  </a:lnTo>
                  <a:lnTo>
                    <a:pt x="84" y="6"/>
                  </a:lnTo>
                  <a:lnTo>
                    <a:pt x="81" y="7"/>
                  </a:lnTo>
                  <a:lnTo>
                    <a:pt x="77" y="7"/>
                  </a:lnTo>
                  <a:lnTo>
                    <a:pt x="74" y="9"/>
                  </a:lnTo>
                  <a:lnTo>
                    <a:pt x="71" y="10"/>
                  </a:lnTo>
                  <a:lnTo>
                    <a:pt x="68" y="11"/>
                  </a:lnTo>
                  <a:lnTo>
                    <a:pt x="65" y="13"/>
                  </a:lnTo>
                  <a:lnTo>
                    <a:pt x="62" y="16"/>
                  </a:lnTo>
                  <a:lnTo>
                    <a:pt x="59" y="16"/>
                  </a:lnTo>
                  <a:lnTo>
                    <a:pt x="57" y="19"/>
                  </a:lnTo>
                  <a:lnTo>
                    <a:pt x="52" y="20"/>
                  </a:lnTo>
                  <a:lnTo>
                    <a:pt x="50" y="23"/>
                  </a:lnTo>
                  <a:lnTo>
                    <a:pt x="45" y="26"/>
                  </a:lnTo>
                  <a:lnTo>
                    <a:pt x="40" y="30"/>
                  </a:lnTo>
                  <a:lnTo>
                    <a:pt x="34" y="34"/>
                  </a:lnTo>
                  <a:lnTo>
                    <a:pt x="30" y="38"/>
                  </a:lnTo>
                  <a:lnTo>
                    <a:pt x="25" y="44"/>
                  </a:lnTo>
                  <a:lnTo>
                    <a:pt x="21" y="50"/>
                  </a:lnTo>
                  <a:lnTo>
                    <a:pt x="17" y="54"/>
                  </a:lnTo>
                  <a:lnTo>
                    <a:pt x="14" y="60"/>
                  </a:lnTo>
                  <a:lnTo>
                    <a:pt x="11" y="64"/>
                  </a:lnTo>
                  <a:lnTo>
                    <a:pt x="8" y="70"/>
                  </a:lnTo>
                  <a:lnTo>
                    <a:pt x="7" y="73"/>
                  </a:lnTo>
                  <a:lnTo>
                    <a:pt x="5" y="75"/>
                  </a:lnTo>
                  <a:lnTo>
                    <a:pt x="5" y="78"/>
                  </a:lnTo>
                  <a:lnTo>
                    <a:pt x="5" y="81"/>
                  </a:lnTo>
                  <a:lnTo>
                    <a:pt x="3" y="84"/>
                  </a:lnTo>
                  <a:lnTo>
                    <a:pt x="3" y="85"/>
                  </a:lnTo>
                  <a:lnTo>
                    <a:pt x="3" y="90"/>
                  </a:lnTo>
                  <a:lnTo>
                    <a:pt x="3" y="92"/>
                  </a:lnTo>
                  <a:lnTo>
                    <a:pt x="0" y="97"/>
                  </a:lnTo>
                  <a:lnTo>
                    <a:pt x="0" y="104"/>
                  </a:lnTo>
                  <a:lnTo>
                    <a:pt x="0" y="107"/>
                  </a:lnTo>
                  <a:lnTo>
                    <a:pt x="0" y="110"/>
                  </a:lnTo>
                  <a:lnTo>
                    <a:pt x="0" y="112"/>
                  </a:lnTo>
                  <a:lnTo>
                    <a:pt x="0" y="115"/>
                  </a:lnTo>
                  <a:lnTo>
                    <a:pt x="0" y="120"/>
                  </a:lnTo>
                  <a:lnTo>
                    <a:pt x="1" y="125"/>
                  </a:lnTo>
                  <a:lnTo>
                    <a:pt x="3" y="131"/>
                  </a:lnTo>
                  <a:lnTo>
                    <a:pt x="4" y="135"/>
                  </a:lnTo>
                  <a:lnTo>
                    <a:pt x="5" y="141"/>
                  </a:lnTo>
                  <a:lnTo>
                    <a:pt x="7" y="145"/>
                  </a:lnTo>
                  <a:lnTo>
                    <a:pt x="8" y="149"/>
                  </a:lnTo>
                  <a:lnTo>
                    <a:pt x="11" y="154"/>
                  </a:lnTo>
                  <a:lnTo>
                    <a:pt x="13" y="159"/>
                  </a:lnTo>
                  <a:lnTo>
                    <a:pt x="14" y="165"/>
                  </a:lnTo>
                  <a:lnTo>
                    <a:pt x="17" y="168"/>
                  </a:lnTo>
                  <a:lnTo>
                    <a:pt x="21" y="172"/>
                  </a:lnTo>
                  <a:lnTo>
                    <a:pt x="23" y="176"/>
                  </a:lnTo>
                  <a:lnTo>
                    <a:pt x="27" y="181"/>
                  </a:lnTo>
                  <a:lnTo>
                    <a:pt x="30" y="185"/>
                  </a:lnTo>
                  <a:lnTo>
                    <a:pt x="34" y="188"/>
                  </a:lnTo>
                  <a:lnTo>
                    <a:pt x="37" y="191"/>
                  </a:lnTo>
                  <a:lnTo>
                    <a:pt x="40" y="193"/>
                  </a:lnTo>
                  <a:lnTo>
                    <a:pt x="44" y="196"/>
                  </a:lnTo>
                  <a:lnTo>
                    <a:pt x="47" y="199"/>
                  </a:lnTo>
                  <a:lnTo>
                    <a:pt x="50" y="201"/>
                  </a:lnTo>
                  <a:lnTo>
                    <a:pt x="55" y="203"/>
                  </a:lnTo>
                  <a:lnTo>
                    <a:pt x="58" y="205"/>
                  </a:lnTo>
                  <a:lnTo>
                    <a:pt x="59" y="206"/>
                  </a:lnTo>
                  <a:lnTo>
                    <a:pt x="62" y="209"/>
                  </a:lnTo>
                  <a:lnTo>
                    <a:pt x="65" y="212"/>
                  </a:lnTo>
                  <a:lnTo>
                    <a:pt x="68" y="212"/>
                  </a:lnTo>
                  <a:lnTo>
                    <a:pt x="71" y="213"/>
                  </a:lnTo>
                  <a:lnTo>
                    <a:pt x="75" y="216"/>
                  </a:lnTo>
                  <a:lnTo>
                    <a:pt x="79" y="219"/>
                  </a:lnTo>
                  <a:lnTo>
                    <a:pt x="84" y="220"/>
                  </a:lnTo>
                  <a:lnTo>
                    <a:pt x="86" y="222"/>
                  </a:lnTo>
                  <a:lnTo>
                    <a:pt x="89" y="225"/>
                  </a:lnTo>
                  <a:lnTo>
                    <a:pt x="92" y="228"/>
                  </a:lnTo>
                  <a:lnTo>
                    <a:pt x="95" y="230"/>
                  </a:lnTo>
                  <a:lnTo>
                    <a:pt x="98" y="233"/>
                  </a:lnTo>
                  <a:lnTo>
                    <a:pt x="99" y="238"/>
                  </a:lnTo>
                  <a:lnTo>
                    <a:pt x="102" y="243"/>
                  </a:lnTo>
                  <a:lnTo>
                    <a:pt x="104" y="246"/>
                  </a:lnTo>
                  <a:lnTo>
                    <a:pt x="105" y="249"/>
                  </a:lnTo>
                  <a:lnTo>
                    <a:pt x="105" y="252"/>
                  </a:lnTo>
                  <a:lnTo>
                    <a:pt x="108" y="256"/>
                  </a:lnTo>
                  <a:lnTo>
                    <a:pt x="109" y="259"/>
                  </a:lnTo>
                  <a:lnTo>
                    <a:pt x="109" y="265"/>
                  </a:lnTo>
                  <a:lnTo>
                    <a:pt x="111" y="269"/>
                  </a:lnTo>
                  <a:lnTo>
                    <a:pt x="113" y="275"/>
                  </a:lnTo>
                  <a:lnTo>
                    <a:pt x="115" y="279"/>
                  </a:lnTo>
                  <a:lnTo>
                    <a:pt x="116" y="283"/>
                  </a:lnTo>
                  <a:lnTo>
                    <a:pt x="118" y="286"/>
                  </a:lnTo>
                  <a:lnTo>
                    <a:pt x="118" y="289"/>
                  </a:lnTo>
                  <a:lnTo>
                    <a:pt x="119" y="293"/>
                  </a:lnTo>
                  <a:lnTo>
                    <a:pt x="121" y="296"/>
                  </a:lnTo>
                  <a:lnTo>
                    <a:pt x="122" y="297"/>
                  </a:lnTo>
                  <a:lnTo>
                    <a:pt x="123" y="302"/>
                  </a:lnTo>
                  <a:lnTo>
                    <a:pt x="123" y="304"/>
                  </a:lnTo>
                  <a:lnTo>
                    <a:pt x="125" y="307"/>
                  </a:lnTo>
                  <a:lnTo>
                    <a:pt x="126" y="310"/>
                  </a:lnTo>
                  <a:lnTo>
                    <a:pt x="128" y="313"/>
                  </a:lnTo>
                  <a:lnTo>
                    <a:pt x="129" y="317"/>
                  </a:lnTo>
                  <a:lnTo>
                    <a:pt x="131" y="320"/>
                  </a:lnTo>
                  <a:lnTo>
                    <a:pt x="131" y="324"/>
                  </a:lnTo>
                  <a:lnTo>
                    <a:pt x="133" y="327"/>
                  </a:lnTo>
                  <a:lnTo>
                    <a:pt x="136" y="330"/>
                  </a:lnTo>
                  <a:lnTo>
                    <a:pt x="136" y="331"/>
                  </a:lnTo>
                  <a:lnTo>
                    <a:pt x="139" y="334"/>
                  </a:lnTo>
                  <a:lnTo>
                    <a:pt x="140" y="337"/>
                  </a:lnTo>
                  <a:lnTo>
                    <a:pt x="140" y="341"/>
                  </a:lnTo>
                  <a:lnTo>
                    <a:pt x="143" y="344"/>
                  </a:lnTo>
                  <a:lnTo>
                    <a:pt x="145" y="347"/>
                  </a:lnTo>
                  <a:lnTo>
                    <a:pt x="146" y="350"/>
                  </a:lnTo>
                  <a:lnTo>
                    <a:pt x="148" y="354"/>
                  </a:lnTo>
                  <a:lnTo>
                    <a:pt x="150" y="357"/>
                  </a:lnTo>
                  <a:lnTo>
                    <a:pt x="152" y="358"/>
                  </a:lnTo>
                  <a:lnTo>
                    <a:pt x="153" y="363"/>
                  </a:lnTo>
                  <a:lnTo>
                    <a:pt x="155" y="364"/>
                  </a:lnTo>
                  <a:lnTo>
                    <a:pt x="158" y="367"/>
                  </a:lnTo>
                  <a:lnTo>
                    <a:pt x="160" y="374"/>
                  </a:lnTo>
                  <a:lnTo>
                    <a:pt x="166" y="378"/>
                  </a:lnTo>
                  <a:lnTo>
                    <a:pt x="170" y="384"/>
                  </a:lnTo>
                  <a:lnTo>
                    <a:pt x="175" y="388"/>
                  </a:lnTo>
                  <a:lnTo>
                    <a:pt x="179" y="393"/>
                  </a:lnTo>
                  <a:lnTo>
                    <a:pt x="183" y="395"/>
                  </a:lnTo>
                  <a:lnTo>
                    <a:pt x="187" y="400"/>
                  </a:lnTo>
                  <a:lnTo>
                    <a:pt x="193" y="403"/>
                  </a:lnTo>
                  <a:lnTo>
                    <a:pt x="199" y="405"/>
                  </a:lnTo>
                  <a:lnTo>
                    <a:pt x="204" y="408"/>
                  </a:lnTo>
                  <a:lnTo>
                    <a:pt x="207" y="408"/>
                  </a:lnTo>
                  <a:lnTo>
                    <a:pt x="209" y="410"/>
                  </a:lnTo>
                  <a:lnTo>
                    <a:pt x="212" y="411"/>
                  </a:lnTo>
                  <a:lnTo>
                    <a:pt x="214" y="411"/>
                  </a:lnTo>
                  <a:lnTo>
                    <a:pt x="220" y="411"/>
                  </a:lnTo>
                  <a:lnTo>
                    <a:pt x="224" y="411"/>
                  </a:lnTo>
                  <a:lnTo>
                    <a:pt x="230" y="411"/>
                  </a:lnTo>
                  <a:lnTo>
                    <a:pt x="234" y="411"/>
                  </a:lnTo>
                  <a:lnTo>
                    <a:pt x="239" y="410"/>
                  </a:lnTo>
                  <a:lnTo>
                    <a:pt x="244" y="408"/>
                  </a:lnTo>
                  <a:lnTo>
                    <a:pt x="248" y="408"/>
                  </a:lnTo>
                  <a:lnTo>
                    <a:pt x="251" y="407"/>
                  </a:lnTo>
                  <a:lnTo>
                    <a:pt x="254" y="404"/>
                  </a:lnTo>
                  <a:lnTo>
                    <a:pt x="257" y="403"/>
                  </a:lnTo>
                  <a:lnTo>
                    <a:pt x="261" y="398"/>
                  </a:lnTo>
                  <a:lnTo>
                    <a:pt x="264" y="395"/>
                  </a:lnTo>
                  <a:lnTo>
                    <a:pt x="267" y="393"/>
                  </a:lnTo>
                  <a:lnTo>
                    <a:pt x="268" y="390"/>
                  </a:lnTo>
                  <a:lnTo>
                    <a:pt x="271" y="387"/>
                  </a:lnTo>
                  <a:lnTo>
                    <a:pt x="274" y="384"/>
                  </a:lnTo>
                  <a:lnTo>
                    <a:pt x="275" y="381"/>
                  </a:lnTo>
                  <a:lnTo>
                    <a:pt x="277" y="377"/>
                  </a:lnTo>
                  <a:lnTo>
                    <a:pt x="278" y="374"/>
                  </a:lnTo>
                  <a:lnTo>
                    <a:pt x="280" y="370"/>
                  </a:lnTo>
                  <a:lnTo>
                    <a:pt x="280" y="366"/>
                  </a:lnTo>
                  <a:lnTo>
                    <a:pt x="281" y="363"/>
                  </a:lnTo>
                  <a:lnTo>
                    <a:pt x="283" y="358"/>
                  </a:lnTo>
                  <a:lnTo>
                    <a:pt x="284" y="356"/>
                  </a:lnTo>
                  <a:lnTo>
                    <a:pt x="284" y="351"/>
                  </a:lnTo>
                  <a:lnTo>
                    <a:pt x="284" y="348"/>
                  </a:lnTo>
                  <a:lnTo>
                    <a:pt x="284" y="344"/>
                  </a:lnTo>
                  <a:lnTo>
                    <a:pt x="285" y="341"/>
                  </a:lnTo>
                  <a:lnTo>
                    <a:pt x="284" y="337"/>
                  </a:lnTo>
                  <a:lnTo>
                    <a:pt x="284" y="334"/>
                  </a:lnTo>
                  <a:lnTo>
                    <a:pt x="284" y="331"/>
                  </a:lnTo>
                  <a:lnTo>
                    <a:pt x="284" y="3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3" name="Freeform 12"/>
            <p:cNvSpPr>
              <a:spLocks/>
            </p:cNvSpPr>
            <p:nvPr/>
          </p:nvSpPr>
          <p:spPr bwMode="auto">
            <a:xfrm>
              <a:off x="1776" y="912"/>
              <a:ext cx="314" cy="278"/>
            </a:xfrm>
            <a:custGeom>
              <a:avLst/>
              <a:gdLst>
                <a:gd name="T0" fmla="*/ 0 w 942"/>
                <a:gd name="T1" fmla="*/ 0 h 833"/>
                <a:gd name="T2" fmla="*/ 0 w 942"/>
                <a:gd name="T3" fmla="*/ 0 h 833"/>
                <a:gd name="T4" fmla="*/ 0 w 942"/>
                <a:gd name="T5" fmla="*/ 0 h 833"/>
                <a:gd name="T6" fmla="*/ 0 w 942"/>
                <a:gd name="T7" fmla="*/ 0 h 833"/>
                <a:gd name="T8" fmla="*/ 0 w 942"/>
                <a:gd name="T9" fmla="*/ 0 h 833"/>
                <a:gd name="T10" fmla="*/ 0 w 942"/>
                <a:gd name="T11" fmla="*/ 0 h 833"/>
                <a:gd name="T12" fmla="*/ 0 w 942"/>
                <a:gd name="T13" fmla="*/ 0 h 833"/>
                <a:gd name="T14" fmla="*/ 0 w 942"/>
                <a:gd name="T15" fmla="*/ 0 h 833"/>
                <a:gd name="T16" fmla="*/ 0 w 942"/>
                <a:gd name="T17" fmla="*/ 0 h 833"/>
                <a:gd name="T18" fmla="*/ 0 w 942"/>
                <a:gd name="T19" fmla="*/ 0 h 833"/>
                <a:gd name="T20" fmla="*/ 0 w 942"/>
                <a:gd name="T21" fmla="*/ 0 h 833"/>
                <a:gd name="T22" fmla="*/ 0 w 942"/>
                <a:gd name="T23" fmla="*/ 0 h 833"/>
                <a:gd name="T24" fmla="*/ 0 w 942"/>
                <a:gd name="T25" fmla="*/ 0 h 833"/>
                <a:gd name="T26" fmla="*/ 0 w 942"/>
                <a:gd name="T27" fmla="*/ 0 h 833"/>
                <a:gd name="T28" fmla="*/ 0 w 942"/>
                <a:gd name="T29" fmla="*/ 0 h 833"/>
                <a:gd name="T30" fmla="*/ 0 w 942"/>
                <a:gd name="T31" fmla="*/ 0 h 833"/>
                <a:gd name="T32" fmla="*/ 0 w 942"/>
                <a:gd name="T33" fmla="*/ 0 h 833"/>
                <a:gd name="T34" fmla="*/ 0 w 942"/>
                <a:gd name="T35" fmla="*/ 0 h 833"/>
                <a:gd name="T36" fmla="*/ 0 w 942"/>
                <a:gd name="T37" fmla="*/ 0 h 833"/>
                <a:gd name="T38" fmla="*/ 0 w 942"/>
                <a:gd name="T39" fmla="*/ 0 h 833"/>
                <a:gd name="T40" fmla="*/ 0 w 942"/>
                <a:gd name="T41" fmla="*/ 0 h 833"/>
                <a:gd name="T42" fmla="*/ 0 w 942"/>
                <a:gd name="T43" fmla="*/ 0 h 833"/>
                <a:gd name="T44" fmla="*/ 0 w 942"/>
                <a:gd name="T45" fmla="*/ 0 h 833"/>
                <a:gd name="T46" fmla="*/ 0 w 942"/>
                <a:gd name="T47" fmla="*/ 0 h 833"/>
                <a:gd name="T48" fmla="*/ 0 w 942"/>
                <a:gd name="T49" fmla="*/ 0 h 833"/>
                <a:gd name="T50" fmla="*/ 0 w 942"/>
                <a:gd name="T51" fmla="*/ 0 h 833"/>
                <a:gd name="T52" fmla="*/ 0 w 942"/>
                <a:gd name="T53" fmla="*/ 0 h 833"/>
                <a:gd name="T54" fmla="*/ 0 w 942"/>
                <a:gd name="T55" fmla="*/ 0 h 833"/>
                <a:gd name="T56" fmla="*/ 0 w 942"/>
                <a:gd name="T57" fmla="*/ 0 h 833"/>
                <a:gd name="T58" fmla="*/ 0 w 942"/>
                <a:gd name="T59" fmla="*/ 0 h 833"/>
                <a:gd name="T60" fmla="*/ 0 w 942"/>
                <a:gd name="T61" fmla="*/ 0 h 833"/>
                <a:gd name="T62" fmla="*/ 0 w 942"/>
                <a:gd name="T63" fmla="*/ 0 h 833"/>
                <a:gd name="T64" fmla="*/ 0 w 942"/>
                <a:gd name="T65" fmla="*/ 0 h 833"/>
                <a:gd name="T66" fmla="*/ 0 w 942"/>
                <a:gd name="T67" fmla="*/ 0 h 833"/>
                <a:gd name="T68" fmla="*/ 0 w 942"/>
                <a:gd name="T69" fmla="*/ 0 h 833"/>
                <a:gd name="T70" fmla="*/ 0 w 942"/>
                <a:gd name="T71" fmla="*/ 0 h 833"/>
                <a:gd name="T72" fmla="*/ 0 w 942"/>
                <a:gd name="T73" fmla="*/ 0 h 833"/>
                <a:gd name="T74" fmla="*/ 0 w 942"/>
                <a:gd name="T75" fmla="*/ 0 h 833"/>
                <a:gd name="T76" fmla="*/ 0 w 942"/>
                <a:gd name="T77" fmla="*/ 0 h 833"/>
                <a:gd name="T78" fmla="*/ 0 w 942"/>
                <a:gd name="T79" fmla="*/ 0 h 833"/>
                <a:gd name="T80" fmla="*/ 0 w 942"/>
                <a:gd name="T81" fmla="*/ 0 h 833"/>
                <a:gd name="T82" fmla="*/ 0 w 942"/>
                <a:gd name="T83" fmla="*/ 0 h 833"/>
                <a:gd name="T84" fmla="*/ 0 w 942"/>
                <a:gd name="T85" fmla="*/ 0 h 833"/>
                <a:gd name="T86" fmla="*/ 0 w 942"/>
                <a:gd name="T87" fmla="*/ 0 h 833"/>
                <a:gd name="T88" fmla="*/ 0 w 942"/>
                <a:gd name="T89" fmla="*/ 0 h 833"/>
                <a:gd name="T90" fmla="*/ 0 w 942"/>
                <a:gd name="T91" fmla="*/ 0 h 833"/>
                <a:gd name="T92" fmla="*/ 0 w 942"/>
                <a:gd name="T93" fmla="*/ 0 h 833"/>
                <a:gd name="T94" fmla="*/ 0 w 942"/>
                <a:gd name="T95" fmla="*/ 0 h 833"/>
                <a:gd name="T96" fmla="*/ 0 w 942"/>
                <a:gd name="T97" fmla="*/ 0 h 833"/>
                <a:gd name="T98" fmla="*/ 0 w 942"/>
                <a:gd name="T99" fmla="*/ 0 h 833"/>
                <a:gd name="T100" fmla="*/ 0 w 942"/>
                <a:gd name="T101" fmla="*/ 0 h 833"/>
                <a:gd name="T102" fmla="*/ 0 w 942"/>
                <a:gd name="T103" fmla="*/ 0 h 833"/>
                <a:gd name="T104" fmla="*/ 0 w 942"/>
                <a:gd name="T105" fmla="*/ 0 h 833"/>
                <a:gd name="T106" fmla="*/ 0 w 942"/>
                <a:gd name="T107" fmla="*/ 0 h 833"/>
                <a:gd name="T108" fmla="*/ 0 w 942"/>
                <a:gd name="T109" fmla="*/ 0 h 833"/>
                <a:gd name="T110" fmla="*/ 0 w 942"/>
                <a:gd name="T111" fmla="*/ 0 h 833"/>
                <a:gd name="T112" fmla="*/ 0 w 942"/>
                <a:gd name="T113" fmla="*/ 0 h 833"/>
                <a:gd name="T114" fmla="*/ 0 w 942"/>
                <a:gd name="T115" fmla="*/ 0 h 83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42"/>
                <a:gd name="T175" fmla="*/ 0 h 833"/>
                <a:gd name="T176" fmla="*/ 942 w 942"/>
                <a:gd name="T177" fmla="*/ 833 h 83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42" h="833">
                  <a:moveTo>
                    <a:pt x="44" y="304"/>
                  </a:moveTo>
                  <a:lnTo>
                    <a:pt x="47" y="294"/>
                  </a:lnTo>
                  <a:lnTo>
                    <a:pt x="53" y="284"/>
                  </a:lnTo>
                  <a:lnTo>
                    <a:pt x="57" y="274"/>
                  </a:lnTo>
                  <a:lnTo>
                    <a:pt x="61" y="265"/>
                  </a:lnTo>
                  <a:lnTo>
                    <a:pt x="67" y="255"/>
                  </a:lnTo>
                  <a:lnTo>
                    <a:pt x="72" y="246"/>
                  </a:lnTo>
                  <a:lnTo>
                    <a:pt x="77" y="238"/>
                  </a:lnTo>
                  <a:lnTo>
                    <a:pt x="84" y="229"/>
                  </a:lnTo>
                  <a:lnTo>
                    <a:pt x="88" y="220"/>
                  </a:lnTo>
                  <a:lnTo>
                    <a:pt x="94" y="212"/>
                  </a:lnTo>
                  <a:lnTo>
                    <a:pt x="99" y="202"/>
                  </a:lnTo>
                  <a:lnTo>
                    <a:pt x="107" y="195"/>
                  </a:lnTo>
                  <a:lnTo>
                    <a:pt x="112" y="188"/>
                  </a:lnTo>
                  <a:lnTo>
                    <a:pt x="118" y="181"/>
                  </a:lnTo>
                  <a:lnTo>
                    <a:pt x="125" y="172"/>
                  </a:lnTo>
                  <a:lnTo>
                    <a:pt x="131" y="165"/>
                  </a:lnTo>
                  <a:lnTo>
                    <a:pt x="136" y="158"/>
                  </a:lnTo>
                  <a:lnTo>
                    <a:pt x="144" y="152"/>
                  </a:lnTo>
                  <a:lnTo>
                    <a:pt x="149" y="145"/>
                  </a:lnTo>
                  <a:lnTo>
                    <a:pt x="158" y="138"/>
                  </a:lnTo>
                  <a:lnTo>
                    <a:pt x="162" y="132"/>
                  </a:lnTo>
                  <a:lnTo>
                    <a:pt x="171" y="127"/>
                  </a:lnTo>
                  <a:lnTo>
                    <a:pt x="178" y="119"/>
                  </a:lnTo>
                  <a:lnTo>
                    <a:pt x="185" y="114"/>
                  </a:lnTo>
                  <a:lnTo>
                    <a:pt x="192" y="108"/>
                  </a:lnTo>
                  <a:lnTo>
                    <a:pt x="198" y="104"/>
                  </a:lnTo>
                  <a:lnTo>
                    <a:pt x="206" y="98"/>
                  </a:lnTo>
                  <a:lnTo>
                    <a:pt x="212" y="92"/>
                  </a:lnTo>
                  <a:lnTo>
                    <a:pt x="220" y="87"/>
                  </a:lnTo>
                  <a:lnTo>
                    <a:pt x="226" y="82"/>
                  </a:lnTo>
                  <a:lnTo>
                    <a:pt x="234" y="78"/>
                  </a:lnTo>
                  <a:lnTo>
                    <a:pt x="242" y="74"/>
                  </a:lnTo>
                  <a:lnTo>
                    <a:pt x="249" y="70"/>
                  </a:lnTo>
                  <a:lnTo>
                    <a:pt x="256" y="65"/>
                  </a:lnTo>
                  <a:lnTo>
                    <a:pt x="264" y="61"/>
                  </a:lnTo>
                  <a:lnTo>
                    <a:pt x="271" y="57"/>
                  </a:lnTo>
                  <a:lnTo>
                    <a:pt x="278" y="53"/>
                  </a:lnTo>
                  <a:lnTo>
                    <a:pt x="287" y="50"/>
                  </a:lnTo>
                  <a:lnTo>
                    <a:pt x="294" y="47"/>
                  </a:lnTo>
                  <a:lnTo>
                    <a:pt x="301" y="44"/>
                  </a:lnTo>
                  <a:lnTo>
                    <a:pt x="310" y="40"/>
                  </a:lnTo>
                  <a:lnTo>
                    <a:pt x="317" y="37"/>
                  </a:lnTo>
                  <a:lnTo>
                    <a:pt x="324" y="34"/>
                  </a:lnTo>
                  <a:lnTo>
                    <a:pt x="332" y="31"/>
                  </a:lnTo>
                  <a:lnTo>
                    <a:pt x="340" y="28"/>
                  </a:lnTo>
                  <a:lnTo>
                    <a:pt x="348" y="27"/>
                  </a:lnTo>
                  <a:lnTo>
                    <a:pt x="355" y="24"/>
                  </a:lnTo>
                  <a:lnTo>
                    <a:pt x="362" y="21"/>
                  </a:lnTo>
                  <a:lnTo>
                    <a:pt x="371" y="20"/>
                  </a:lnTo>
                  <a:lnTo>
                    <a:pt x="378" y="17"/>
                  </a:lnTo>
                  <a:lnTo>
                    <a:pt x="385" y="16"/>
                  </a:lnTo>
                  <a:lnTo>
                    <a:pt x="394" y="14"/>
                  </a:lnTo>
                  <a:lnTo>
                    <a:pt x="401" y="11"/>
                  </a:lnTo>
                  <a:lnTo>
                    <a:pt x="408" y="10"/>
                  </a:lnTo>
                  <a:lnTo>
                    <a:pt x="415" y="9"/>
                  </a:lnTo>
                  <a:lnTo>
                    <a:pt x="423" y="9"/>
                  </a:lnTo>
                  <a:lnTo>
                    <a:pt x="429" y="6"/>
                  </a:lnTo>
                  <a:lnTo>
                    <a:pt x="438" y="6"/>
                  </a:lnTo>
                  <a:lnTo>
                    <a:pt x="445" y="4"/>
                  </a:lnTo>
                  <a:lnTo>
                    <a:pt x="452" y="4"/>
                  </a:lnTo>
                  <a:lnTo>
                    <a:pt x="459" y="3"/>
                  </a:lnTo>
                  <a:lnTo>
                    <a:pt x="466" y="3"/>
                  </a:lnTo>
                  <a:lnTo>
                    <a:pt x="473" y="1"/>
                  </a:lnTo>
                  <a:lnTo>
                    <a:pt x="482" y="1"/>
                  </a:lnTo>
                  <a:lnTo>
                    <a:pt x="487" y="1"/>
                  </a:lnTo>
                  <a:lnTo>
                    <a:pt x="492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7" y="0"/>
                  </a:lnTo>
                  <a:lnTo>
                    <a:pt x="514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1" y="0"/>
                  </a:lnTo>
                  <a:lnTo>
                    <a:pt x="536" y="0"/>
                  </a:lnTo>
                  <a:lnTo>
                    <a:pt x="541" y="1"/>
                  </a:lnTo>
                  <a:lnTo>
                    <a:pt x="547" y="1"/>
                  </a:lnTo>
                  <a:lnTo>
                    <a:pt x="551" y="1"/>
                  </a:lnTo>
                  <a:lnTo>
                    <a:pt x="557" y="3"/>
                  </a:lnTo>
                  <a:lnTo>
                    <a:pt x="563" y="3"/>
                  </a:lnTo>
                  <a:lnTo>
                    <a:pt x="568" y="4"/>
                  </a:lnTo>
                  <a:lnTo>
                    <a:pt x="573" y="4"/>
                  </a:lnTo>
                  <a:lnTo>
                    <a:pt x="578" y="6"/>
                  </a:lnTo>
                  <a:lnTo>
                    <a:pt x="583" y="6"/>
                  </a:lnTo>
                  <a:lnTo>
                    <a:pt x="588" y="6"/>
                  </a:lnTo>
                  <a:lnTo>
                    <a:pt x="594" y="7"/>
                  </a:lnTo>
                  <a:lnTo>
                    <a:pt x="598" y="9"/>
                  </a:lnTo>
                  <a:lnTo>
                    <a:pt x="604" y="9"/>
                  </a:lnTo>
                  <a:lnTo>
                    <a:pt x="608" y="9"/>
                  </a:lnTo>
                  <a:lnTo>
                    <a:pt x="614" y="10"/>
                  </a:lnTo>
                  <a:lnTo>
                    <a:pt x="618" y="11"/>
                  </a:lnTo>
                  <a:lnTo>
                    <a:pt x="622" y="11"/>
                  </a:lnTo>
                  <a:lnTo>
                    <a:pt x="628" y="14"/>
                  </a:lnTo>
                  <a:lnTo>
                    <a:pt x="632" y="16"/>
                  </a:lnTo>
                  <a:lnTo>
                    <a:pt x="637" y="16"/>
                  </a:lnTo>
                  <a:lnTo>
                    <a:pt x="642" y="17"/>
                  </a:lnTo>
                  <a:lnTo>
                    <a:pt x="647" y="18"/>
                  </a:lnTo>
                  <a:lnTo>
                    <a:pt x="651" y="20"/>
                  </a:lnTo>
                  <a:lnTo>
                    <a:pt x="654" y="21"/>
                  </a:lnTo>
                  <a:lnTo>
                    <a:pt x="658" y="21"/>
                  </a:lnTo>
                  <a:lnTo>
                    <a:pt x="662" y="23"/>
                  </a:lnTo>
                  <a:lnTo>
                    <a:pt x="666" y="24"/>
                  </a:lnTo>
                  <a:lnTo>
                    <a:pt x="671" y="24"/>
                  </a:lnTo>
                  <a:lnTo>
                    <a:pt x="675" y="27"/>
                  </a:lnTo>
                  <a:lnTo>
                    <a:pt x="678" y="28"/>
                  </a:lnTo>
                  <a:lnTo>
                    <a:pt x="681" y="30"/>
                  </a:lnTo>
                  <a:lnTo>
                    <a:pt x="685" y="30"/>
                  </a:lnTo>
                  <a:lnTo>
                    <a:pt x="688" y="31"/>
                  </a:lnTo>
                  <a:lnTo>
                    <a:pt x="691" y="33"/>
                  </a:lnTo>
                  <a:lnTo>
                    <a:pt x="695" y="34"/>
                  </a:lnTo>
                  <a:lnTo>
                    <a:pt x="698" y="36"/>
                  </a:lnTo>
                  <a:lnTo>
                    <a:pt x="701" y="37"/>
                  </a:lnTo>
                  <a:lnTo>
                    <a:pt x="703" y="38"/>
                  </a:lnTo>
                  <a:lnTo>
                    <a:pt x="709" y="40"/>
                  </a:lnTo>
                  <a:lnTo>
                    <a:pt x="715" y="44"/>
                  </a:lnTo>
                  <a:lnTo>
                    <a:pt x="718" y="47"/>
                  </a:lnTo>
                  <a:lnTo>
                    <a:pt x="722" y="50"/>
                  </a:lnTo>
                  <a:lnTo>
                    <a:pt x="725" y="51"/>
                  </a:lnTo>
                  <a:lnTo>
                    <a:pt x="729" y="54"/>
                  </a:lnTo>
                  <a:lnTo>
                    <a:pt x="730" y="57"/>
                  </a:lnTo>
                  <a:lnTo>
                    <a:pt x="732" y="58"/>
                  </a:lnTo>
                  <a:lnTo>
                    <a:pt x="732" y="61"/>
                  </a:lnTo>
                  <a:lnTo>
                    <a:pt x="733" y="64"/>
                  </a:lnTo>
                  <a:lnTo>
                    <a:pt x="735" y="67"/>
                  </a:lnTo>
                  <a:lnTo>
                    <a:pt x="736" y="71"/>
                  </a:lnTo>
                  <a:lnTo>
                    <a:pt x="737" y="74"/>
                  </a:lnTo>
                  <a:lnTo>
                    <a:pt x="739" y="78"/>
                  </a:lnTo>
                  <a:lnTo>
                    <a:pt x="740" y="81"/>
                  </a:lnTo>
                  <a:lnTo>
                    <a:pt x="745" y="87"/>
                  </a:lnTo>
                  <a:lnTo>
                    <a:pt x="746" y="90"/>
                  </a:lnTo>
                  <a:lnTo>
                    <a:pt x="750" y="95"/>
                  </a:lnTo>
                  <a:lnTo>
                    <a:pt x="753" y="100"/>
                  </a:lnTo>
                  <a:lnTo>
                    <a:pt x="759" y="104"/>
                  </a:lnTo>
                  <a:lnTo>
                    <a:pt x="762" y="107"/>
                  </a:lnTo>
                  <a:lnTo>
                    <a:pt x="767" y="111"/>
                  </a:lnTo>
                  <a:lnTo>
                    <a:pt x="769" y="112"/>
                  </a:lnTo>
                  <a:lnTo>
                    <a:pt x="772" y="114"/>
                  </a:lnTo>
                  <a:lnTo>
                    <a:pt x="777" y="115"/>
                  </a:lnTo>
                  <a:lnTo>
                    <a:pt x="779" y="117"/>
                  </a:lnTo>
                  <a:lnTo>
                    <a:pt x="784" y="118"/>
                  </a:lnTo>
                  <a:lnTo>
                    <a:pt x="790" y="118"/>
                  </a:lnTo>
                  <a:lnTo>
                    <a:pt x="793" y="118"/>
                  </a:lnTo>
                  <a:lnTo>
                    <a:pt x="796" y="118"/>
                  </a:lnTo>
                  <a:lnTo>
                    <a:pt x="799" y="118"/>
                  </a:lnTo>
                  <a:lnTo>
                    <a:pt x="803" y="117"/>
                  </a:lnTo>
                  <a:lnTo>
                    <a:pt x="806" y="115"/>
                  </a:lnTo>
                  <a:lnTo>
                    <a:pt x="808" y="114"/>
                  </a:lnTo>
                  <a:lnTo>
                    <a:pt x="813" y="114"/>
                  </a:lnTo>
                  <a:lnTo>
                    <a:pt x="816" y="112"/>
                  </a:lnTo>
                  <a:lnTo>
                    <a:pt x="818" y="111"/>
                  </a:lnTo>
                  <a:lnTo>
                    <a:pt x="821" y="110"/>
                  </a:lnTo>
                  <a:lnTo>
                    <a:pt x="824" y="108"/>
                  </a:lnTo>
                  <a:lnTo>
                    <a:pt x="828" y="107"/>
                  </a:lnTo>
                  <a:lnTo>
                    <a:pt x="831" y="105"/>
                  </a:lnTo>
                  <a:lnTo>
                    <a:pt x="834" y="104"/>
                  </a:lnTo>
                  <a:lnTo>
                    <a:pt x="838" y="102"/>
                  </a:lnTo>
                  <a:lnTo>
                    <a:pt x="841" y="100"/>
                  </a:lnTo>
                  <a:lnTo>
                    <a:pt x="845" y="100"/>
                  </a:lnTo>
                  <a:lnTo>
                    <a:pt x="848" y="98"/>
                  </a:lnTo>
                  <a:lnTo>
                    <a:pt x="850" y="97"/>
                  </a:lnTo>
                  <a:lnTo>
                    <a:pt x="854" y="97"/>
                  </a:lnTo>
                  <a:lnTo>
                    <a:pt x="855" y="94"/>
                  </a:lnTo>
                  <a:lnTo>
                    <a:pt x="861" y="92"/>
                  </a:lnTo>
                  <a:lnTo>
                    <a:pt x="862" y="92"/>
                  </a:lnTo>
                  <a:lnTo>
                    <a:pt x="865" y="92"/>
                  </a:lnTo>
                  <a:lnTo>
                    <a:pt x="871" y="92"/>
                  </a:lnTo>
                  <a:lnTo>
                    <a:pt x="875" y="92"/>
                  </a:lnTo>
                  <a:lnTo>
                    <a:pt x="880" y="95"/>
                  </a:lnTo>
                  <a:lnTo>
                    <a:pt x="887" y="97"/>
                  </a:lnTo>
                  <a:lnTo>
                    <a:pt x="892" y="98"/>
                  </a:lnTo>
                  <a:lnTo>
                    <a:pt x="897" y="101"/>
                  </a:lnTo>
                  <a:lnTo>
                    <a:pt x="901" y="102"/>
                  </a:lnTo>
                  <a:lnTo>
                    <a:pt x="905" y="105"/>
                  </a:lnTo>
                  <a:lnTo>
                    <a:pt x="909" y="108"/>
                  </a:lnTo>
                  <a:lnTo>
                    <a:pt x="914" y="111"/>
                  </a:lnTo>
                  <a:lnTo>
                    <a:pt x="916" y="114"/>
                  </a:lnTo>
                  <a:lnTo>
                    <a:pt x="921" y="117"/>
                  </a:lnTo>
                  <a:lnTo>
                    <a:pt x="924" y="119"/>
                  </a:lnTo>
                  <a:lnTo>
                    <a:pt x="926" y="124"/>
                  </a:lnTo>
                  <a:lnTo>
                    <a:pt x="928" y="128"/>
                  </a:lnTo>
                  <a:lnTo>
                    <a:pt x="931" y="131"/>
                  </a:lnTo>
                  <a:lnTo>
                    <a:pt x="932" y="135"/>
                  </a:lnTo>
                  <a:lnTo>
                    <a:pt x="935" y="139"/>
                  </a:lnTo>
                  <a:lnTo>
                    <a:pt x="936" y="144"/>
                  </a:lnTo>
                  <a:lnTo>
                    <a:pt x="939" y="148"/>
                  </a:lnTo>
                  <a:lnTo>
                    <a:pt x="939" y="154"/>
                  </a:lnTo>
                  <a:lnTo>
                    <a:pt x="939" y="158"/>
                  </a:lnTo>
                  <a:lnTo>
                    <a:pt x="941" y="164"/>
                  </a:lnTo>
                  <a:lnTo>
                    <a:pt x="941" y="168"/>
                  </a:lnTo>
                  <a:lnTo>
                    <a:pt x="941" y="171"/>
                  </a:lnTo>
                  <a:lnTo>
                    <a:pt x="941" y="174"/>
                  </a:lnTo>
                  <a:lnTo>
                    <a:pt x="941" y="176"/>
                  </a:lnTo>
                  <a:lnTo>
                    <a:pt x="942" y="181"/>
                  </a:lnTo>
                  <a:lnTo>
                    <a:pt x="941" y="183"/>
                  </a:lnTo>
                  <a:lnTo>
                    <a:pt x="941" y="186"/>
                  </a:lnTo>
                  <a:lnTo>
                    <a:pt x="941" y="189"/>
                  </a:lnTo>
                  <a:lnTo>
                    <a:pt x="941" y="192"/>
                  </a:lnTo>
                  <a:lnTo>
                    <a:pt x="939" y="195"/>
                  </a:lnTo>
                  <a:lnTo>
                    <a:pt x="939" y="198"/>
                  </a:lnTo>
                  <a:lnTo>
                    <a:pt x="939" y="201"/>
                  </a:lnTo>
                  <a:lnTo>
                    <a:pt x="939" y="205"/>
                  </a:lnTo>
                  <a:lnTo>
                    <a:pt x="936" y="208"/>
                  </a:lnTo>
                  <a:lnTo>
                    <a:pt x="936" y="210"/>
                  </a:lnTo>
                  <a:lnTo>
                    <a:pt x="936" y="215"/>
                  </a:lnTo>
                  <a:lnTo>
                    <a:pt x="935" y="218"/>
                  </a:lnTo>
                  <a:lnTo>
                    <a:pt x="934" y="220"/>
                  </a:lnTo>
                  <a:lnTo>
                    <a:pt x="934" y="225"/>
                  </a:lnTo>
                  <a:lnTo>
                    <a:pt x="934" y="228"/>
                  </a:lnTo>
                  <a:lnTo>
                    <a:pt x="934" y="233"/>
                  </a:lnTo>
                  <a:lnTo>
                    <a:pt x="932" y="235"/>
                  </a:lnTo>
                  <a:lnTo>
                    <a:pt x="931" y="238"/>
                  </a:lnTo>
                  <a:lnTo>
                    <a:pt x="931" y="240"/>
                  </a:lnTo>
                  <a:lnTo>
                    <a:pt x="929" y="243"/>
                  </a:lnTo>
                  <a:lnTo>
                    <a:pt x="928" y="246"/>
                  </a:lnTo>
                  <a:lnTo>
                    <a:pt x="926" y="249"/>
                  </a:lnTo>
                  <a:lnTo>
                    <a:pt x="926" y="252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1" y="265"/>
                  </a:lnTo>
                  <a:lnTo>
                    <a:pt x="918" y="270"/>
                  </a:lnTo>
                  <a:lnTo>
                    <a:pt x="915" y="274"/>
                  </a:lnTo>
                  <a:lnTo>
                    <a:pt x="911" y="279"/>
                  </a:lnTo>
                  <a:lnTo>
                    <a:pt x="908" y="283"/>
                  </a:lnTo>
                  <a:lnTo>
                    <a:pt x="904" y="289"/>
                  </a:lnTo>
                  <a:lnTo>
                    <a:pt x="901" y="292"/>
                  </a:lnTo>
                  <a:lnTo>
                    <a:pt x="897" y="296"/>
                  </a:lnTo>
                  <a:lnTo>
                    <a:pt x="892" y="299"/>
                  </a:lnTo>
                  <a:lnTo>
                    <a:pt x="889" y="302"/>
                  </a:lnTo>
                  <a:lnTo>
                    <a:pt x="885" y="306"/>
                  </a:lnTo>
                  <a:lnTo>
                    <a:pt x="880" y="309"/>
                  </a:lnTo>
                  <a:lnTo>
                    <a:pt x="877" y="310"/>
                  </a:lnTo>
                  <a:lnTo>
                    <a:pt x="871" y="313"/>
                  </a:lnTo>
                  <a:lnTo>
                    <a:pt x="867" y="316"/>
                  </a:lnTo>
                  <a:lnTo>
                    <a:pt x="862" y="317"/>
                  </a:lnTo>
                  <a:lnTo>
                    <a:pt x="858" y="319"/>
                  </a:lnTo>
                  <a:lnTo>
                    <a:pt x="853" y="320"/>
                  </a:lnTo>
                  <a:lnTo>
                    <a:pt x="848" y="321"/>
                  </a:lnTo>
                  <a:lnTo>
                    <a:pt x="843" y="321"/>
                  </a:lnTo>
                  <a:lnTo>
                    <a:pt x="837" y="323"/>
                  </a:lnTo>
                  <a:lnTo>
                    <a:pt x="831" y="323"/>
                  </a:lnTo>
                  <a:lnTo>
                    <a:pt x="827" y="323"/>
                  </a:lnTo>
                  <a:lnTo>
                    <a:pt x="821" y="321"/>
                  </a:lnTo>
                  <a:lnTo>
                    <a:pt x="816" y="320"/>
                  </a:lnTo>
                  <a:lnTo>
                    <a:pt x="811" y="320"/>
                  </a:lnTo>
                  <a:lnTo>
                    <a:pt x="807" y="319"/>
                  </a:lnTo>
                  <a:lnTo>
                    <a:pt x="803" y="317"/>
                  </a:lnTo>
                  <a:lnTo>
                    <a:pt x="799" y="313"/>
                  </a:lnTo>
                  <a:lnTo>
                    <a:pt x="794" y="311"/>
                  </a:lnTo>
                  <a:lnTo>
                    <a:pt x="791" y="310"/>
                  </a:lnTo>
                  <a:lnTo>
                    <a:pt x="787" y="304"/>
                  </a:lnTo>
                  <a:lnTo>
                    <a:pt x="784" y="300"/>
                  </a:lnTo>
                  <a:lnTo>
                    <a:pt x="783" y="296"/>
                  </a:lnTo>
                  <a:lnTo>
                    <a:pt x="781" y="293"/>
                  </a:lnTo>
                  <a:lnTo>
                    <a:pt x="780" y="290"/>
                  </a:lnTo>
                  <a:lnTo>
                    <a:pt x="779" y="287"/>
                  </a:lnTo>
                  <a:lnTo>
                    <a:pt x="779" y="283"/>
                  </a:lnTo>
                  <a:lnTo>
                    <a:pt x="779" y="280"/>
                  </a:lnTo>
                  <a:lnTo>
                    <a:pt x="779" y="277"/>
                  </a:lnTo>
                  <a:lnTo>
                    <a:pt x="779" y="274"/>
                  </a:lnTo>
                  <a:lnTo>
                    <a:pt x="779" y="270"/>
                  </a:lnTo>
                  <a:lnTo>
                    <a:pt x="777" y="267"/>
                  </a:lnTo>
                  <a:lnTo>
                    <a:pt x="777" y="265"/>
                  </a:lnTo>
                  <a:lnTo>
                    <a:pt x="777" y="260"/>
                  </a:lnTo>
                  <a:lnTo>
                    <a:pt x="776" y="257"/>
                  </a:lnTo>
                  <a:lnTo>
                    <a:pt x="774" y="255"/>
                  </a:lnTo>
                  <a:lnTo>
                    <a:pt x="773" y="252"/>
                  </a:lnTo>
                  <a:lnTo>
                    <a:pt x="772" y="249"/>
                  </a:lnTo>
                  <a:lnTo>
                    <a:pt x="769" y="243"/>
                  </a:lnTo>
                  <a:lnTo>
                    <a:pt x="766" y="239"/>
                  </a:lnTo>
                  <a:lnTo>
                    <a:pt x="762" y="236"/>
                  </a:lnTo>
                  <a:lnTo>
                    <a:pt x="759" y="235"/>
                  </a:lnTo>
                  <a:lnTo>
                    <a:pt x="756" y="233"/>
                  </a:lnTo>
                  <a:lnTo>
                    <a:pt x="753" y="233"/>
                  </a:lnTo>
                  <a:lnTo>
                    <a:pt x="749" y="230"/>
                  </a:lnTo>
                  <a:lnTo>
                    <a:pt x="746" y="229"/>
                  </a:lnTo>
                  <a:lnTo>
                    <a:pt x="743" y="229"/>
                  </a:lnTo>
                  <a:lnTo>
                    <a:pt x="739" y="229"/>
                  </a:lnTo>
                  <a:lnTo>
                    <a:pt x="735" y="226"/>
                  </a:lnTo>
                  <a:lnTo>
                    <a:pt x="730" y="226"/>
                  </a:lnTo>
                  <a:lnTo>
                    <a:pt x="725" y="226"/>
                  </a:lnTo>
                  <a:lnTo>
                    <a:pt x="722" y="228"/>
                  </a:lnTo>
                  <a:lnTo>
                    <a:pt x="716" y="229"/>
                  </a:lnTo>
                  <a:lnTo>
                    <a:pt x="713" y="229"/>
                  </a:lnTo>
                  <a:lnTo>
                    <a:pt x="709" y="232"/>
                  </a:lnTo>
                  <a:lnTo>
                    <a:pt x="705" y="233"/>
                  </a:lnTo>
                  <a:lnTo>
                    <a:pt x="701" y="235"/>
                  </a:lnTo>
                  <a:lnTo>
                    <a:pt x="696" y="238"/>
                  </a:lnTo>
                  <a:lnTo>
                    <a:pt x="691" y="239"/>
                  </a:lnTo>
                  <a:lnTo>
                    <a:pt x="685" y="242"/>
                  </a:lnTo>
                  <a:lnTo>
                    <a:pt x="683" y="243"/>
                  </a:lnTo>
                  <a:lnTo>
                    <a:pt x="681" y="245"/>
                  </a:lnTo>
                  <a:lnTo>
                    <a:pt x="678" y="246"/>
                  </a:lnTo>
                  <a:lnTo>
                    <a:pt x="675" y="247"/>
                  </a:lnTo>
                  <a:lnTo>
                    <a:pt x="672" y="246"/>
                  </a:lnTo>
                  <a:lnTo>
                    <a:pt x="669" y="246"/>
                  </a:lnTo>
                  <a:lnTo>
                    <a:pt x="666" y="246"/>
                  </a:lnTo>
                  <a:lnTo>
                    <a:pt x="662" y="245"/>
                  </a:lnTo>
                  <a:lnTo>
                    <a:pt x="656" y="243"/>
                  </a:lnTo>
                  <a:lnTo>
                    <a:pt x="651" y="242"/>
                  </a:lnTo>
                  <a:lnTo>
                    <a:pt x="649" y="240"/>
                  </a:lnTo>
                  <a:lnTo>
                    <a:pt x="647" y="239"/>
                  </a:lnTo>
                  <a:lnTo>
                    <a:pt x="644" y="238"/>
                  </a:lnTo>
                  <a:lnTo>
                    <a:pt x="641" y="236"/>
                  </a:lnTo>
                  <a:lnTo>
                    <a:pt x="637" y="236"/>
                  </a:lnTo>
                  <a:lnTo>
                    <a:pt x="632" y="233"/>
                  </a:lnTo>
                  <a:lnTo>
                    <a:pt x="628" y="233"/>
                  </a:lnTo>
                  <a:lnTo>
                    <a:pt x="625" y="230"/>
                  </a:lnTo>
                  <a:lnTo>
                    <a:pt x="621" y="229"/>
                  </a:lnTo>
                  <a:lnTo>
                    <a:pt x="617" y="228"/>
                  </a:lnTo>
                  <a:lnTo>
                    <a:pt x="614" y="226"/>
                  </a:lnTo>
                  <a:lnTo>
                    <a:pt x="610" y="225"/>
                  </a:lnTo>
                  <a:lnTo>
                    <a:pt x="604" y="223"/>
                  </a:lnTo>
                  <a:lnTo>
                    <a:pt x="600" y="220"/>
                  </a:lnTo>
                  <a:lnTo>
                    <a:pt x="597" y="220"/>
                  </a:lnTo>
                  <a:lnTo>
                    <a:pt x="591" y="218"/>
                  </a:lnTo>
                  <a:lnTo>
                    <a:pt x="585" y="218"/>
                  </a:lnTo>
                  <a:lnTo>
                    <a:pt x="581" y="216"/>
                  </a:lnTo>
                  <a:lnTo>
                    <a:pt x="575" y="215"/>
                  </a:lnTo>
                  <a:lnTo>
                    <a:pt x="571" y="213"/>
                  </a:lnTo>
                  <a:lnTo>
                    <a:pt x="566" y="212"/>
                  </a:lnTo>
                  <a:lnTo>
                    <a:pt x="560" y="210"/>
                  </a:lnTo>
                  <a:lnTo>
                    <a:pt x="554" y="210"/>
                  </a:lnTo>
                  <a:lnTo>
                    <a:pt x="550" y="210"/>
                  </a:lnTo>
                  <a:lnTo>
                    <a:pt x="543" y="208"/>
                  </a:lnTo>
                  <a:lnTo>
                    <a:pt x="537" y="208"/>
                  </a:lnTo>
                  <a:lnTo>
                    <a:pt x="531" y="208"/>
                  </a:lnTo>
                  <a:lnTo>
                    <a:pt x="526" y="208"/>
                  </a:lnTo>
                  <a:lnTo>
                    <a:pt x="519" y="206"/>
                  </a:lnTo>
                  <a:lnTo>
                    <a:pt x="513" y="206"/>
                  </a:lnTo>
                  <a:lnTo>
                    <a:pt x="507" y="206"/>
                  </a:lnTo>
                  <a:lnTo>
                    <a:pt x="500" y="206"/>
                  </a:lnTo>
                  <a:lnTo>
                    <a:pt x="494" y="206"/>
                  </a:lnTo>
                  <a:lnTo>
                    <a:pt x="487" y="206"/>
                  </a:lnTo>
                  <a:lnTo>
                    <a:pt x="482" y="208"/>
                  </a:lnTo>
                  <a:lnTo>
                    <a:pt x="475" y="209"/>
                  </a:lnTo>
                  <a:lnTo>
                    <a:pt x="467" y="209"/>
                  </a:lnTo>
                  <a:lnTo>
                    <a:pt x="460" y="210"/>
                  </a:lnTo>
                  <a:lnTo>
                    <a:pt x="453" y="212"/>
                  </a:lnTo>
                  <a:lnTo>
                    <a:pt x="446" y="212"/>
                  </a:lnTo>
                  <a:lnTo>
                    <a:pt x="439" y="215"/>
                  </a:lnTo>
                  <a:lnTo>
                    <a:pt x="432" y="216"/>
                  </a:lnTo>
                  <a:lnTo>
                    <a:pt x="425" y="218"/>
                  </a:lnTo>
                  <a:lnTo>
                    <a:pt x="418" y="220"/>
                  </a:lnTo>
                  <a:lnTo>
                    <a:pt x="411" y="223"/>
                  </a:lnTo>
                  <a:lnTo>
                    <a:pt x="404" y="226"/>
                  </a:lnTo>
                  <a:lnTo>
                    <a:pt x="395" y="229"/>
                  </a:lnTo>
                  <a:lnTo>
                    <a:pt x="388" y="233"/>
                  </a:lnTo>
                  <a:lnTo>
                    <a:pt x="379" y="236"/>
                  </a:lnTo>
                  <a:lnTo>
                    <a:pt x="372" y="242"/>
                  </a:lnTo>
                  <a:lnTo>
                    <a:pt x="364" y="245"/>
                  </a:lnTo>
                  <a:lnTo>
                    <a:pt x="357" y="249"/>
                  </a:lnTo>
                  <a:lnTo>
                    <a:pt x="351" y="252"/>
                  </a:lnTo>
                  <a:lnTo>
                    <a:pt x="344" y="257"/>
                  </a:lnTo>
                  <a:lnTo>
                    <a:pt x="340" y="260"/>
                  </a:lnTo>
                  <a:lnTo>
                    <a:pt x="332" y="265"/>
                  </a:lnTo>
                  <a:lnTo>
                    <a:pt x="327" y="269"/>
                  </a:lnTo>
                  <a:lnTo>
                    <a:pt x="323" y="273"/>
                  </a:lnTo>
                  <a:lnTo>
                    <a:pt x="318" y="277"/>
                  </a:lnTo>
                  <a:lnTo>
                    <a:pt x="314" y="282"/>
                  </a:lnTo>
                  <a:lnTo>
                    <a:pt x="308" y="286"/>
                  </a:lnTo>
                  <a:lnTo>
                    <a:pt x="304" y="292"/>
                  </a:lnTo>
                  <a:lnTo>
                    <a:pt x="300" y="296"/>
                  </a:lnTo>
                  <a:lnTo>
                    <a:pt x="296" y="300"/>
                  </a:lnTo>
                  <a:lnTo>
                    <a:pt x="290" y="304"/>
                  </a:lnTo>
                  <a:lnTo>
                    <a:pt x="288" y="310"/>
                  </a:lnTo>
                  <a:lnTo>
                    <a:pt x="284" y="314"/>
                  </a:lnTo>
                  <a:lnTo>
                    <a:pt x="280" y="320"/>
                  </a:lnTo>
                  <a:lnTo>
                    <a:pt x="277" y="324"/>
                  </a:lnTo>
                  <a:lnTo>
                    <a:pt x="273" y="330"/>
                  </a:lnTo>
                  <a:lnTo>
                    <a:pt x="270" y="334"/>
                  </a:lnTo>
                  <a:lnTo>
                    <a:pt x="269" y="338"/>
                  </a:lnTo>
                  <a:lnTo>
                    <a:pt x="264" y="346"/>
                  </a:lnTo>
                  <a:lnTo>
                    <a:pt x="263" y="350"/>
                  </a:lnTo>
                  <a:lnTo>
                    <a:pt x="260" y="356"/>
                  </a:lnTo>
                  <a:lnTo>
                    <a:pt x="259" y="361"/>
                  </a:lnTo>
                  <a:lnTo>
                    <a:pt x="254" y="366"/>
                  </a:lnTo>
                  <a:lnTo>
                    <a:pt x="253" y="373"/>
                  </a:lnTo>
                  <a:lnTo>
                    <a:pt x="250" y="377"/>
                  </a:lnTo>
                  <a:lnTo>
                    <a:pt x="249" y="383"/>
                  </a:lnTo>
                  <a:lnTo>
                    <a:pt x="247" y="387"/>
                  </a:lnTo>
                  <a:lnTo>
                    <a:pt x="246" y="393"/>
                  </a:lnTo>
                  <a:lnTo>
                    <a:pt x="243" y="398"/>
                  </a:lnTo>
                  <a:lnTo>
                    <a:pt x="243" y="404"/>
                  </a:lnTo>
                  <a:lnTo>
                    <a:pt x="242" y="408"/>
                  </a:lnTo>
                  <a:lnTo>
                    <a:pt x="240" y="414"/>
                  </a:lnTo>
                  <a:lnTo>
                    <a:pt x="239" y="420"/>
                  </a:lnTo>
                  <a:lnTo>
                    <a:pt x="239" y="425"/>
                  </a:lnTo>
                  <a:lnTo>
                    <a:pt x="237" y="431"/>
                  </a:lnTo>
                  <a:lnTo>
                    <a:pt x="236" y="437"/>
                  </a:lnTo>
                  <a:lnTo>
                    <a:pt x="236" y="441"/>
                  </a:lnTo>
                  <a:lnTo>
                    <a:pt x="234" y="447"/>
                  </a:lnTo>
                  <a:lnTo>
                    <a:pt x="233" y="454"/>
                  </a:lnTo>
                  <a:lnTo>
                    <a:pt x="233" y="458"/>
                  </a:lnTo>
                  <a:lnTo>
                    <a:pt x="233" y="464"/>
                  </a:lnTo>
                  <a:lnTo>
                    <a:pt x="233" y="469"/>
                  </a:lnTo>
                  <a:lnTo>
                    <a:pt x="232" y="474"/>
                  </a:lnTo>
                  <a:lnTo>
                    <a:pt x="232" y="479"/>
                  </a:lnTo>
                  <a:lnTo>
                    <a:pt x="232" y="485"/>
                  </a:lnTo>
                  <a:lnTo>
                    <a:pt x="232" y="491"/>
                  </a:lnTo>
                  <a:lnTo>
                    <a:pt x="230" y="495"/>
                  </a:lnTo>
                  <a:lnTo>
                    <a:pt x="230" y="499"/>
                  </a:lnTo>
                  <a:lnTo>
                    <a:pt x="230" y="505"/>
                  </a:lnTo>
                  <a:lnTo>
                    <a:pt x="230" y="511"/>
                  </a:lnTo>
                  <a:lnTo>
                    <a:pt x="230" y="515"/>
                  </a:lnTo>
                  <a:lnTo>
                    <a:pt x="230" y="519"/>
                  </a:lnTo>
                  <a:lnTo>
                    <a:pt x="230" y="525"/>
                  </a:lnTo>
                  <a:lnTo>
                    <a:pt x="232" y="529"/>
                  </a:lnTo>
                  <a:lnTo>
                    <a:pt x="232" y="535"/>
                  </a:lnTo>
                  <a:lnTo>
                    <a:pt x="232" y="539"/>
                  </a:lnTo>
                  <a:lnTo>
                    <a:pt x="232" y="543"/>
                  </a:lnTo>
                  <a:lnTo>
                    <a:pt x="232" y="548"/>
                  </a:lnTo>
                  <a:lnTo>
                    <a:pt x="232" y="552"/>
                  </a:lnTo>
                  <a:lnTo>
                    <a:pt x="233" y="556"/>
                  </a:lnTo>
                  <a:lnTo>
                    <a:pt x="233" y="560"/>
                  </a:lnTo>
                  <a:lnTo>
                    <a:pt x="233" y="566"/>
                  </a:lnTo>
                  <a:lnTo>
                    <a:pt x="233" y="569"/>
                  </a:lnTo>
                  <a:lnTo>
                    <a:pt x="233" y="573"/>
                  </a:lnTo>
                  <a:lnTo>
                    <a:pt x="233" y="576"/>
                  </a:lnTo>
                  <a:lnTo>
                    <a:pt x="234" y="580"/>
                  </a:lnTo>
                  <a:lnTo>
                    <a:pt x="234" y="585"/>
                  </a:lnTo>
                  <a:lnTo>
                    <a:pt x="236" y="589"/>
                  </a:lnTo>
                  <a:lnTo>
                    <a:pt x="236" y="592"/>
                  </a:lnTo>
                  <a:lnTo>
                    <a:pt x="237" y="596"/>
                  </a:lnTo>
                  <a:lnTo>
                    <a:pt x="239" y="599"/>
                  </a:lnTo>
                  <a:lnTo>
                    <a:pt x="239" y="603"/>
                  </a:lnTo>
                  <a:lnTo>
                    <a:pt x="239" y="606"/>
                  </a:lnTo>
                  <a:lnTo>
                    <a:pt x="240" y="610"/>
                  </a:lnTo>
                  <a:lnTo>
                    <a:pt x="242" y="613"/>
                  </a:lnTo>
                  <a:lnTo>
                    <a:pt x="242" y="616"/>
                  </a:lnTo>
                  <a:lnTo>
                    <a:pt x="243" y="620"/>
                  </a:lnTo>
                  <a:lnTo>
                    <a:pt x="244" y="623"/>
                  </a:lnTo>
                  <a:lnTo>
                    <a:pt x="246" y="626"/>
                  </a:lnTo>
                  <a:lnTo>
                    <a:pt x="246" y="629"/>
                  </a:lnTo>
                  <a:lnTo>
                    <a:pt x="247" y="631"/>
                  </a:lnTo>
                  <a:lnTo>
                    <a:pt x="249" y="634"/>
                  </a:lnTo>
                  <a:lnTo>
                    <a:pt x="250" y="637"/>
                  </a:lnTo>
                  <a:lnTo>
                    <a:pt x="251" y="640"/>
                  </a:lnTo>
                  <a:lnTo>
                    <a:pt x="253" y="643"/>
                  </a:lnTo>
                  <a:lnTo>
                    <a:pt x="254" y="646"/>
                  </a:lnTo>
                  <a:lnTo>
                    <a:pt x="257" y="651"/>
                  </a:lnTo>
                  <a:lnTo>
                    <a:pt x="259" y="656"/>
                  </a:lnTo>
                  <a:lnTo>
                    <a:pt x="261" y="660"/>
                  </a:lnTo>
                  <a:lnTo>
                    <a:pt x="264" y="666"/>
                  </a:lnTo>
                  <a:lnTo>
                    <a:pt x="267" y="670"/>
                  </a:lnTo>
                  <a:lnTo>
                    <a:pt x="269" y="674"/>
                  </a:lnTo>
                  <a:lnTo>
                    <a:pt x="270" y="678"/>
                  </a:lnTo>
                  <a:lnTo>
                    <a:pt x="273" y="681"/>
                  </a:lnTo>
                  <a:lnTo>
                    <a:pt x="273" y="684"/>
                  </a:lnTo>
                  <a:lnTo>
                    <a:pt x="276" y="688"/>
                  </a:lnTo>
                  <a:lnTo>
                    <a:pt x="276" y="691"/>
                  </a:lnTo>
                  <a:lnTo>
                    <a:pt x="277" y="694"/>
                  </a:lnTo>
                  <a:lnTo>
                    <a:pt x="277" y="700"/>
                  </a:lnTo>
                  <a:lnTo>
                    <a:pt x="277" y="704"/>
                  </a:lnTo>
                  <a:lnTo>
                    <a:pt x="276" y="707"/>
                  </a:lnTo>
                  <a:lnTo>
                    <a:pt x="271" y="711"/>
                  </a:lnTo>
                  <a:lnTo>
                    <a:pt x="266" y="713"/>
                  </a:lnTo>
                  <a:lnTo>
                    <a:pt x="261" y="714"/>
                  </a:lnTo>
                  <a:lnTo>
                    <a:pt x="257" y="714"/>
                  </a:lnTo>
                  <a:lnTo>
                    <a:pt x="251" y="715"/>
                  </a:lnTo>
                  <a:lnTo>
                    <a:pt x="247" y="715"/>
                  </a:lnTo>
                  <a:lnTo>
                    <a:pt x="242" y="715"/>
                  </a:lnTo>
                  <a:lnTo>
                    <a:pt x="239" y="715"/>
                  </a:lnTo>
                  <a:lnTo>
                    <a:pt x="237" y="715"/>
                  </a:lnTo>
                  <a:lnTo>
                    <a:pt x="233" y="715"/>
                  </a:lnTo>
                  <a:lnTo>
                    <a:pt x="232" y="717"/>
                  </a:lnTo>
                  <a:lnTo>
                    <a:pt x="227" y="717"/>
                  </a:lnTo>
                  <a:lnTo>
                    <a:pt x="223" y="718"/>
                  </a:lnTo>
                  <a:lnTo>
                    <a:pt x="220" y="718"/>
                  </a:lnTo>
                  <a:lnTo>
                    <a:pt x="216" y="720"/>
                  </a:lnTo>
                  <a:lnTo>
                    <a:pt x="212" y="721"/>
                  </a:lnTo>
                  <a:lnTo>
                    <a:pt x="207" y="722"/>
                  </a:lnTo>
                  <a:lnTo>
                    <a:pt x="203" y="725"/>
                  </a:lnTo>
                  <a:lnTo>
                    <a:pt x="199" y="727"/>
                  </a:lnTo>
                  <a:lnTo>
                    <a:pt x="193" y="728"/>
                  </a:lnTo>
                  <a:lnTo>
                    <a:pt x="188" y="731"/>
                  </a:lnTo>
                  <a:lnTo>
                    <a:pt x="185" y="734"/>
                  </a:lnTo>
                  <a:lnTo>
                    <a:pt x="182" y="734"/>
                  </a:lnTo>
                  <a:lnTo>
                    <a:pt x="179" y="735"/>
                  </a:lnTo>
                  <a:lnTo>
                    <a:pt x="176" y="738"/>
                  </a:lnTo>
                  <a:lnTo>
                    <a:pt x="172" y="740"/>
                  </a:lnTo>
                  <a:lnTo>
                    <a:pt x="169" y="741"/>
                  </a:lnTo>
                  <a:lnTo>
                    <a:pt x="165" y="742"/>
                  </a:lnTo>
                  <a:lnTo>
                    <a:pt x="162" y="745"/>
                  </a:lnTo>
                  <a:lnTo>
                    <a:pt x="159" y="747"/>
                  </a:lnTo>
                  <a:lnTo>
                    <a:pt x="155" y="750"/>
                  </a:lnTo>
                  <a:lnTo>
                    <a:pt x="152" y="752"/>
                  </a:lnTo>
                  <a:lnTo>
                    <a:pt x="149" y="757"/>
                  </a:lnTo>
                  <a:lnTo>
                    <a:pt x="144" y="758"/>
                  </a:lnTo>
                  <a:lnTo>
                    <a:pt x="139" y="761"/>
                  </a:lnTo>
                  <a:lnTo>
                    <a:pt x="136" y="762"/>
                  </a:lnTo>
                  <a:lnTo>
                    <a:pt x="134" y="765"/>
                  </a:lnTo>
                  <a:lnTo>
                    <a:pt x="131" y="768"/>
                  </a:lnTo>
                  <a:lnTo>
                    <a:pt x="126" y="771"/>
                  </a:lnTo>
                  <a:lnTo>
                    <a:pt x="125" y="772"/>
                  </a:lnTo>
                  <a:lnTo>
                    <a:pt x="122" y="775"/>
                  </a:lnTo>
                  <a:lnTo>
                    <a:pt x="117" y="779"/>
                  </a:lnTo>
                  <a:lnTo>
                    <a:pt x="114" y="784"/>
                  </a:lnTo>
                  <a:lnTo>
                    <a:pt x="108" y="788"/>
                  </a:lnTo>
                  <a:lnTo>
                    <a:pt x="105" y="792"/>
                  </a:lnTo>
                  <a:lnTo>
                    <a:pt x="102" y="796"/>
                  </a:lnTo>
                  <a:lnTo>
                    <a:pt x="99" y="799"/>
                  </a:lnTo>
                  <a:lnTo>
                    <a:pt x="98" y="802"/>
                  </a:lnTo>
                  <a:lnTo>
                    <a:pt x="97" y="808"/>
                  </a:lnTo>
                  <a:lnTo>
                    <a:pt x="94" y="809"/>
                  </a:lnTo>
                  <a:lnTo>
                    <a:pt x="94" y="812"/>
                  </a:lnTo>
                  <a:lnTo>
                    <a:pt x="92" y="816"/>
                  </a:lnTo>
                  <a:lnTo>
                    <a:pt x="92" y="819"/>
                  </a:lnTo>
                  <a:lnTo>
                    <a:pt x="90" y="822"/>
                  </a:lnTo>
                  <a:lnTo>
                    <a:pt x="90" y="826"/>
                  </a:lnTo>
                  <a:lnTo>
                    <a:pt x="87" y="831"/>
                  </a:lnTo>
                  <a:lnTo>
                    <a:pt x="85" y="832"/>
                  </a:lnTo>
                  <a:lnTo>
                    <a:pt x="82" y="833"/>
                  </a:lnTo>
                  <a:lnTo>
                    <a:pt x="78" y="833"/>
                  </a:lnTo>
                  <a:lnTo>
                    <a:pt x="77" y="833"/>
                  </a:lnTo>
                  <a:lnTo>
                    <a:pt x="74" y="833"/>
                  </a:lnTo>
                  <a:lnTo>
                    <a:pt x="71" y="832"/>
                  </a:lnTo>
                  <a:lnTo>
                    <a:pt x="68" y="832"/>
                  </a:lnTo>
                  <a:lnTo>
                    <a:pt x="64" y="829"/>
                  </a:lnTo>
                  <a:lnTo>
                    <a:pt x="60" y="825"/>
                  </a:lnTo>
                  <a:lnTo>
                    <a:pt x="57" y="822"/>
                  </a:lnTo>
                  <a:lnTo>
                    <a:pt x="55" y="819"/>
                  </a:lnTo>
                  <a:lnTo>
                    <a:pt x="53" y="818"/>
                  </a:lnTo>
                  <a:lnTo>
                    <a:pt x="51" y="815"/>
                  </a:lnTo>
                  <a:lnTo>
                    <a:pt x="48" y="809"/>
                  </a:lnTo>
                  <a:lnTo>
                    <a:pt x="47" y="805"/>
                  </a:lnTo>
                  <a:lnTo>
                    <a:pt x="44" y="799"/>
                  </a:lnTo>
                  <a:lnTo>
                    <a:pt x="43" y="795"/>
                  </a:lnTo>
                  <a:lnTo>
                    <a:pt x="40" y="789"/>
                  </a:lnTo>
                  <a:lnTo>
                    <a:pt x="40" y="785"/>
                  </a:lnTo>
                  <a:lnTo>
                    <a:pt x="36" y="779"/>
                  </a:lnTo>
                  <a:lnTo>
                    <a:pt x="34" y="772"/>
                  </a:lnTo>
                  <a:lnTo>
                    <a:pt x="31" y="765"/>
                  </a:lnTo>
                  <a:lnTo>
                    <a:pt x="30" y="759"/>
                  </a:lnTo>
                  <a:lnTo>
                    <a:pt x="28" y="751"/>
                  </a:lnTo>
                  <a:lnTo>
                    <a:pt x="27" y="744"/>
                  </a:lnTo>
                  <a:lnTo>
                    <a:pt x="24" y="735"/>
                  </a:lnTo>
                  <a:lnTo>
                    <a:pt x="21" y="728"/>
                  </a:lnTo>
                  <a:lnTo>
                    <a:pt x="20" y="721"/>
                  </a:lnTo>
                  <a:lnTo>
                    <a:pt x="18" y="713"/>
                  </a:lnTo>
                  <a:lnTo>
                    <a:pt x="16" y="704"/>
                  </a:lnTo>
                  <a:lnTo>
                    <a:pt x="16" y="694"/>
                  </a:lnTo>
                  <a:lnTo>
                    <a:pt x="13" y="686"/>
                  </a:lnTo>
                  <a:lnTo>
                    <a:pt x="13" y="677"/>
                  </a:lnTo>
                  <a:lnTo>
                    <a:pt x="10" y="667"/>
                  </a:lnTo>
                  <a:lnTo>
                    <a:pt x="9" y="657"/>
                  </a:lnTo>
                  <a:lnTo>
                    <a:pt x="7" y="649"/>
                  </a:lnTo>
                  <a:lnTo>
                    <a:pt x="6" y="639"/>
                  </a:lnTo>
                  <a:lnTo>
                    <a:pt x="6" y="629"/>
                  </a:lnTo>
                  <a:lnTo>
                    <a:pt x="4" y="619"/>
                  </a:lnTo>
                  <a:lnTo>
                    <a:pt x="3" y="607"/>
                  </a:lnTo>
                  <a:lnTo>
                    <a:pt x="3" y="599"/>
                  </a:lnTo>
                  <a:lnTo>
                    <a:pt x="1" y="589"/>
                  </a:lnTo>
                  <a:lnTo>
                    <a:pt x="0" y="577"/>
                  </a:lnTo>
                  <a:lnTo>
                    <a:pt x="0" y="567"/>
                  </a:lnTo>
                  <a:lnTo>
                    <a:pt x="0" y="556"/>
                  </a:lnTo>
                  <a:lnTo>
                    <a:pt x="0" y="545"/>
                  </a:lnTo>
                  <a:lnTo>
                    <a:pt x="0" y="535"/>
                  </a:lnTo>
                  <a:lnTo>
                    <a:pt x="0" y="525"/>
                  </a:lnTo>
                  <a:lnTo>
                    <a:pt x="0" y="513"/>
                  </a:lnTo>
                  <a:lnTo>
                    <a:pt x="0" y="502"/>
                  </a:lnTo>
                  <a:lnTo>
                    <a:pt x="0" y="492"/>
                  </a:lnTo>
                  <a:lnTo>
                    <a:pt x="1" y="482"/>
                  </a:lnTo>
                  <a:lnTo>
                    <a:pt x="3" y="469"/>
                  </a:lnTo>
                  <a:lnTo>
                    <a:pt x="3" y="459"/>
                  </a:lnTo>
                  <a:lnTo>
                    <a:pt x="4" y="448"/>
                  </a:lnTo>
                  <a:lnTo>
                    <a:pt x="6" y="438"/>
                  </a:lnTo>
                  <a:lnTo>
                    <a:pt x="9" y="427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3" y="394"/>
                  </a:lnTo>
                  <a:lnTo>
                    <a:pt x="16" y="384"/>
                  </a:lnTo>
                  <a:lnTo>
                    <a:pt x="18" y="374"/>
                  </a:lnTo>
                  <a:lnTo>
                    <a:pt x="21" y="363"/>
                  </a:lnTo>
                  <a:lnTo>
                    <a:pt x="24" y="354"/>
                  </a:lnTo>
                  <a:lnTo>
                    <a:pt x="27" y="343"/>
                  </a:lnTo>
                  <a:lnTo>
                    <a:pt x="30" y="333"/>
                  </a:lnTo>
                  <a:lnTo>
                    <a:pt x="34" y="324"/>
                  </a:lnTo>
                  <a:lnTo>
                    <a:pt x="40" y="313"/>
                  </a:lnTo>
                  <a:lnTo>
                    <a:pt x="44" y="304"/>
                  </a:lnTo>
                  <a:close/>
                </a:path>
              </a:pathLst>
            </a:custGeom>
            <a:solidFill>
              <a:srgbClr val="2A40E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Freeform 13"/>
            <p:cNvSpPr>
              <a:spLocks/>
            </p:cNvSpPr>
            <p:nvPr/>
          </p:nvSpPr>
          <p:spPr bwMode="auto">
            <a:xfrm>
              <a:off x="1923" y="937"/>
              <a:ext cx="81" cy="29"/>
            </a:xfrm>
            <a:custGeom>
              <a:avLst/>
              <a:gdLst>
                <a:gd name="T0" fmla="*/ 0 w 243"/>
                <a:gd name="T1" fmla="*/ 0 h 87"/>
                <a:gd name="T2" fmla="*/ 0 w 243"/>
                <a:gd name="T3" fmla="*/ 0 h 87"/>
                <a:gd name="T4" fmla="*/ 0 w 243"/>
                <a:gd name="T5" fmla="*/ 0 h 87"/>
                <a:gd name="T6" fmla="*/ 0 w 243"/>
                <a:gd name="T7" fmla="*/ 0 h 87"/>
                <a:gd name="T8" fmla="*/ 0 w 243"/>
                <a:gd name="T9" fmla="*/ 0 h 87"/>
                <a:gd name="T10" fmla="*/ 0 w 243"/>
                <a:gd name="T11" fmla="*/ 0 h 87"/>
                <a:gd name="T12" fmla="*/ 0 w 243"/>
                <a:gd name="T13" fmla="*/ 0 h 87"/>
                <a:gd name="T14" fmla="*/ 0 w 243"/>
                <a:gd name="T15" fmla="*/ 0 h 87"/>
                <a:gd name="T16" fmla="*/ 0 w 243"/>
                <a:gd name="T17" fmla="*/ 0 h 87"/>
                <a:gd name="T18" fmla="*/ 0 w 243"/>
                <a:gd name="T19" fmla="*/ 0 h 87"/>
                <a:gd name="T20" fmla="*/ 0 w 243"/>
                <a:gd name="T21" fmla="*/ 0 h 87"/>
                <a:gd name="T22" fmla="*/ 0 w 243"/>
                <a:gd name="T23" fmla="*/ 0 h 87"/>
                <a:gd name="T24" fmla="*/ 0 w 243"/>
                <a:gd name="T25" fmla="*/ 0 h 87"/>
                <a:gd name="T26" fmla="*/ 0 w 243"/>
                <a:gd name="T27" fmla="*/ 0 h 87"/>
                <a:gd name="T28" fmla="*/ 0 w 243"/>
                <a:gd name="T29" fmla="*/ 0 h 87"/>
                <a:gd name="T30" fmla="*/ 0 w 243"/>
                <a:gd name="T31" fmla="*/ 0 h 87"/>
                <a:gd name="T32" fmla="*/ 0 w 243"/>
                <a:gd name="T33" fmla="*/ 0 h 87"/>
                <a:gd name="T34" fmla="*/ 0 w 243"/>
                <a:gd name="T35" fmla="*/ 0 h 87"/>
                <a:gd name="T36" fmla="*/ 0 w 243"/>
                <a:gd name="T37" fmla="*/ 0 h 87"/>
                <a:gd name="T38" fmla="*/ 0 w 243"/>
                <a:gd name="T39" fmla="*/ 0 h 87"/>
                <a:gd name="T40" fmla="*/ 0 w 243"/>
                <a:gd name="T41" fmla="*/ 0 h 87"/>
                <a:gd name="T42" fmla="*/ 0 w 243"/>
                <a:gd name="T43" fmla="*/ 0 h 87"/>
                <a:gd name="T44" fmla="*/ 0 w 243"/>
                <a:gd name="T45" fmla="*/ 0 h 87"/>
                <a:gd name="T46" fmla="*/ 0 w 243"/>
                <a:gd name="T47" fmla="*/ 0 h 87"/>
                <a:gd name="T48" fmla="*/ 0 w 243"/>
                <a:gd name="T49" fmla="*/ 0 h 87"/>
                <a:gd name="T50" fmla="*/ 0 w 243"/>
                <a:gd name="T51" fmla="*/ 0 h 87"/>
                <a:gd name="T52" fmla="*/ 0 w 243"/>
                <a:gd name="T53" fmla="*/ 0 h 87"/>
                <a:gd name="T54" fmla="*/ 0 w 243"/>
                <a:gd name="T55" fmla="*/ 0 h 87"/>
                <a:gd name="T56" fmla="*/ 0 w 243"/>
                <a:gd name="T57" fmla="*/ 0 h 87"/>
                <a:gd name="T58" fmla="*/ 0 w 243"/>
                <a:gd name="T59" fmla="*/ 0 h 87"/>
                <a:gd name="T60" fmla="*/ 0 w 243"/>
                <a:gd name="T61" fmla="*/ 0 h 87"/>
                <a:gd name="T62" fmla="*/ 0 w 243"/>
                <a:gd name="T63" fmla="*/ 0 h 87"/>
                <a:gd name="T64" fmla="*/ 0 w 243"/>
                <a:gd name="T65" fmla="*/ 0 h 87"/>
                <a:gd name="T66" fmla="*/ 0 w 243"/>
                <a:gd name="T67" fmla="*/ 0 h 87"/>
                <a:gd name="T68" fmla="*/ 0 w 243"/>
                <a:gd name="T69" fmla="*/ 0 h 87"/>
                <a:gd name="T70" fmla="*/ 0 w 243"/>
                <a:gd name="T71" fmla="*/ 0 h 87"/>
                <a:gd name="T72" fmla="*/ 0 w 243"/>
                <a:gd name="T73" fmla="*/ 0 h 87"/>
                <a:gd name="T74" fmla="*/ 0 w 243"/>
                <a:gd name="T75" fmla="*/ 0 h 87"/>
                <a:gd name="T76" fmla="*/ 0 w 243"/>
                <a:gd name="T77" fmla="*/ 0 h 87"/>
                <a:gd name="T78" fmla="*/ 0 w 243"/>
                <a:gd name="T79" fmla="*/ 0 h 87"/>
                <a:gd name="T80" fmla="*/ 0 w 243"/>
                <a:gd name="T81" fmla="*/ 0 h 87"/>
                <a:gd name="T82" fmla="*/ 0 w 243"/>
                <a:gd name="T83" fmla="*/ 0 h 87"/>
                <a:gd name="T84" fmla="*/ 0 w 243"/>
                <a:gd name="T85" fmla="*/ 0 h 87"/>
                <a:gd name="T86" fmla="*/ 0 w 243"/>
                <a:gd name="T87" fmla="*/ 0 h 87"/>
                <a:gd name="T88" fmla="*/ 0 w 243"/>
                <a:gd name="T89" fmla="*/ 0 h 87"/>
                <a:gd name="T90" fmla="*/ 0 w 243"/>
                <a:gd name="T91" fmla="*/ 0 h 8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3"/>
                <a:gd name="T139" fmla="*/ 0 h 87"/>
                <a:gd name="T140" fmla="*/ 243 w 243"/>
                <a:gd name="T141" fmla="*/ 87 h 8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3" h="87">
                  <a:moveTo>
                    <a:pt x="77" y="6"/>
                  </a:moveTo>
                  <a:lnTo>
                    <a:pt x="80" y="4"/>
                  </a:lnTo>
                  <a:lnTo>
                    <a:pt x="83" y="3"/>
                  </a:lnTo>
                  <a:lnTo>
                    <a:pt x="86" y="3"/>
                  </a:lnTo>
                  <a:lnTo>
                    <a:pt x="90" y="3"/>
                  </a:lnTo>
                  <a:lnTo>
                    <a:pt x="94" y="1"/>
                  </a:lnTo>
                  <a:lnTo>
                    <a:pt x="96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4" y="0"/>
                  </a:lnTo>
                  <a:lnTo>
                    <a:pt x="118" y="0"/>
                  </a:lnTo>
                  <a:lnTo>
                    <a:pt x="123" y="0"/>
                  </a:lnTo>
                  <a:lnTo>
                    <a:pt x="126" y="0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1" y="0"/>
                  </a:lnTo>
                  <a:lnTo>
                    <a:pt x="145" y="1"/>
                  </a:lnTo>
                  <a:lnTo>
                    <a:pt x="150" y="3"/>
                  </a:lnTo>
                  <a:lnTo>
                    <a:pt x="154" y="3"/>
                  </a:lnTo>
                  <a:lnTo>
                    <a:pt x="157" y="3"/>
                  </a:lnTo>
                  <a:lnTo>
                    <a:pt x="161" y="4"/>
                  </a:lnTo>
                  <a:lnTo>
                    <a:pt x="165" y="6"/>
                  </a:lnTo>
                  <a:lnTo>
                    <a:pt x="170" y="7"/>
                  </a:lnTo>
                  <a:lnTo>
                    <a:pt x="175" y="7"/>
                  </a:lnTo>
                  <a:lnTo>
                    <a:pt x="180" y="10"/>
                  </a:lnTo>
                  <a:lnTo>
                    <a:pt x="182" y="11"/>
                  </a:lnTo>
                  <a:lnTo>
                    <a:pt x="188" y="13"/>
                  </a:lnTo>
                  <a:lnTo>
                    <a:pt x="192" y="16"/>
                  </a:lnTo>
                  <a:lnTo>
                    <a:pt x="197" y="17"/>
                  </a:lnTo>
                  <a:lnTo>
                    <a:pt x="202" y="18"/>
                  </a:lnTo>
                  <a:lnTo>
                    <a:pt x="207" y="21"/>
                  </a:lnTo>
                  <a:lnTo>
                    <a:pt x="211" y="23"/>
                  </a:lnTo>
                  <a:lnTo>
                    <a:pt x="214" y="26"/>
                  </a:lnTo>
                  <a:lnTo>
                    <a:pt x="218" y="27"/>
                  </a:lnTo>
                  <a:lnTo>
                    <a:pt x="221" y="28"/>
                  </a:lnTo>
                  <a:lnTo>
                    <a:pt x="224" y="31"/>
                  </a:lnTo>
                  <a:lnTo>
                    <a:pt x="228" y="33"/>
                  </a:lnTo>
                  <a:lnTo>
                    <a:pt x="231" y="36"/>
                  </a:lnTo>
                  <a:lnTo>
                    <a:pt x="235" y="37"/>
                  </a:lnTo>
                  <a:lnTo>
                    <a:pt x="238" y="40"/>
                  </a:lnTo>
                  <a:lnTo>
                    <a:pt x="241" y="43"/>
                  </a:lnTo>
                  <a:lnTo>
                    <a:pt x="243" y="45"/>
                  </a:lnTo>
                  <a:lnTo>
                    <a:pt x="243" y="50"/>
                  </a:lnTo>
                  <a:lnTo>
                    <a:pt x="241" y="54"/>
                  </a:lnTo>
                  <a:lnTo>
                    <a:pt x="238" y="55"/>
                  </a:lnTo>
                  <a:lnTo>
                    <a:pt x="235" y="57"/>
                  </a:lnTo>
                  <a:lnTo>
                    <a:pt x="232" y="58"/>
                  </a:lnTo>
                  <a:lnTo>
                    <a:pt x="228" y="60"/>
                  </a:lnTo>
                  <a:lnTo>
                    <a:pt x="222" y="60"/>
                  </a:lnTo>
                  <a:lnTo>
                    <a:pt x="216" y="60"/>
                  </a:lnTo>
                  <a:lnTo>
                    <a:pt x="214" y="60"/>
                  </a:lnTo>
                  <a:lnTo>
                    <a:pt x="211" y="60"/>
                  </a:lnTo>
                  <a:lnTo>
                    <a:pt x="208" y="60"/>
                  </a:lnTo>
                  <a:lnTo>
                    <a:pt x="205" y="58"/>
                  </a:lnTo>
                  <a:lnTo>
                    <a:pt x="202" y="57"/>
                  </a:lnTo>
                  <a:lnTo>
                    <a:pt x="198" y="57"/>
                  </a:lnTo>
                  <a:lnTo>
                    <a:pt x="194" y="55"/>
                  </a:lnTo>
                  <a:lnTo>
                    <a:pt x="191" y="54"/>
                  </a:lnTo>
                  <a:lnTo>
                    <a:pt x="188" y="54"/>
                  </a:lnTo>
                  <a:lnTo>
                    <a:pt x="184" y="53"/>
                  </a:lnTo>
                  <a:lnTo>
                    <a:pt x="181" y="53"/>
                  </a:lnTo>
                  <a:lnTo>
                    <a:pt x="177" y="51"/>
                  </a:lnTo>
                  <a:lnTo>
                    <a:pt x="174" y="50"/>
                  </a:lnTo>
                  <a:lnTo>
                    <a:pt x="168" y="50"/>
                  </a:lnTo>
                  <a:lnTo>
                    <a:pt x="164" y="47"/>
                  </a:lnTo>
                  <a:lnTo>
                    <a:pt x="161" y="47"/>
                  </a:lnTo>
                  <a:lnTo>
                    <a:pt x="157" y="47"/>
                  </a:lnTo>
                  <a:lnTo>
                    <a:pt x="151" y="45"/>
                  </a:lnTo>
                  <a:lnTo>
                    <a:pt x="148" y="45"/>
                  </a:lnTo>
                  <a:lnTo>
                    <a:pt x="143" y="47"/>
                  </a:lnTo>
                  <a:lnTo>
                    <a:pt x="138" y="47"/>
                  </a:lnTo>
                  <a:lnTo>
                    <a:pt x="133" y="47"/>
                  </a:lnTo>
                  <a:lnTo>
                    <a:pt x="128" y="47"/>
                  </a:lnTo>
                  <a:lnTo>
                    <a:pt x="124" y="50"/>
                  </a:lnTo>
                  <a:lnTo>
                    <a:pt x="118" y="51"/>
                  </a:lnTo>
                  <a:lnTo>
                    <a:pt x="113" y="53"/>
                  </a:lnTo>
                  <a:lnTo>
                    <a:pt x="108" y="54"/>
                  </a:lnTo>
                  <a:lnTo>
                    <a:pt x="103" y="57"/>
                  </a:lnTo>
                  <a:lnTo>
                    <a:pt x="100" y="58"/>
                  </a:lnTo>
                  <a:lnTo>
                    <a:pt x="97" y="60"/>
                  </a:lnTo>
                  <a:lnTo>
                    <a:pt x="94" y="60"/>
                  </a:lnTo>
                  <a:lnTo>
                    <a:pt x="93" y="63"/>
                  </a:lnTo>
                  <a:lnTo>
                    <a:pt x="86" y="64"/>
                  </a:lnTo>
                  <a:lnTo>
                    <a:pt x="81" y="67"/>
                  </a:lnTo>
                  <a:lnTo>
                    <a:pt x="76" y="68"/>
                  </a:lnTo>
                  <a:lnTo>
                    <a:pt x="72" y="71"/>
                  </a:lnTo>
                  <a:lnTo>
                    <a:pt x="67" y="71"/>
                  </a:lnTo>
                  <a:lnTo>
                    <a:pt x="63" y="74"/>
                  </a:lnTo>
                  <a:lnTo>
                    <a:pt x="57" y="75"/>
                  </a:lnTo>
                  <a:lnTo>
                    <a:pt x="53" y="78"/>
                  </a:lnTo>
                  <a:lnTo>
                    <a:pt x="49" y="78"/>
                  </a:lnTo>
                  <a:lnTo>
                    <a:pt x="46" y="81"/>
                  </a:lnTo>
                  <a:lnTo>
                    <a:pt x="42" y="81"/>
                  </a:lnTo>
                  <a:lnTo>
                    <a:pt x="39" y="84"/>
                  </a:lnTo>
                  <a:lnTo>
                    <a:pt x="36" y="84"/>
                  </a:lnTo>
                  <a:lnTo>
                    <a:pt x="32" y="85"/>
                  </a:lnTo>
                  <a:lnTo>
                    <a:pt x="29" y="85"/>
                  </a:lnTo>
                  <a:lnTo>
                    <a:pt x="26" y="87"/>
                  </a:lnTo>
                  <a:lnTo>
                    <a:pt x="23" y="87"/>
                  </a:lnTo>
                  <a:lnTo>
                    <a:pt x="20" y="87"/>
                  </a:lnTo>
                  <a:lnTo>
                    <a:pt x="15" y="87"/>
                  </a:lnTo>
                  <a:lnTo>
                    <a:pt x="10" y="85"/>
                  </a:lnTo>
                  <a:lnTo>
                    <a:pt x="6" y="82"/>
                  </a:lnTo>
                  <a:lnTo>
                    <a:pt x="3" y="80"/>
                  </a:lnTo>
                  <a:lnTo>
                    <a:pt x="2" y="75"/>
                  </a:lnTo>
                  <a:lnTo>
                    <a:pt x="0" y="71"/>
                  </a:lnTo>
                  <a:lnTo>
                    <a:pt x="0" y="68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5" y="50"/>
                  </a:lnTo>
                  <a:lnTo>
                    <a:pt x="9" y="44"/>
                  </a:lnTo>
                  <a:lnTo>
                    <a:pt x="12" y="40"/>
                  </a:lnTo>
                  <a:lnTo>
                    <a:pt x="15" y="37"/>
                  </a:lnTo>
                  <a:lnTo>
                    <a:pt x="18" y="36"/>
                  </a:lnTo>
                  <a:lnTo>
                    <a:pt x="20" y="33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9" y="26"/>
                  </a:lnTo>
                  <a:lnTo>
                    <a:pt x="32" y="24"/>
                  </a:lnTo>
                  <a:lnTo>
                    <a:pt x="36" y="23"/>
                  </a:lnTo>
                  <a:lnTo>
                    <a:pt x="39" y="21"/>
                  </a:lnTo>
                  <a:lnTo>
                    <a:pt x="42" y="18"/>
                  </a:lnTo>
                  <a:lnTo>
                    <a:pt x="46" y="17"/>
                  </a:lnTo>
                  <a:lnTo>
                    <a:pt x="49" y="16"/>
                  </a:lnTo>
                  <a:lnTo>
                    <a:pt x="52" y="14"/>
                  </a:lnTo>
                  <a:lnTo>
                    <a:pt x="56" y="13"/>
                  </a:lnTo>
                  <a:lnTo>
                    <a:pt x="59" y="10"/>
                  </a:lnTo>
                  <a:lnTo>
                    <a:pt x="64" y="10"/>
                  </a:lnTo>
                  <a:lnTo>
                    <a:pt x="67" y="7"/>
                  </a:lnTo>
                  <a:lnTo>
                    <a:pt x="70" y="7"/>
                  </a:lnTo>
                  <a:lnTo>
                    <a:pt x="73" y="6"/>
                  </a:lnTo>
                  <a:lnTo>
                    <a:pt x="7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5" name="Freeform 14"/>
            <p:cNvSpPr>
              <a:spLocks/>
            </p:cNvSpPr>
            <p:nvPr/>
          </p:nvSpPr>
          <p:spPr bwMode="auto">
            <a:xfrm>
              <a:off x="2190" y="1213"/>
              <a:ext cx="34" cy="110"/>
            </a:xfrm>
            <a:custGeom>
              <a:avLst/>
              <a:gdLst>
                <a:gd name="T0" fmla="*/ 0 w 102"/>
                <a:gd name="T1" fmla="*/ 0 h 330"/>
                <a:gd name="T2" fmla="*/ 0 w 102"/>
                <a:gd name="T3" fmla="*/ 0 h 330"/>
                <a:gd name="T4" fmla="*/ 0 w 102"/>
                <a:gd name="T5" fmla="*/ 0 h 330"/>
                <a:gd name="T6" fmla="*/ 0 w 102"/>
                <a:gd name="T7" fmla="*/ 0 h 330"/>
                <a:gd name="T8" fmla="*/ 0 w 102"/>
                <a:gd name="T9" fmla="*/ 0 h 330"/>
                <a:gd name="T10" fmla="*/ 0 w 102"/>
                <a:gd name="T11" fmla="*/ 0 h 330"/>
                <a:gd name="T12" fmla="*/ 0 w 102"/>
                <a:gd name="T13" fmla="*/ 0 h 330"/>
                <a:gd name="T14" fmla="*/ 0 w 102"/>
                <a:gd name="T15" fmla="*/ 0 h 330"/>
                <a:gd name="T16" fmla="*/ 0 w 102"/>
                <a:gd name="T17" fmla="*/ 0 h 330"/>
                <a:gd name="T18" fmla="*/ 0 w 102"/>
                <a:gd name="T19" fmla="*/ 0 h 330"/>
                <a:gd name="T20" fmla="*/ 0 w 102"/>
                <a:gd name="T21" fmla="*/ 0 h 330"/>
                <a:gd name="T22" fmla="*/ 0 w 102"/>
                <a:gd name="T23" fmla="*/ 0 h 330"/>
                <a:gd name="T24" fmla="*/ 0 w 102"/>
                <a:gd name="T25" fmla="*/ 0 h 330"/>
                <a:gd name="T26" fmla="*/ 0 w 102"/>
                <a:gd name="T27" fmla="*/ 0 h 330"/>
                <a:gd name="T28" fmla="*/ 0 w 102"/>
                <a:gd name="T29" fmla="*/ 0 h 330"/>
                <a:gd name="T30" fmla="*/ 0 w 102"/>
                <a:gd name="T31" fmla="*/ 0 h 330"/>
                <a:gd name="T32" fmla="*/ 0 w 102"/>
                <a:gd name="T33" fmla="*/ 0 h 330"/>
                <a:gd name="T34" fmla="*/ 0 w 102"/>
                <a:gd name="T35" fmla="*/ 0 h 330"/>
                <a:gd name="T36" fmla="*/ 0 w 102"/>
                <a:gd name="T37" fmla="*/ 0 h 330"/>
                <a:gd name="T38" fmla="*/ 0 w 102"/>
                <a:gd name="T39" fmla="*/ 0 h 330"/>
                <a:gd name="T40" fmla="*/ 0 w 102"/>
                <a:gd name="T41" fmla="*/ 0 h 330"/>
                <a:gd name="T42" fmla="*/ 0 w 102"/>
                <a:gd name="T43" fmla="*/ 0 h 330"/>
                <a:gd name="T44" fmla="*/ 0 w 102"/>
                <a:gd name="T45" fmla="*/ 0 h 330"/>
                <a:gd name="T46" fmla="*/ 0 w 102"/>
                <a:gd name="T47" fmla="*/ 0 h 330"/>
                <a:gd name="T48" fmla="*/ 0 w 102"/>
                <a:gd name="T49" fmla="*/ 0 h 330"/>
                <a:gd name="T50" fmla="*/ 0 w 102"/>
                <a:gd name="T51" fmla="*/ 0 h 330"/>
                <a:gd name="T52" fmla="*/ 0 w 102"/>
                <a:gd name="T53" fmla="*/ 0 h 330"/>
                <a:gd name="T54" fmla="*/ 0 w 102"/>
                <a:gd name="T55" fmla="*/ 0 h 330"/>
                <a:gd name="T56" fmla="*/ 0 w 102"/>
                <a:gd name="T57" fmla="*/ 0 h 330"/>
                <a:gd name="T58" fmla="*/ 0 w 102"/>
                <a:gd name="T59" fmla="*/ 0 h 330"/>
                <a:gd name="T60" fmla="*/ 0 w 102"/>
                <a:gd name="T61" fmla="*/ 0 h 330"/>
                <a:gd name="T62" fmla="*/ 0 w 102"/>
                <a:gd name="T63" fmla="*/ 0 h 330"/>
                <a:gd name="T64" fmla="*/ 0 w 102"/>
                <a:gd name="T65" fmla="*/ 0 h 330"/>
                <a:gd name="T66" fmla="*/ 0 w 102"/>
                <a:gd name="T67" fmla="*/ 0 h 330"/>
                <a:gd name="T68" fmla="*/ 0 w 102"/>
                <a:gd name="T69" fmla="*/ 0 h 330"/>
                <a:gd name="T70" fmla="*/ 0 w 102"/>
                <a:gd name="T71" fmla="*/ 0 h 330"/>
                <a:gd name="T72" fmla="*/ 0 w 102"/>
                <a:gd name="T73" fmla="*/ 0 h 330"/>
                <a:gd name="T74" fmla="*/ 0 w 102"/>
                <a:gd name="T75" fmla="*/ 0 h 330"/>
                <a:gd name="T76" fmla="*/ 0 w 102"/>
                <a:gd name="T77" fmla="*/ 0 h 330"/>
                <a:gd name="T78" fmla="*/ 0 w 102"/>
                <a:gd name="T79" fmla="*/ 0 h 330"/>
                <a:gd name="T80" fmla="*/ 0 w 102"/>
                <a:gd name="T81" fmla="*/ 0 h 330"/>
                <a:gd name="T82" fmla="*/ 0 w 102"/>
                <a:gd name="T83" fmla="*/ 0 h 330"/>
                <a:gd name="T84" fmla="*/ 0 w 102"/>
                <a:gd name="T85" fmla="*/ 0 h 330"/>
                <a:gd name="T86" fmla="*/ 0 w 102"/>
                <a:gd name="T87" fmla="*/ 0 h 330"/>
                <a:gd name="T88" fmla="*/ 0 w 102"/>
                <a:gd name="T89" fmla="*/ 0 h 330"/>
                <a:gd name="T90" fmla="*/ 0 w 102"/>
                <a:gd name="T91" fmla="*/ 0 h 330"/>
                <a:gd name="T92" fmla="*/ 0 w 102"/>
                <a:gd name="T93" fmla="*/ 0 h 330"/>
                <a:gd name="T94" fmla="*/ 0 w 102"/>
                <a:gd name="T95" fmla="*/ 0 h 330"/>
                <a:gd name="T96" fmla="*/ 0 w 102"/>
                <a:gd name="T97" fmla="*/ 0 h 330"/>
                <a:gd name="T98" fmla="*/ 0 w 102"/>
                <a:gd name="T99" fmla="*/ 0 h 330"/>
                <a:gd name="T100" fmla="*/ 0 w 102"/>
                <a:gd name="T101" fmla="*/ 0 h 330"/>
                <a:gd name="T102" fmla="*/ 0 w 102"/>
                <a:gd name="T103" fmla="*/ 0 h 330"/>
                <a:gd name="T104" fmla="*/ 0 w 102"/>
                <a:gd name="T105" fmla="*/ 0 h 330"/>
                <a:gd name="T106" fmla="*/ 0 w 102"/>
                <a:gd name="T107" fmla="*/ 0 h 330"/>
                <a:gd name="T108" fmla="*/ 0 w 102"/>
                <a:gd name="T109" fmla="*/ 0 h 330"/>
                <a:gd name="T110" fmla="*/ 0 w 102"/>
                <a:gd name="T111" fmla="*/ 0 h 330"/>
                <a:gd name="T112" fmla="*/ 0 w 102"/>
                <a:gd name="T113" fmla="*/ 0 h 330"/>
                <a:gd name="T114" fmla="*/ 0 w 102"/>
                <a:gd name="T115" fmla="*/ 0 h 33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02"/>
                <a:gd name="T175" fmla="*/ 0 h 330"/>
                <a:gd name="T176" fmla="*/ 102 w 102"/>
                <a:gd name="T177" fmla="*/ 330 h 33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02" h="330">
                  <a:moveTo>
                    <a:pt x="18" y="99"/>
                  </a:moveTo>
                  <a:lnTo>
                    <a:pt x="18" y="102"/>
                  </a:lnTo>
                  <a:lnTo>
                    <a:pt x="18" y="105"/>
                  </a:lnTo>
                  <a:lnTo>
                    <a:pt x="18" y="109"/>
                  </a:lnTo>
                  <a:lnTo>
                    <a:pt x="20" y="112"/>
                  </a:lnTo>
                  <a:lnTo>
                    <a:pt x="20" y="116"/>
                  </a:lnTo>
                  <a:lnTo>
                    <a:pt x="21" y="119"/>
                  </a:lnTo>
                  <a:lnTo>
                    <a:pt x="21" y="125"/>
                  </a:lnTo>
                  <a:lnTo>
                    <a:pt x="21" y="129"/>
                  </a:lnTo>
                  <a:lnTo>
                    <a:pt x="21" y="132"/>
                  </a:lnTo>
                  <a:lnTo>
                    <a:pt x="21" y="136"/>
                  </a:lnTo>
                  <a:lnTo>
                    <a:pt x="21" y="140"/>
                  </a:lnTo>
                  <a:lnTo>
                    <a:pt x="21" y="145"/>
                  </a:lnTo>
                  <a:lnTo>
                    <a:pt x="21" y="150"/>
                  </a:lnTo>
                  <a:lnTo>
                    <a:pt x="21" y="155"/>
                  </a:lnTo>
                  <a:lnTo>
                    <a:pt x="21" y="159"/>
                  </a:lnTo>
                  <a:lnTo>
                    <a:pt x="23" y="163"/>
                  </a:lnTo>
                  <a:lnTo>
                    <a:pt x="21" y="168"/>
                  </a:lnTo>
                  <a:lnTo>
                    <a:pt x="21" y="172"/>
                  </a:lnTo>
                  <a:lnTo>
                    <a:pt x="21" y="177"/>
                  </a:lnTo>
                  <a:lnTo>
                    <a:pt x="21" y="182"/>
                  </a:lnTo>
                  <a:lnTo>
                    <a:pt x="20" y="187"/>
                  </a:lnTo>
                  <a:lnTo>
                    <a:pt x="20" y="190"/>
                  </a:lnTo>
                  <a:lnTo>
                    <a:pt x="20" y="196"/>
                  </a:lnTo>
                  <a:lnTo>
                    <a:pt x="20" y="200"/>
                  </a:lnTo>
                  <a:lnTo>
                    <a:pt x="18" y="206"/>
                  </a:lnTo>
                  <a:lnTo>
                    <a:pt x="18" y="210"/>
                  </a:lnTo>
                  <a:lnTo>
                    <a:pt x="18" y="214"/>
                  </a:lnTo>
                  <a:lnTo>
                    <a:pt x="18" y="219"/>
                  </a:lnTo>
                  <a:lnTo>
                    <a:pt x="18" y="224"/>
                  </a:lnTo>
                  <a:lnTo>
                    <a:pt x="18" y="227"/>
                  </a:lnTo>
                  <a:lnTo>
                    <a:pt x="18" y="233"/>
                  </a:lnTo>
                  <a:lnTo>
                    <a:pt x="18" y="239"/>
                  </a:lnTo>
                  <a:lnTo>
                    <a:pt x="17" y="243"/>
                  </a:lnTo>
                  <a:lnTo>
                    <a:pt x="17" y="246"/>
                  </a:lnTo>
                  <a:lnTo>
                    <a:pt x="15" y="250"/>
                  </a:lnTo>
                  <a:lnTo>
                    <a:pt x="15" y="254"/>
                  </a:lnTo>
                  <a:lnTo>
                    <a:pt x="15" y="259"/>
                  </a:lnTo>
                  <a:lnTo>
                    <a:pt x="15" y="263"/>
                  </a:lnTo>
                  <a:lnTo>
                    <a:pt x="15" y="267"/>
                  </a:lnTo>
                  <a:lnTo>
                    <a:pt x="17" y="271"/>
                  </a:lnTo>
                  <a:lnTo>
                    <a:pt x="17" y="274"/>
                  </a:lnTo>
                  <a:lnTo>
                    <a:pt x="17" y="278"/>
                  </a:lnTo>
                  <a:lnTo>
                    <a:pt x="17" y="281"/>
                  </a:lnTo>
                  <a:lnTo>
                    <a:pt x="17" y="287"/>
                  </a:lnTo>
                  <a:lnTo>
                    <a:pt x="17" y="290"/>
                  </a:lnTo>
                  <a:lnTo>
                    <a:pt x="18" y="293"/>
                  </a:lnTo>
                  <a:lnTo>
                    <a:pt x="18" y="296"/>
                  </a:lnTo>
                  <a:lnTo>
                    <a:pt x="18" y="300"/>
                  </a:lnTo>
                  <a:lnTo>
                    <a:pt x="18" y="303"/>
                  </a:lnTo>
                  <a:lnTo>
                    <a:pt x="20" y="305"/>
                  </a:lnTo>
                  <a:lnTo>
                    <a:pt x="21" y="308"/>
                  </a:lnTo>
                  <a:lnTo>
                    <a:pt x="23" y="310"/>
                  </a:lnTo>
                  <a:lnTo>
                    <a:pt x="25" y="315"/>
                  </a:lnTo>
                  <a:lnTo>
                    <a:pt x="28" y="320"/>
                  </a:lnTo>
                  <a:lnTo>
                    <a:pt x="31" y="323"/>
                  </a:lnTo>
                  <a:lnTo>
                    <a:pt x="34" y="325"/>
                  </a:lnTo>
                  <a:lnTo>
                    <a:pt x="40" y="327"/>
                  </a:lnTo>
                  <a:lnTo>
                    <a:pt x="44" y="328"/>
                  </a:lnTo>
                  <a:lnTo>
                    <a:pt x="48" y="328"/>
                  </a:lnTo>
                  <a:lnTo>
                    <a:pt x="54" y="330"/>
                  </a:lnTo>
                  <a:lnTo>
                    <a:pt x="58" y="328"/>
                  </a:lnTo>
                  <a:lnTo>
                    <a:pt x="62" y="328"/>
                  </a:lnTo>
                  <a:lnTo>
                    <a:pt x="65" y="327"/>
                  </a:lnTo>
                  <a:lnTo>
                    <a:pt x="69" y="325"/>
                  </a:lnTo>
                  <a:lnTo>
                    <a:pt x="72" y="324"/>
                  </a:lnTo>
                  <a:lnTo>
                    <a:pt x="77" y="323"/>
                  </a:lnTo>
                  <a:lnTo>
                    <a:pt x="79" y="320"/>
                  </a:lnTo>
                  <a:lnTo>
                    <a:pt x="82" y="317"/>
                  </a:lnTo>
                  <a:lnTo>
                    <a:pt x="85" y="314"/>
                  </a:lnTo>
                  <a:lnTo>
                    <a:pt x="87" y="311"/>
                  </a:lnTo>
                  <a:lnTo>
                    <a:pt x="89" y="308"/>
                  </a:lnTo>
                  <a:lnTo>
                    <a:pt x="91" y="304"/>
                  </a:lnTo>
                  <a:lnTo>
                    <a:pt x="92" y="300"/>
                  </a:lnTo>
                  <a:lnTo>
                    <a:pt x="95" y="297"/>
                  </a:lnTo>
                  <a:lnTo>
                    <a:pt x="95" y="293"/>
                  </a:lnTo>
                  <a:lnTo>
                    <a:pt x="96" y="288"/>
                  </a:lnTo>
                  <a:lnTo>
                    <a:pt x="98" y="283"/>
                  </a:lnTo>
                  <a:lnTo>
                    <a:pt x="99" y="278"/>
                  </a:lnTo>
                  <a:lnTo>
                    <a:pt x="99" y="274"/>
                  </a:lnTo>
                  <a:lnTo>
                    <a:pt x="99" y="270"/>
                  </a:lnTo>
                  <a:lnTo>
                    <a:pt x="101" y="266"/>
                  </a:lnTo>
                  <a:lnTo>
                    <a:pt x="102" y="260"/>
                  </a:lnTo>
                  <a:lnTo>
                    <a:pt x="102" y="256"/>
                  </a:lnTo>
                  <a:lnTo>
                    <a:pt x="102" y="250"/>
                  </a:lnTo>
                  <a:lnTo>
                    <a:pt x="102" y="244"/>
                  </a:lnTo>
                  <a:lnTo>
                    <a:pt x="102" y="240"/>
                  </a:lnTo>
                  <a:lnTo>
                    <a:pt x="102" y="236"/>
                  </a:lnTo>
                  <a:lnTo>
                    <a:pt x="102" y="230"/>
                  </a:lnTo>
                  <a:lnTo>
                    <a:pt x="101" y="226"/>
                  </a:lnTo>
                  <a:lnTo>
                    <a:pt x="101" y="222"/>
                  </a:lnTo>
                  <a:lnTo>
                    <a:pt x="99" y="219"/>
                  </a:lnTo>
                  <a:lnTo>
                    <a:pt x="99" y="216"/>
                  </a:lnTo>
                  <a:lnTo>
                    <a:pt x="99" y="213"/>
                  </a:lnTo>
                  <a:lnTo>
                    <a:pt x="99" y="210"/>
                  </a:lnTo>
                  <a:lnTo>
                    <a:pt x="98" y="207"/>
                  </a:lnTo>
                  <a:lnTo>
                    <a:pt x="96" y="204"/>
                  </a:lnTo>
                  <a:lnTo>
                    <a:pt x="96" y="200"/>
                  </a:lnTo>
                  <a:lnTo>
                    <a:pt x="96" y="197"/>
                  </a:lnTo>
                  <a:lnTo>
                    <a:pt x="95" y="193"/>
                  </a:lnTo>
                  <a:lnTo>
                    <a:pt x="95" y="189"/>
                  </a:lnTo>
                  <a:lnTo>
                    <a:pt x="94" y="185"/>
                  </a:lnTo>
                  <a:lnTo>
                    <a:pt x="94" y="182"/>
                  </a:lnTo>
                  <a:lnTo>
                    <a:pt x="92" y="176"/>
                  </a:lnTo>
                  <a:lnTo>
                    <a:pt x="91" y="172"/>
                  </a:lnTo>
                  <a:lnTo>
                    <a:pt x="89" y="168"/>
                  </a:lnTo>
                  <a:lnTo>
                    <a:pt x="89" y="163"/>
                  </a:lnTo>
                  <a:lnTo>
                    <a:pt x="88" y="159"/>
                  </a:lnTo>
                  <a:lnTo>
                    <a:pt x="87" y="153"/>
                  </a:lnTo>
                  <a:lnTo>
                    <a:pt x="85" y="149"/>
                  </a:lnTo>
                  <a:lnTo>
                    <a:pt x="84" y="143"/>
                  </a:lnTo>
                  <a:lnTo>
                    <a:pt x="82" y="139"/>
                  </a:lnTo>
                  <a:lnTo>
                    <a:pt x="81" y="135"/>
                  </a:lnTo>
                  <a:lnTo>
                    <a:pt x="79" y="129"/>
                  </a:lnTo>
                  <a:lnTo>
                    <a:pt x="78" y="125"/>
                  </a:lnTo>
                  <a:lnTo>
                    <a:pt x="77" y="119"/>
                  </a:lnTo>
                  <a:lnTo>
                    <a:pt x="74" y="113"/>
                  </a:lnTo>
                  <a:lnTo>
                    <a:pt x="74" y="109"/>
                  </a:lnTo>
                  <a:lnTo>
                    <a:pt x="71" y="104"/>
                  </a:lnTo>
                  <a:lnTo>
                    <a:pt x="71" y="99"/>
                  </a:lnTo>
                  <a:lnTo>
                    <a:pt x="68" y="94"/>
                  </a:lnTo>
                  <a:lnTo>
                    <a:pt x="67" y="89"/>
                  </a:lnTo>
                  <a:lnTo>
                    <a:pt x="65" y="85"/>
                  </a:lnTo>
                  <a:lnTo>
                    <a:pt x="64" y="79"/>
                  </a:lnTo>
                  <a:lnTo>
                    <a:pt x="62" y="75"/>
                  </a:lnTo>
                  <a:lnTo>
                    <a:pt x="61" y="69"/>
                  </a:lnTo>
                  <a:lnTo>
                    <a:pt x="58" y="65"/>
                  </a:lnTo>
                  <a:lnTo>
                    <a:pt x="57" y="61"/>
                  </a:lnTo>
                  <a:lnTo>
                    <a:pt x="55" y="57"/>
                  </a:lnTo>
                  <a:lnTo>
                    <a:pt x="54" y="52"/>
                  </a:lnTo>
                  <a:lnTo>
                    <a:pt x="52" y="48"/>
                  </a:lnTo>
                  <a:lnTo>
                    <a:pt x="50" y="44"/>
                  </a:lnTo>
                  <a:lnTo>
                    <a:pt x="48" y="38"/>
                  </a:lnTo>
                  <a:lnTo>
                    <a:pt x="45" y="35"/>
                  </a:lnTo>
                  <a:lnTo>
                    <a:pt x="44" y="31"/>
                  </a:lnTo>
                  <a:lnTo>
                    <a:pt x="42" y="28"/>
                  </a:lnTo>
                  <a:lnTo>
                    <a:pt x="41" y="25"/>
                  </a:lnTo>
                  <a:lnTo>
                    <a:pt x="40" y="22"/>
                  </a:lnTo>
                  <a:lnTo>
                    <a:pt x="38" y="20"/>
                  </a:lnTo>
                  <a:lnTo>
                    <a:pt x="37" y="17"/>
                  </a:lnTo>
                  <a:lnTo>
                    <a:pt x="34" y="14"/>
                  </a:lnTo>
                  <a:lnTo>
                    <a:pt x="34" y="10"/>
                  </a:lnTo>
                  <a:lnTo>
                    <a:pt x="31" y="8"/>
                  </a:lnTo>
                  <a:lnTo>
                    <a:pt x="28" y="4"/>
                  </a:lnTo>
                  <a:lnTo>
                    <a:pt x="27" y="3"/>
                  </a:lnTo>
                  <a:lnTo>
                    <a:pt x="20" y="0"/>
                  </a:lnTo>
                  <a:lnTo>
                    <a:pt x="15" y="3"/>
                  </a:lnTo>
                  <a:lnTo>
                    <a:pt x="11" y="5"/>
                  </a:lnTo>
                  <a:lnTo>
                    <a:pt x="8" y="10"/>
                  </a:lnTo>
                  <a:lnTo>
                    <a:pt x="4" y="14"/>
                  </a:lnTo>
                  <a:lnTo>
                    <a:pt x="3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2"/>
                  </a:lnTo>
                  <a:lnTo>
                    <a:pt x="3" y="45"/>
                  </a:lnTo>
                  <a:lnTo>
                    <a:pt x="3" y="48"/>
                  </a:lnTo>
                  <a:lnTo>
                    <a:pt x="4" y="51"/>
                  </a:lnTo>
                  <a:lnTo>
                    <a:pt x="6" y="57"/>
                  </a:lnTo>
                  <a:lnTo>
                    <a:pt x="7" y="59"/>
                  </a:lnTo>
                  <a:lnTo>
                    <a:pt x="8" y="65"/>
                  </a:lnTo>
                  <a:lnTo>
                    <a:pt x="10" y="69"/>
                  </a:lnTo>
                  <a:lnTo>
                    <a:pt x="11" y="75"/>
                  </a:lnTo>
                  <a:lnTo>
                    <a:pt x="11" y="78"/>
                  </a:lnTo>
                  <a:lnTo>
                    <a:pt x="13" y="79"/>
                  </a:lnTo>
                  <a:lnTo>
                    <a:pt x="13" y="82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5" y="91"/>
                  </a:lnTo>
                  <a:lnTo>
                    <a:pt x="15" y="95"/>
                  </a:lnTo>
                  <a:lnTo>
                    <a:pt x="18" y="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6" name="Freeform 15"/>
            <p:cNvSpPr>
              <a:spLocks/>
            </p:cNvSpPr>
            <p:nvPr/>
          </p:nvSpPr>
          <p:spPr bwMode="auto">
            <a:xfrm>
              <a:off x="1899" y="1341"/>
              <a:ext cx="50" cy="73"/>
            </a:xfrm>
            <a:custGeom>
              <a:avLst/>
              <a:gdLst>
                <a:gd name="T0" fmla="*/ 0 w 151"/>
                <a:gd name="T1" fmla="*/ 0 h 219"/>
                <a:gd name="T2" fmla="*/ 0 w 151"/>
                <a:gd name="T3" fmla="*/ 0 h 219"/>
                <a:gd name="T4" fmla="*/ 0 w 151"/>
                <a:gd name="T5" fmla="*/ 0 h 219"/>
                <a:gd name="T6" fmla="*/ 0 w 151"/>
                <a:gd name="T7" fmla="*/ 0 h 219"/>
                <a:gd name="T8" fmla="*/ 0 w 151"/>
                <a:gd name="T9" fmla="*/ 0 h 219"/>
                <a:gd name="T10" fmla="*/ 0 w 151"/>
                <a:gd name="T11" fmla="*/ 0 h 219"/>
                <a:gd name="T12" fmla="*/ 0 w 151"/>
                <a:gd name="T13" fmla="*/ 0 h 219"/>
                <a:gd name="T14" fmla="*/ 0 w 151"/>
                <a:gd name="T15" fmla="*/ 0 h 219"/>
                <a:gd name="T16" fmla="*/ 0 w 151"/>
                <a:gd name="T17" fmla="*/ 0 h 219"/>
                <a:gd name="T18" fmla="*/ 0 w 151"/>
                <a:gd name="T19" fmla="*/ 0 h 219"/>
                <a:gd name="T20" fmla="*/ 0 w 151"/>
                <a:gd name="T21" fmla="*/ 0 h 219"/>
                <a:gd name="T22" fmla="*/ 0 w 151"/>
                <a:gd name="T23" fmla="*/ 0 h 219"/>
                <a:gd name="T24" fmla="*/ 0 w 151"/>
                <a:gd name="T25" fmla="*/ 0 h 219"/>
                <a:gd name="T26" fmla="*/ 0 w 151"/>
                <a:gd name="T27" fmla="*/ 0 h 219"/>
                <a:gd name="T28" fmla="*/ 0 w 151"/>
                <a:gd name="T29" fmla="*/ 0 h 219"/>
                <a:gd name="T30" fmla="*/ 0 w 151"/>
                <a:gd name="T31" fmla="*/ 0 h 219"/>
                <a:gd name="T32" fmla="*/ 0 w 151"/>
                <a:gd name="T33" fmla="*/ 0 h 219"/>
                <a:gd name="T34" fmla="*/ 0 w 151"/>
                <a:gd name="T35" fmla="*/ 0 h 219"/>
                <a:gd name="T36" fmla="*/ 0 w 151"/>
                <a:gd name="T37" fmla="*/ 0 h 219"/>
                <a:gd name="T38" fmla="*/ 0 w 151"/>
                <a:gd name="T39" fmla="*/ 0 h 219"/>
                <a:gd name="T40" fmla="*/ 0 w 151"/>
                <a:gd name="T41" fmla="*/ 0 h 219"/>
                <a:gd name="T42" fmla="*/ 0 w 151"/>
                <a:gd name="T43" fmla="*/ 0 h 219"/>
                <a:gd name="T44" fmla="*/ 0 w 151"/>
                <a:gd name="T45" fmla="*/ 0 h 219"/>
                <a:gd name="T46" fmla="*/ 0 w 151"/>
                <a:gd name="T47" fmla="*/ 0 h 219"/>
                <a:gd name="T48" fmla="*/ 0 w 151"/>
                <a:gd name="T49" fmla="*/ 0 h 219"/>
                <a:gd name="T50" fmla="*/ 0 w 151"/>
                <a:gd name="T51" fmla="*/ 0 h 219"/>
                <a:gd name="T52" fmla="*/ 0 w 151"/>
                <a:gd name="T53" fmla="*/ 0 h 219"/>
                <a:gd name="T54" fmla="*/ 0 w 151"/>
                <a:gd name="T55" fmla="*/ 0 h 219"/>
                <a:gd name="T56" fmla="*/ 0 w 151"/>
                <a:gd name="T57" fmla="*/ 0 h 219"/>
                <a:gd name="T58" fmla="*/ 0 w 151"/>
                <a:gd name="T59" fmla="*/ 0 h 219"/>
                <a:gd name="T60" fmla="*/ 0 w 151"/>
                <a:gd name="T61" fmla="*/ 0 h 219"/>
                <a:gd name="T62" fmla="*/ 0 w 151"/>
                <a:gd name="T63" fmla="*/ 0 h 219"/>
                <a:gd name="T64" fmla="*/ 0 w 151"/>
                <a:gd name="T65" fmla="*/ 0 h 219"/>
                <a:gd name="T66" fmla="*/ 0 w 151"/>
                <a:gd name="T67" fmla="*/ 0 h 219"/>
                <a:gd name="T68" fmla="*/ 0 w 151"/>
                <a:gd name="T69" fmla="*/ 0 h 219"/>
                <a:gd name="T70" fmla="*/ 0 w 151"/>
                <a:gd name="T71" fmla="*/ 0 h 219"/>
                <a:gd name="T72" fmla="*/ 0 w 151"/>
                <a:gd name="T73" fmla="*/ 0 h 219"/>
                <a:gd name="T74" fmla="*/ 0 w 151"/>
                <a:gd name="T75" fmla="*/ 0 h 219"/>
                <a:gd name="T76" fmla="*/ 0 w 151"/>
                <a:gd name="T77" fmla="*/ 0 h 219"/>
                <a:gd name="T78" fmla="*/ 0 w 151"/>
                <a:gd name="T79" fmla="*/ 0 h 219"/>
                <a:gd name="T80" fmla="*/ 0 w 151"/>
                <a:gd name="T81" fmla="*/ 0 h 219"/>
                <a:gd name="T82" fmla="*/ 0 w 151"/>
                <a:gd name="T83" fmla="*/ 0 h 219"/>
                <a:gd name="T84" fmla="*/ 0 w 151"/>
                <a:gd name="T85" fmla="*/ 0 h 219"/>
                <a:gd name="T86" fmla="*/ 0 w 151"/>
                <a:gd name="T87" fmla="*/ 0 h 21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51"/>
                <a:gd name="T133" fmla="*/ 0 h 219"/>
                <a:gd name="T134" fmla="*/ 151 w 151"/>
                <a:gd name="T135" fmla="*/ 219 h 21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51" h="219">
                  <a:moveTo>
                    <a:pt x="2" y="66"/>
                  </a:moveTo>
                  <a:lnTo>
                    <a:pt x="2" y="67"/>
                  </a:lnTo>
                  <a:lnTo>
                    <a:pt x="3" y="70"/>
                  </a:lnTo>
                  <a:lnTo>
                    <a:pt x="5" y="74"/>
                  </a:lnTo>
                  <a:lnTo>
                    <a:pt x="5" y="77"/>
                  </a:lnTo>
                  <a:lnTo>
                    <a:pt x="8" y="80"/>
                  </a:lnTo>
                  <a:lnTo>
                    <a:pt x="9" y="85"/>
                  </a:lnTo>
                  <a:lnTo>
                    <a:pt x="10" y="90"/>
                  </a:lnTo>
                  <a:lnTo>
                    <a:pt x="13" y="94"/>
                  </a:lnTo>
                  <a:lnTo>
                    <a:pt x="13" y="98"/>
                  </a:lnTo>
                  <a:lnTo>
                    <a:pt x="16" y="103"/>
                  </a:lnTo>
                  <a:lnTo>
                    <a:pt x="19" y="108"/>
                  </a:lnTo>
                  <a:lnTo>
                    <a:pt x="22" y="114"/>
                  </a:lnTo>
                  <a:lnTo>
                    <a:pt x="25" y="118"/>
                  </a:lnTo>
                  <a:lnTo>
                    <a:pt x="27" y="124"/>
                  </a:lnTo>
                  <a:lnTo>
                    <a:pt x="29" y="127"/>
                  </a:lnTo>
                  <a:lnTo>
                    <a:pt x="30" y="130"/>
                  </a:lnTo>
                  <a:lnTo>
                    <a:pt x="32" y="132"/>
                  </a:lnTo>
                  <a:lnTo>
                    <a:pt x="33" y="135"/>
                  </a:lnTo>
                  <a:lnTo>
                    <a:pt x="36" y="139"/>
                  </a:lnTo>
                  <a:lnTo>
                    <a:pt x="39" y="145"/>
                  </a:lnTo>
                  <a:lnTo>
                    <a:pt x="42" y="151"/>
                  </a:lnTo>
                  <a:lnTo>
                    <a:pt x="44" y="157"/>
                  </a:lnTo>
                  <a:lnTo>
                    <a:pt x="47" y="161"/>
                  </a:lnTo>
                  <a:lnTo>
                    <a:pt x="52" y="167"/>
                  </a:lnTo>
                  <a:lnTo>
                    <a:pt x="54" y="171"/>
                  </a:lnTo>
                  <a:lnTo>
                    <a:pt x="57" y="176"/>
                  </a:lnTo>
                  <a:lnTo>
                    <a:pt x="60" y="179"/>
                  </a:lnTo>
                  <a:lnTo>
                    <a:pt x="63" y="185"/>
                  </a:lnTo>
                  <a:lnTo>
                    <a:pt x="66" y="188"/>
                  </a:lnTo>
                  <a:lnTo>
                    <a:pt x="70" y="192"/>
                  </a:lnTo>
                  <a:lnTo>
                    <a:pt x="73" y="195"/>
                  </a:lnTo>
                  <a:lnTo>
                    <a:pt x="76" y="198"/>
                  </a:lnTo>
                  <a:lnTo>
                    <a:pt x="80" y="202"/>
                  </a:lnTo>
                  <a:lnTo>
                    <a:pt x="83" y="205"/>
                  </a:lnTo>
                  <a:lnTo>
                    <a:pt x="86" y="205"/>
                  </a:lnTo>
                  <a:lnTo>
                    <a:pt x="89" y="208"/>
                  </a:lnTo>
                  <a:lnTo>
                    <a:pt x="91" y="209"/>
                  </a:lnTo>
                  <a:lnTo>
                    <a:pt x="96" y="211"/>
                  </a:lnTo>
                  <a:lnTo>
                    <a:pt x="98" y="212"/>
                  </a:lnTo>
                  <a:lnTo>
                    <a:pt x="103" y="213"/>
                  </a:lnTo>
                  <a:lnTo>
                    <a:pt x="106" y="215"/>
                  </a:lnTo>
                  <a:lnTo>
                    <a:pt x="110" y="216"/>
                  </a:lnTo>
                  <a:lnTo>
                    <a:pt x="113" y="216"/>
                  </a:lnTo>
                  <a:lnTo>
                    <a:pt x="117" y="218"/>
                  </a:lnTo>
                  <a:lnTo>
                    <a:pt x="120" y="218"/>
                  </a:lnTo>
                  <a:lnTo>
                    <a:pt x="123" y="219"/>
                  </a:lnTo>
                  <a:lnTo>
                    <a:pt x="125" y="219"/>
                  </a:lnTo>
                  <a:lnTo>
                    <a:pt x="128" y="219"/>
                  </a:lnTo>
                  <a:lnTo>
                    <a:pt x="133" y="219"/>
                  </a:lnTo>
                  <a:lnTo>
                    <a:pt x="135" y="219"/>
                  </a:lnTo>
                  <a:lnTo>
                    <a:pt x="141" y="218"/>
                  </a:lnTo>
                  <a:lnTo>
                    <a:pt x="145" y="216"/>
                  </a:lnTo>
                  <a:lnTo>
                    <a:pt x="148" y="213"/>
                  </a:lnTo>
                  <a:lnTo>
                    <a:pt x="150" y="211"/>
                  </a:lnTo>
                  <a:lnTo>
                    <a:pt x="151" y="205"/>
                  </a:lnTo>
                  <a:lnTo>
                    <a:pt x="150" y="202"/>
                  </a:lnTo>
                  <a:lnTo>
                    <a:pt x="150" y="198"/>
                  </a:lnTo>
                  <a:lnTo>
                    <a:pt x="147" y="195"/>
                  </a:lnTo>
                  <a:lnTo>
                    <a:pt x="145" y="192"/>
                  </a:lnTo>
                  <a:lnTo>
                    <a:pt x="144" y="189"/>
                  </a:lnTo>
                  <a:lnTo>
                    <a:pt x="141" y="185"/>
                  </a:lnTo>
                  <a:lnTo>
                    <a:pt x="137" y="181"/>
                  </a:lnTo>
                  <a:lnTo>
                    <a:pt x="135" y="178"/>
                  </a:lnTo>
                  <a:lnTo>
                    <a:pt x="134" y="175"/>
                  </a:lnTo>
                  <a:lnTo>
                    <a:pt x="133" y="172"/>
                  </a:lnTo>
                  <a:lnTo>
                    <a:pt x="131" y="169"/>
                  </a:lnTo>
                  <a:lnTo>
                    <a:pt x="128" y="167"/>
                  </a:lnTo>
                  <a:lnTo>
                    <a:pt x="127" y="164"/>
                  </a:lnTo>
                  <a:lnTo>
                    <a:pt x="125" y="159"/>
                  </a:lnTo>
                  <a:lnTo>
                    <a:pt x="123" y="157"/>
                  </a:lnTo>
                  <a:lnTo>
                    <a:pt x="121" y="152"/>
                  </a:lnTo>
                  <a:lnTo>
                    <a:pt x="120" y="149"/>
                  </a:lnTo>
                  <a:lnTo>
                    <a:pt x="118" y="145"/>
                  </a:lnTo>
                  <a:lnTo>
                    <a:pt x="117" y="141"/>
                  </a:lnTo>
                  <a:lnTo>
                    <a:pt x="114" y="138"/>
                  </a:lnTo>
                  <a:lnTo>
                    <a:pt x="113" y="134"/>
                  </a:lnTo>
                  <a:lnTo>
                    <a:pt x="110" y="130"/>
                  </a:lnTo>
                  <a:lnTo>
                    <a:pt x="108" y="125"/>
                  </a:lnTo>
                  <a:lnTo>
                    <a:pt x="106" y="121"/>
                  </a:lnTo>
                  <a:lnTo>
                    <a:pt x="104" y="117"/>
                  </a:lnTo>
                  <a:lnTo>
                    <a:pt x="101" y="112"/>
                  </a:lnTo>
                  <a:lnTo>
                    <a:pt x="100" y="108"/>
                  </a:lnTo>
                  <a:lnTo>
                    <a:pt x="97" y="104"/>
                  </a:lnTo>
                  <a:lnTo>
                    <a:pt x="96" y="101"/>
                  </a:lnTo>
                  <a:lnTo>
                    <a:pt x="94" y="95"/>
                  </a:lnTo>
                  <a:lnTo>
                    <a:pt x="91" y="93"/>
                  </a:lnTo>
                  <a:lnTo>
                    <a:pt x="89" y="87"/>
                  </a:lnTo>
                  <a:lnTo>
                    <a:pt x="89" y="83"/>
                  </a:lnTo>
                  <a:lnTo>
                    <a:pt x="86" y="78"/>
                  </a:lnTo>
                  <a:lnTo>
                    <a:pt x="83" y="75"/>
                  </a:lnTo>
                  <a:lnTo>
                    <a:pt x="81" y="71"/>
                  </a:lnTo>
                  <a:lnTo>
                    <a:pt x="80" y="67"/>
                  </a:lnTo>
                  <a:lnTo>
                    <a:pt x="76" y="61"/>
                  </a:lnTo>
                  <a:lnTo>
                    <a:pt x="74" y="58"/>
                  </a:lnTo>
                  <a:lnTo>
                    <a:pt x="73" y="54"/>
                  </a:lnTo>
                  <a:lnTo>
                    <a:pt x="71" y="51"/>
                  </a:lnTo>
                  <a:lnTo>
                    <a:pt x="69" y="47"/>
                  </a:lnTo>
                  <a:lnTo>
                    <a:pt x="67" y="44"/>
                  </a:lnTo>
                  <a:lnTo>
                    <a:pt x="64" y="40"/>
                  </a:lnTo>
                  <a:lnTo>
                    <a:pt x="63" y="36"/>
                  </a:lnTo>
                  <a:lnTo>
                    <a:pt x="60" y="33"/>
                  </a:lnTo>
                  <a:lnTo>
                    <a:pt x="59" y="30"/>
                  </a:lnTo>
                  <a:lnTo>
                    <a:pt x="57" y="27"/>
                  </a:lnTo>
                  <a:lnTo>
                    <a:pt x="54" y="24"/>
                  </a:lnTo>
                  <a:lnTo>
                    <a:pt x="53" y="21"/>
                  </a:lnTo>
                  <a:lnTo>
                    <a:pt x="52" y="20"/>
                  </a:lnTo>
                  <a:lnTo>
                    <a:pt x="47" y="14"/>
                  </a:lnTo>
                  <a:lnTo>
                    <a:pt x="44" y="9"/>
                  </a:lnTo>
                  <a:lnTo>
                    <a:pt x="42" y="6"/>
                  </a:lnTo>
                  <a:lnTo>
                    <a:pt x="39" y="3"/>
                  </a:lnTo>
                  <a:lnTo>
                    <a:pt x="36" y="2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5" y="4"/>
                  </a:lnTo>
                  <a:lnTo>
                    <a:pt x="19" y="7"/>
                  </a:lnTo>
                  <a:lnTo>
                    <a:pt x="16" y="9"/>
                  </a:lnTo>
                  <a:lnTo>
                    <a:pt x="13" y="14"/>
                  </a:lnTo>
                  <a:lnTo>
                    <a:pt x="10" y="17"/>
                  </a:lnTo>
                  <a:lnTo>
                    <a:pt x="8" y="20"/>
                  </a:lnTo>
                  <a:lnTo>
                    <a:pt x="5" y="24"/>
                  </a:lnTo>
                  <a:lnTo>
                    <a:pt x="5" y="29"/>
                  </a:lnTo>
                  <a:lnTo>
                    <a:pt x="2" y="33"/>
                  </a:lnTo>
                  <a:lnTo>
                    <a:pt x="2" y="36"/>
                  </a:lnTo>
                  <a:lnTo>
                    <a:pt x="0" y="41"/>
                  </a:lnTo>
                  <a:lnTo>
                    <a:pt x="0" y="46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2" y="60"/>
                  </a:lnTo>
                  <a:lnTo>
                    <a:pt x="2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740121" y="1814463"/>
            <a:ext cx="5922049" cy="3080810"/>
            <a:chOff x="2740121" y="1814463"/>
            <a:chExt cx="5922049" cy="3080810"/>
          </a:xfrm>
        </p:grpSpPr>
        <p:sp>
          <p:nvSpPr>
            <p:cNvPr id="3" name="TextBox 2"/>
            <p:cNvSpPr txBox="1"/>
            <p:nvPr/>
          </p:nvSpPr>
          <p:spPr>
            <a:xfrm>
              <a:off x="4655945" y="1814463"/>
              <a:ext cx="40062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Checking and Setting are indivisible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n-US" dirty="0" smtClean="0">
                  <a:solidFill>
                    <a:srgbClr val="FF0000"/>
                  </a:solidFill>
                </a:rPr>
                <a:t> - otherwise two thread could see !BUSY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>
              <a:off x="3244809" y="2143522"/>
              <a:ext cx="1489116" cy="1289326"/>
            </a:xfrm>
            <a:prstGeom prst="straightConnector1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2740121" y="2115603"/>
              <a:ext cx="3331537" cy="2779670"/>
            </a:xfrm>
            <a:prstGeom prst="straightConnector1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354947" y="3170382"/>
            <a:ext cx="2208470" cy="3216131"/>
            <a:chOff x="3354947" y="3170382"/>
            <a:chExt cx="2208470" cy="3216131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354947" y="3170382"/>
              <a:ext cx="533400" cy="1905000"/>
            </a:xfrm>
            <a:prstGeom prst="rightBrace">
              <a:avLst>
                <a:gd name="adj1" fmla="val 29762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4563292" y="5745163"/>
              <a:ext cx="1000125" cy="641350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</a:rPr>
                <a:t>Critical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Section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888347" y="4133273"/>
              <a:ext cx="674945" cy="161189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46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3" grpId="0" build="p"/>
      <p:bldP spid="445445" grpId="0"/>
      <p:bldP spid="4454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2362200" y="838200"/>
            <a:ext cx="28956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00" b="0" dirty="0">
              <a:latin typeface="Helvetica"/>
              <a:ea typeface="ＭＳ Ｐゴシック" charset="0"/>
              <a:cs typeface="Helvetica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Helvetica" charset="0"/>
                <a:ea typeface="MS PGothic" charset="0"/>
              </a:rPr>
              <a:t>Locks</a:t>
            </a:r>
            <a:endParaRPr lang="en-US" sz="3600" dirty="0">
              <a:latin typeface="Helvetica" charset="0"/>
              <a:ea typeface="MS PGothic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5334000" y="901700"/>
            <a:ext cx="3810000" cy="2228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int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value = 0;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Acquire() </a:t>
            </a:r>
            <a:r>
              <a:rPr lang="en-US" sz="1400" dirty="0" smtClean="0">
                <a:latin typeface="Courier New" charset="0"/>
              </a:rPr>
              <a:t>{</a:t>
            </a:r>
            <a:r>
              <a:rPr lang="en-US" sz="1400" dirty="0">
                <a:latin typeface="Courier New" charset="0"/>
              </a:rPr>
              <a:t/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</a:t>
            </a:r>
            <a:r>
              <a:rPr lang="en-US" sz="1400" dirty="0">
                <a:solidFill>
                  <a:srgbClr val="233AE1"/>
                </a:solidFill>
                <a:latin typeface="Courier New" charset="0"/>
              </a:rPr>
              <a:t>disable interrupts;</a:t>
            </a:r>
            <a:br>
              <a:rPr lang="en-US" sz="1400" dirty="0">
                <a:solidFill>
                  <a:srgbClr val="233AE1"/>
                </a:solidFill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if (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value == 1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    put thread on wait-queue;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    go to sleep() //?? 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} else {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value = 1;</a:t>
            </a:r>
            <a:br>
              <a:rPr lang="en-US" sz="1400" dirty="0">
                <a:solidFill>
                  <a:srgbClr val="FF0000"/>
                </a:solidFill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  </a:t>
            </a:r>
            <a:r>
              <a:rPr lang="en-US" sz="1400" dirty="0">
                <a:solidFill>
                  <a:srgbClr val="233AE1"/>
                </a:solidFill>
                <a:latin typeface="Courier New" charset="0"/>
              </a:rPr>
              <a:t>enable interrupts;</a:t>
            </a:r>
            <a:br>
              <a:rPr lang="en-US" sz="1400" dirty="0">
                <a:solidFill>
                  <a:srgbClr val="233AE1"/>
                </a:solidFill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}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257800" y="3962400"/>
            <a:ext cx="3976688" cy="203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400" dirty="0">
                <a:latin typeface="Courier New" charset="0"/>
              </a:rPr>
              <a:t>Release() {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</a:t>
            </a:r>
            <a:r>
              <a:rPr lang="en-US" sz="1400" dirty="0" smtClean="0">
                <a:solidFill>
                  <a:srgbClr val="233AE1"/>
                </a:solidFill>
                <a:latin typeface="Courier New" charset="0"/>
              </a:rPr>
              <a:t>disable </a:t>
            </a:r>
            <a:r>
              <a:rPr lang="en-US" sz="1400" dirty="0">
                <a:solidFill>
                  <a:srgbClr val="233AE1"/>
                </a:solidFill>
                <a:latin typeface="Courier New" charset="0"/>
              </a:rPr>
              <a:t>interrupts;</a:t>
            </a:r>
            <a:br>
              <a:rPr lang="en-US" sz="1400" dirty="0">
                <a:solidFill>
                  <a:srgbClr val="233AE1"/>
                </a:solidFill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if anyone on wait queue {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  take thread off wait-queue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  Place on ready queue;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} else {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value = 0;</a:t>
            </a:r>
            <a:br>
              <a:rPr lang="en-US" sz="1400" dirty="0">
                <a:solidFill>
                  <a:srgbClr val="FF0000"/>
                </a:solidFill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}</a:t>
            </a:r>
            <a:br>
              <a:rPr lang="en-US" sz="1400" dirty="0"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  </a:t>
            </a:r>
            <a:r>
              <a:rPr lang="en-US" sz="1400" dirty="0">
                <a:solidFill>
                  <a:srgbClr val="233AE1"/>
                </a:solidFill>
                <a:latin typeface="Courier New" charset="0"/>
              </a:rPr>
              <a:t>enable interrupts;</a:t>
            </a:r>
            <a:br>
              <a:rPr lang="en-US" sz="1400" dirty="0">
                <a:solidFill>
                  <a:srgbClr val="233AE1"/>
                </a:solidFill>
                <a:latin typeface="Courier New" charset="0"/>
              </a:rPr>
            </a:b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22533" name="Rectangle 3"/>
          <p:cNvSpPr txBox="1">
            <a:spLocks noChangeArrowheads="1"/>
          </p:cNvSpPr>
          <p:nvPr/>
        </p:nvSpPr>
        <p:spPr bwMode="auto">
          <a:xfrm>
            <a:off x="-23813" y="2489200"/>
            <a:ext cx="2614613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8" tIns="44445" rIns="90478" bIns="44445"/>
          <a:lstStyle>
            <a:lvl1pPr marL="2857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400">
                <a:latin typeface="Courier New" charset="0"/>
                <a:ea typeface="Gulim" charset="0"/>
                <a:cs typeface="Gulim" charset="0"/>
              </a:rPr>
              <a:t>lock.Acquire();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400">
                <a:latin typeface="Courier New" charset="0"/>
                <a:ea typeface="Gulim" charset="0"/>
                <a:cs typeface="Gulim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400">
                <a:latin typeface="Courier New" charset="0"/>
                <a:ea typeface="Gulim" charset="0"/>
                <a:cs typeface="Gulim" charset="0"/>
              </a:rPr>
              <a:t> critical section;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400">
                <a:latin typeface="Courier New" charset="0"/>
                <a:ea typeface="Gulim" charset="0"/>
                <a:cs typeface="Gulim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25000"/>
              </a:spcBef>
              <a:buSzPct val="100000"/>
            </a:pPr>
            <a:r>
              <a:rPr lang="en-US" altLang="ko-KR" sz="1400">
                <a:latin typeface="Courier New" charset="0"/>
                <a:ea typeface="Gulim" charset="0"/>
                <a:cs typeface="Gulim" charset="0"/>
              </a:rPr>
              <a:t>lock.Release();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438400" y="1600200"/>
            <a:ext cx="3124200" cy="67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400">
                <a:latin typeface="Courier New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400">
                <a:latin typeface="Courier New" charset="0"/>
              </a:rPr>
              <a:t>  </a:t>
            </a:r>
            <a:r>
              <a:rPr lang="en-US" sz="1400">
                <a:solidFill>
                  <a:schemeClr val="hlink"/>
                </a:solidFill>
                <a:latin typeface="Courier New" charset="0"/>
              </a:rPr>
              <a:t>disable interrupts;</a:t>
            </a:r>
            <a:r>
              <a:rPr lang="en-US" sz="1400">
                <a:latin typeface="Courier New" charset="0"/>
              </a:rPr>
              <a:t/>
            </a:r>
            <a:br>
              <a:rPr lang="en-US" sz="1400">
                <a:latin typeface="Courier New" charset="0"/>
              </a:rPr>
            </a:b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2438400" y="3962400"/>
            <a:ext cx="2743200" cy="67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400">
                <a:latin typeface="Courier New" charset="0"/>
              </a:rPr>
              <a:t>Release() {</a:t>
            </a:r>
            <a:br>
              <a:rPr lang="en-US" sz="1400">
                <a:latin typeface="Courier New" charset="0"/>
              </a:rPr>
            </a:br>
            <a:r>
              <a:rPr lang="en-US" sz="1400">
                <a:latin typeface="Courier New" charset="0"/>
              </a:rPr>
              <a:t>  </a:t>
            </a:r>
            <a:r>
              <a:rPr lang="en-US" sz="1400">
                <a:solidFill>
                  <a:srgbClr val="FF0000"/>
                </a:solidFill>
                <a:latin typeface="Courier New" charset="0"/>
              </a:rPr>
              <a:t>enable interrupts;</a:t>
            </a:r>
            <a:br>
              <a:rPr lang="en-US" sz="1400">
                <a:solidFill>
                  <a:srgbClr val="FF0000"/>
                </a:solidFill>
                <a:latin typeface="Courier New" charset="0"/>
              </a:rPr>
            </a:b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22536" name="Freeform 9"/>
          <p:cNvSpPr>
            <a:spLocks/>
          </p:cNvSpPr>
          <p:nvPr/>
        </p:nvSpPr>
        <p:spPr bwMode="auto">
          <a:xfrm>
            <a:off x="1905000" y="3733800"/>
            <a:ext cx="508000" cy="393700"/>
          </a:xfrm>
          <a:custGeom>
            <a:avLst/>
            <a:gdLst>
              <a:gd name="T0" fmla="*/ 0 w 1222375"/>
              <a:gd name="T1" fmla="*/ 0 h 333375"/>
              <a:gd name="T2" fmla="*/ 78 w 1222375"/>
              <a:gd name="T3" fmla="*/ 2077255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600"/>
          </a:p>
        </p:txBody>
      </p:sp>
      <p:sp>
        <p:nvSpPr>
          <p:cNvPr id="22537" name="Freeform 10"/>
          <p:cNvSpPr>
            <a:spLocks/>
          </p:cNvSpPr>
          <p:nvPr/>
        </p:nvSpPr>
        <p:spPr bwMode="auto">
          <a:xfrm>
            <a:off x="1905000" y="3657600"/>
            <a:ext cx="3429000" cy="381000"/>
          </a:xfrm>
          <a:custGeom>
            <a:avLst/>
            <a:gdLst>
              <a:gd name="T0" fmla="*/ 0 w 1222375"/>
              <a:gd name="T1" fmla="*/ 0 h 333375"/>
              <a:gd name="T2" fmla="*/ 2147483647 w 1222375"/>
              <a:gd name="T3" fmla="*/ 1448257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600"/>
          </a:p>
        </p:txBody>
      </p:sp>
      <p:sp>
        <p:nvSpPr>
          <p:cNvPr id="22538" name="Freeform 11"/>
          <p:cNvSpPr>
            <a:spLocks/>
          </p:cNvSpPr>
          <p:nvPr/>
        </p:nvSpPr>
        <p:spPr bwMode="auto">
          <a:xfrm flipV="1">
            <a:off x="1981200" y="1828800"/>
            <a:ext cx="457200" cy="762000"/>
          </a:xfrm>
          <a:custGeom>
            <a:avLst/>
            <a:gdLst>
              <a:gd name="T0" fmla="*/ 0 w 1222375"/>
              <a:gd name="T1" fmla="*/ 0 h 333375"/>
              <a:gd name="T2" fmla="*/ 24 w 1222375"/>
              <a:gd name="T3" fmla="*/ 2147483647 h 3333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22375" h="333375">
                <a:moveTo>
                  <a:pt x="0" y="0"/>
                </a:moveTo>
                <a:lnTo>
                  <a:pt x="1222375" y="333375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600"/>
          </a:p>
        </p:txBody>
      </p:sp>
      <p:sp>
        <p:nvSpPr>
          <p:cNvPr id="22539" name="Freeform 12"/>
          <p:cNvSpPr>
            <a:spLocks/>
          </p:cNvSpPr>
          <p:nvPr/>
        </p:nvSpPr>
        <p:spPr bwMode="auto">
          <a:xfrm>
            <a:off x="1905000" y="1162050"/>
            <a:ext cx="3429000" cy="1352550"/>
          </a:xfrm>
          <a:custGeom>
            <a:avLst/>
            <a:gdLst>
              <a:gd name="T0" fmla="*/ 0 w 3540125"/>
              <a:gd name="T1" fmla="*/ 2950868 h 1251057"/>
              <a:gd name="T2" fmla="*/ 625950 w 3540125"/>
              <a:gd name="T3" fmla="*/ 329761 h 1251057"/>
              <a:gd name="T4" fmla="*/ 1866672 w 3540125"/>
              <a:gd name="T5" fmla="*/ 30207 h 1251057"/>
              <a:gd name="T6" fmla="*/ 2492623 w 3540125"/>
              <a:gd name="T7" fmla="*/ 254873 h 12510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40125" h="1251057">
                <a:moveTo>
                  <a:pt x="0" y="1251057"/>
                </a:moveTo>
                <a:cubicBezTo>
                  <a:pt x="223573" y="798619"/>
                  <a:pt x="447146" y="346182"/>
                  <a:pt x="889000" y="139807"/>
                </a:cubicBezTo>
                <a:cubicBezTo>
                  <a:pt x="1330854" y="-66568"/>
                  <a:pt x="2209271" y="18099"/>
                  <a:pt x="2651125" y="12807"/>
                </a:cubicBezTo>
                <a:cubicBezTo>
                  <a:pt x="3092979" y="7515"/>
                  <a:pt x="3540125" y="108057"/>
                  <a:pt x="3540125" y="108057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600"/>
          </a:p>
        </p:txBody>
      </p:sp>
      <p:sp>
        <p:nvSpPr>
          <p:cNvPr id="22540" name="Rounded Rectangle 13"/>
          <p:cNvSpPr>
            <a:spLocks noChangeArrowheads="1"/>
          </p:cNvSpPr>
          <p:nvPr/>
        </p:nvSpPr>
        <p:spPr bwMode="auto">
          <a:xfrm>
            <a:off x="276321" y="5207000"/>
            <a:ext cx="2895600" cy="13716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r>
              <a:rPr lang="en-US" b="0">
                <a:latin typeface="Helvetica" charset="0"/>
              </a:rPr>
              <a:t>If one thread in critical section, </a:t>
            </a:r>
            <a:r>
              <a:rPr lang="en-US" b="0">
                <a:latin typeface="Helvetica" charset="0"/>
                <a:sym typeface="Wingdings" charset="0"/>
              </a:rPr>
              <a:t>no other activity (including OS) can run! </a:t>
            </a:r>
            <a:endParaRPr lang="en-US" b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38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Interrupt re-enable in going to sleep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39801"/>
            <a:ext cx="8686800" cy="58674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What about re-enabling ints when going to sleep?</a:t>
            </a: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endParaRPr lang="en-US" altLang="ko-KR">
              <a:latin typeface="Helvetica" charset="0"/>
              <a:ea typeface="굴림" charset="0"/>
              <a:cs typeface="굴림" charset="0"/>
            </a:endParaRPr>
          </a:p>
          <a:p>
            <a:pPr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Before putting thread on the wait queue?</a:t>
            </a:r>
          </a:p>
          <a:p>
            <a:pPr lvl="1"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Release can check the queue and not wake up thread</a:t>
            </a:r>
          </a:p>
          <a:p>
            <a:pPr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After putting the thread on the wait queue</a:t>
            </a:r>
          </a:p>
          <a:p>
            <a:pPr lvl="1"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Release puts the thread on the ready queue, but the thread still thinks it needs to go to sleep</a:t>
            </a:r>
          </a:p>
          <a:p>
            <a:pPr lvl="1"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Misses wakeup and still holds lock (deadlock!)</a:t>
            </a:r>
          </a:p>
          <a:p>
            <a:pPr>
              <a:spcBef>
                <a:spcPct val="20000"/>
              </a:spcBef>
            </a:pPr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Want to put it after sleep(). But, how?</a:t>
            </a:r>
          </a:p>
          <a:p>
            <a:pPr lvl="1">
              <a:spcBef>
                <a:spcPct val="20000"/>
              </a:spcBef>
            </a:pPr>
            <a:endParaRPr lang="ko-KR" altLang="en-US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449540" name="Text Box 4"/>
          <p:cNvSpPr txBox="1">
            <a:spLocks noChangeArrowheads="1"/>
          </p:cNvSpPr>
          <p:nvPr/>
        </p:nvSpPr>
        <p:spPr bwMode="auto">
          <a:xfrm>
            <a:off x="3581400" y="1320801"/>
            <a:ext cx="45815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25000"/>
              </a:spcBef>
            </a:pPr>
            <a:r>
              <a:rPr lang="en-US" sz="1900">
                <a:latin typeface="Courier New" charset="0"/>
                <a:cs typeface="Courier New" charset="0"/>
              </a:rPr>
              <a:t>Acquire() {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disable interrupts;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if (value == BUSY) {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	put thread on wait queue;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	go to sleep();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} else {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	value = BUSY;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}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	enable interrupts;</a:t>
            </a:r>
            <a:br>
              <a:rPr lang="en-US" sz="1900">
                <a:latin typeface="Courier New" charset="0"/>
                <a:cs typeface="Courier New" charset="0"/>
              </a:rPr>
            </a:br>
            <a:r>
              <a:rPr lang="en-US" sz="1900">
                <a:latin typeface="Courier New" charset="0"/>
                <a:cs typeface="Courier New" charset="0"/>
              </a:rPr>
              <a:t>}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17588" y="2006601"/>
            <a:ext cx="3746500" cy="460375"/>
            <a:chOff x="793" y="1344"/>
            <a:chExt cx="2087" cy="256"/>
          </a:xfrm>
        </p:grpSpPr>
        <p:sp>
          <p:nvSpPr>
            <p:cNvPr id="66571" name="Text Box 5"/>
            <p:cNvSpPr txBox="1">
              <a:spLocks noChangeArrowheads="1"/>
            </p:cNvSpPr>
            <p:nvPr/>
          </p:nvSpPr>
          <p:spPr bwMode="auto">
            <a:xfrm>
              <a:off x="793" y="1344"/>
              <a:ext cx="1389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Helvetica" charset="0"/>
                  <a:cs typeface="Helvetica" charset="0"/>
                </a:rPr>
                <a:t>Enable Position</a:t>
              </a:r>
            </a:p>
          </p:txBody>
        </p:sp>
        <p:sp>
          <p:nvSpPr>
            <p:cNvPr id="66572" name="Line 6"/>
            <p:cNvSpPr>
              <a:spLocks noChangeShapeType="1"/>
            </p:cNvSpPr>
            <p:nvPr/>
          </p:nvSpPr>
          <p:spPr bwMode="auto">
            <a:xfrm>
              <a:off x="2256" y="1488"/>
              <a:ext cx="62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017588" y="2260601"/>
            <a:ext cx="3746500" cy="460375"/>
            <a:chOff x="792" y="1344"/>
            <a:chExt cx="2088" cy="256"/>
          </a:xfrm>
        </p:grpSpPr>
        <p:sp>
          <p:nvSpPr>
            <p:cNvPr id="66569" name="Text Box 10"/>
            <p:cNvSpPr txBox="1">
              <a:spLocks noChangeArrowheads="1"/>
            </p:cNvSpPr>
            <p:nvPr/>
          </p:nvSpPr>
          <p:spPr bwMode="auto">
            <a:xfrm>
              <a:off x="792" y="1344"/>
              <a:ext cx="1390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Helvetica" charset="0"/>
                  <a:cs typeface="Helvetica" charset="0"/>
                </a:rPr>
                <a:t>Enable Position</a:t>
              </a:r>
            </a:p>
          </p:txBody>
        </p:sp>
        <p:sp>
          <p:nvSpPr>
            <p:cNvPr id="66570" name="Line 11"/>
            <p:cNvSpPr>
              <a:spLocks noChangeShapeType="1"/>
            </p:cNvSpPr>
            <p:nvPr/>
          </p:nvSpPr>
          <p:spPr bwMode="auto">
            <a:xfrm>
              <a:off x="2256" y="1488"/>
              <a:ext cx="62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017588" y="2540001"/>
            <a:ext cx="3746500" cy="460375"/>
            <a:chOff x="792" y="1344"/>
            <a:chExt cx="2088" cy="256"/>
          </a:xfrm>
        </p:grpSpPr>
        <p:sp>
          <p:nvSpPr>
            <p:cNvPr id="66567" name="Text Box 13"/>
            <p:cNvSpPr txBox="1">
              <a:spLocks noChangeArrowheads="1"/>
            </p:cNvSpPr>
            <p:nvPr/>
          </p:nvSpPr>
          <p:spPr bwMode="auto">
            <a:xfrm>
              <a:off x="792" y="1344"/>
              <a:ext cx="1390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Helvetica" charset="0"/>
                  <a:cs typeface="Helvetica" charset="0"/>
                </a:rPr>
                <a:t>Enable Position</a:t>
              </a:r>
            </a:p>
          </p:txBody>
        </p:sp>
        <p:sp>
          <p:nvSpPr>
            <p:cNvPr id="66568" name="Line 14"/>
            <p:cNvSpPr>
              <a:spLocks noChangeShapeType="1"/>
            </p:cNvSpPr>
            <p:nvPr/>
          </p:nvSpPr>
          <p:spPr bwMode="auto">
            <a:xfrm>
              <a:off x="2256" y="1488"/>
              <a:ext cx="62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052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39" grpId="0" build="p"/>
      <p:bldP spid="4495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>
                <a:latin typeface="Helvetica" charset="0"/>
                <a:ea typeface="굴림" charset="0"/>
                <a:cs typeface="굴림" charset="0"/>
              </a:rPr>
              <a:t>How to Re-enable After Sleep()?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60833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2517775" algn="ctr"/>
                <a:tab pos="5548313" algn="ctr"/>
              </a:tabLst>
            </a:pPr>
            <a:r>
              <a:rPr lang="en-US" altLang="ko-KR" sz="2800" dirty="0">
                <a:latin typeface="Helvetica" charset="0"/>
                <a:ea typeface="굴림" charset="0"/>
                <a:cs typeface="굴림" charset="0"/>
              </a:rPr>
              <a:t>Since </a:t>
            </a:r>
            <a:r>
              <a:rPr lang="en-US" altLang="ko-KR" sz="2800" dirty="0" err="1">
                <a:latin typeface="Helvetica" charset="0"/>
                <a:ea typeface="굴림" charset="0"/>
                <a:cs typeface="굴림" charset="0"/>
              </a:rPr>
              <a:t>ints</a:t>
            </a:r>
            <a:r>
              <a:rPr lang="en-US" altLang="ko-KR" sz="2800" dirty="0">
                <a:latin typeface="Helvetica" charset="0"/>
                <a:ea typeface="굴림" charset="0"/>
                <a:cs typeface="굴림" charset="0"/>
              </a:rPr>
              <a:t> are disabled when you call sleep: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2517775" algn="ctr"/>
                <a:tab pos="5548313" algn="ctr"/>
              </a:tabLst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Responsibility of the next thread to re-enable </a:t>
            </a:r>
            <a:r>
              <a:rPr lang="en-US" altLang="ko-KR" sz="2400" dirty="0" err="1">
                <a:latin typeface="Helvetica" charset="0"/>
                <a:ea typeface="굴림" charset="0"/>
                <a:cs typeface="굴림" charset="0"/>
              </a:rPr>
              <a:t>ints</a:t>
            </a:r>
            <a:endParaRPr lang="en-US" altLang="ko-KR" sz="2400" dirty="0">
              <a:latin typeface="Helvetica" charset="0"/>
              <a:ea typeface="굴림" charset="0"/>
              <a:cs typeface="굴림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tabLst>
                <a:tab pos="2517775" algn="ctr"/>
                <a:tab pos="5548313" algn="ctr"/>
              </a:tabLst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When the sleeping thread wakes up, returns to acquire and re-enables interrupts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None/>
              <a:tabLst>
                <a:tab pos="2517775" algn="ctr"/>
                <a:tab pos="5548313" algn="ctr"/>
              </a:tabLst>
            </a:pP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</a:t>
            </a:r>
            <a:r>
              <a:rPr lang="en-US" altLang="ko-KR" sz="2400" u="sng" dirty="0">
                <a:latin typeface="Helvetica" charset="0"/>
                <a:ea typeface="굴림" charset="0"/>
                <a:cs typeface="굴림" charset="0"/>
              </a:rPr>
              <a:t>Thread A</a:t>
            </a: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	</a:t>
            </a:r>
            <a:r>
              <a:rPr lang="en-US" altLang="ko-KR" sz="2400" u="sng" dirty="0">
                <a:latin typeface="Helvetica" charset="0"/>
                <a:ea typeface="굴림" charset="0"/>
                <a:cs typeface="굴림" charset="0"/>
              </a:rPr>
              <a:t>Thread B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None/>
              <a:tabLst>
                <a:tab pos="2517775" algn="ctr"/>
                <a:tab pos="5548313" algn="ctr"/>
              </a:tabLst>
            </a:pP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.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.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disable </a:t>
            </a:r>
            <a:r>
              <a:rPr lang="en-US" altLang="ko-KR" sz="1800" dirty="0" err="1">
                <a:latin typeface="Courier New" charset="0"/>
                <a:ea typeface="굴림" charset="0"/>
                <a:cs typeface="굴림" charset="0"/>
              </a:rPr>
              <a:t>ints</a:t>
            </a: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/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sleep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None/>
              <a:tabLst>
                <a:tab pos="2517775" algn="ctr"/>
                <a:tab pos="5548313" algn="ctr"/>
              </a:tabLst>
            </a:pP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	sleep return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enable </a:t>
            </a:r>
            <a:r>
              <a:rPr lang="en-US" altLang="ko-KR" sz="1800" dirty="0" err="1">
                <a:latin typeface="Courier New" charset="0"/>
                <a:ea typeface="굴림" charset="0"/>
                <a:cs typeface="굴림" charset="0"/>
              </a:rPr>
              <a:t>ints</a:t>
            </a:r>
            <a:endParaRPr lang="en-US" altLang="ko-KR" sz="1800" dirty="0">
              <a:latin typeface="Courier New" charset="0"/>
              <a:ea typeface="굴림" charset="0"/>
              <a:cs typeface="굴림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None/>
              <a:tabLst>
                <a:tab pos="2517775" algn="ctr"/>
                <a:tab pos="5548313" algn="ctr"/>
              </a:tabLst>
            </a:pP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	.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.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None/>
              <a:tabLst>
                <a:tab pos="2517775" algn="ctr"/>
                <a:tab pos="5548313" algn="ctr"/>
              </a:tabLst>
            </a:pP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	disable </a:t>
            </a:r>
            <a:r>
              <a:rPr lang="en-US" altLang="ko-KR" sz="1800" dirty="0" err="1">
                <a:latin typeface="Courier New" charset="0"/>
                <a:ea typeface="굴림" charset="0"/>
                <a:cs typeface="굴림" charset="0"/>
              </a:rPr>
              <a:t>int</a:t>
            </a: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/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sleep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None/>
              <a:tabLst>
                <a:tab pos="2517775" algn="ctr"/>
                <a:tab pos="5548313" algn="ctr"/>
              </a:tabLst>
            </a:pP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	sleep return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enable </a:t>
            </a:r>
            <a:r>
              <a:rPr lang="en-US" altLang="ko-KR" sz="1800" dirty="0" err="1">
                <a:latin typeface="Courier New" charset="0"/>
                <a:ea typeface="굴림" charset="0"/>
                <a:cs typeface="굴림" charset="0"/>
              </a:rPr>
              <a:t>ints</a:t>
            </a: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/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.</a:t>
            </a:r>
            <a:br>
              <a:rPr lang="en-US" altLang="ko-KR" sz="18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800" dirty="0">
                <a:latin typeface="Courier New" charset="0"/>
                <a:ea typeface="굴림" charset="0"/>
                <a:cs typeface="굴림" charset="0"/>
              </a:rPr>
              <a:t>	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05200" y="3305175"/>
            <a:ext cx="1447800" cy="584200"/>
            <a:chOff x="2160" y="2146"/>
            <a:chExt cx="912" cy="368"/>
          </a:xfrm>
        </p:grpSpPr>
        <p:sp>
          <p:nvSpPr>
            <p:cNvPr id="68618" name="Line 5"/>
            <p:cNvSpPr>
              <a:spLocks noChangeShapeType="1"/>
            </p:cNvSpPr>
            <p:nvPr/>
          </p:nvSpPr>
          <p:spPr bwMode="auto">
            <a:xfrm>
              <a:off x="2160" y="2256"/>
              <a:ext cx="91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 sz="1600"/>
            </a:p>
          </p:txBody>
        </p:sp>
        <p:sp>
          <p:nvSpPr>
            <p:cNvPr id="68619" name="Text Box 7"/>
            <p:cNvSpPr txBox="1">
              <a:spLocks noChangeArrowheads="1"/>
            </p:cNvSpPr>
            <p:nvPr/>
          </p:nvSpPr>
          <p:spPr bwMode="auto">
            <a:xfrm rot="537817">
              <a:off x="2416" y="2146"/>
              <a:ext cx="5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chemeClr val="hlink"/>
                  </a:solidFill>
                  <a:latin typeface="Helvetica" charset="0"/>
                  <a:cs typeface="Helvetica" charset="0"/>
                </a:rPr>
                <a:t>context</a:t>
              </a:r>
              <a:br>
                <a:rPr lang="en-US" sz="1600">
                  <a:solidFill>
                    <a:schemeClr val="hlink"/>
                  </a:solidFill>
                  <a:latin typeface="Helvetica" charset="0"/>
                  <a:cs typeface="Helvetica" charset="0"/>
                </a:rPr>
              </a:br>
              <a:r>
                <a:rPr lang="en-US" sz="1600">
                  <a:solidFill>
                    <a:schemeClr val="hlink"/>
                  </a:solidFill>
                  <a:latin typeface="Helvetica" charset="0"/>
                  <a:cs typeface="Helvetica" charset="0"/>
                </a:rPr>
                <a:t>switch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733800" y="5133975"/>
            <a:ext cx="1447800" cy="584200"/>
            <a:chOff x="2400" y="3232"/>
            <a:chExt cx="912" cy="368"/>
          </a:xfrm>
        </p:grpSpPr>
        <p:sp>
          <p:nvSpPr>
            <p:cNvPr id="68616" name="Line 6"/>
            <p:cNvSpPr>
              <a:spLocks noChangeShapeType="1"/>
            </p:cNvSpPr>
            <p:nvPr/>
          </p:nvSpPr>
          <p:spPr bwMode="auto">
            <a:xfrm flipH="1">
              <a:off x="2400" y="3360"/>
              <a:ext cx="91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 sz="1600"/>
            </a:p>
          </p:txBody>
        </p:sp>
        <p:sp>
          <p:nvSpPr>
            <p:cNvPr id="68617" name="Text Box 8"/>
            <p:cNvSpPr txBox="1">
              <a:spLocks noChangeArrowheads="1"/>
            </p:cNvSpPr>
            <p:nvPr/>
          </p:nvSpPr>
          <p:spPr bwMode="auto">
            <a:xfrm rot="21085516">
              <a:off x="2490" y="3232"/>
              <a:ext cx="5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chemeClr val="hlink"/>
                  </a:solidFill>
                  <a:latin typeface="Helvetica" charset="0"/>
                  <a:cs typeface="Helvetica" charset="0"/>
                </a:rPr>
                <a:t>context</a:t>
              </a:r>
              <a:br>
                <a:rPr lang="en-US" sz="1600">
                  <a:solidFill>
                    <a:schemeClr val="hlink"/>
                  </a:solidFill>
                  <a:latin typeface="Helvetica" charset="0"/>
                  <a:cs typeface="Helvetica" charset="0"/>
                </a:rPr>
              </a:br>
              <a:r>
                <a:rPr lang="en-US" sz="1600">
                  <a:solidFill>
                    <a:schemeClr val="hlink"/>
                  </a:solidFill>
                  <a:latin typeface="Helvetica" charset="0"/>
                  <a:cs typeface="Helvetica" charset="0"/>
                </a:rPr>
                <a:t>switch</a:t>
              </a: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978400" y="3505200"/>
            <a:ext cx="1846930" cy="2094224"/>
            <a:chOff x="4978774" y="3276600"/>
            <a:chExt cx="1846590" cy="2094089"/>
          </a:xfrm>
        </p:grpSpPr>
        <p:sp>
          <p:nvSpPr>
            <p:cNvPr id="68614" name="TextBox 3"/>
            <p:cNvSpPr txBox="1">
              <a:spLocks noChangeArrowheads="1"/>
            </p:cNvSpPr>
            <p:nvPr/>
          </p:nvSpPr>
          <p:spPr bwMode="auto">
            <a:xfrm>
              <a:off x="4978774" y="3276600"/>
              <a:ext cx="1846590" cy="646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lvl="1"/>
              <a:r>
                <a:rPr lang="en-US" altLang="ko-KR" sz="1800" b="0" dirty="0">
                  <a:latin typeface="Courier New" charset="0"/>
                  <a:ea typeface="굴림" charset="0"/>
                  <a:cs typeface="굴림" charset="0"/>
                </a:rPr>
                <a:t>yield return</a:t>
              </a:r>
              <a:br>
                <a:rPr lang="en-US" altLang="ko-KR" sz="1800" b="0" dirty="0">
                  <a:latin typeface="Courier New" charset="0"/>
                  <a:ea typeface="굴림" charset="0"/>
                  <a:cs typeface="굴림" charset="0"/>
                </a:rPr>
              </a:br>
              <a:r>
                <a:rPr lang="en-US" altLang="ko-KR" sz="1800" b="0" dirty="0">
                  <a:latin typeface="Courier New" charset="0"/>
                  <a:ea typeface="굴림" charset="0"/>
                  <a:cs typeface="굴림" charset="0"/>
                </a:rPr>
                <a:t>enable </a:t>
              </a:r>
              <a:r>
                <a:rPr lang="en-US" altLang="ko-KR" sz="1800" b="0" dirty="0" err="1">
                  <a:latin typeface="Courier New" charset="0"/>
                  <a:ea typeface="굴림" charset="0"/>
                  <a:cs typeface="굴림" charset="0"/>
                </a:rPr>
                <a:t>ints</a:t>
              </a:r>
              <a:endParaRPr lang="en-US" altLang="ko-KR" sz="1800" b="0" dirty="0">
                <a:latin typeface="Courier New" charset="0"/>
                <a:ea typeface="굴림" charset="0"/>
                <a:cs typeface="굴림" charset="0"/>
              </a:endParaRPr>
            </a:p>
          </p:txBody>
        </p:sp>
        <p:sp>
          <p:nvSpPr>
            <p:cNvPr id="68615" name="TextBox 10"/>
            <p:cNvSpPr txBox="1">
              <a:spLocks noChangeArrowheads="1"/>
            </p:cNvSpPr>
            <p:nvPr/>
          </p:nvSpPr>
          <p:spPr bwMode="auto">
            <a:xfrm>
              <a:off x="5029200" y="4724400"/>
              <a:ext cx="1708094" cy="646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lvl="1"/>
              <a:r>
                <a:rPr lang="en-US" altLang="ko-KR" sz="1800" b="0">
                  <a:latin typeface="Courier New" charset="0"/>
                  <a:ea typeface="굴림" charset="0"/>
                  <a:cs typeface="굴림" charset="0"/>
                </a:rPr>
                <a:t>disable int</a:t>
              </a:r>
            </a:p>
            <a:p>
              <a:pPr marL="0" lvl="1"/>
              <a:r>
                <a:rPr lang="en-US" altLang="ko-KR" sz="1800" b="0">
                  <a:latin typeface="Courier New" charset="0"/>
                  <a:ea typeface="굴림" charset="0"/>
                  <a:cs typeface="굴림" charset="0"/>
                </a:rPr>
                <a:t>yield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3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6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9630"/>
            <a:ext cx="8229600" cy="875619"/>
          </a:xfrm>
        </p:spPr>
        <p:txBody>
          <a:bodyPr/>
          <a:lstStyle/>
          <a:p>
            <a:r>
              <a:rPr lang="en-US" altLang="ko-KR" sz="3600">
                <a:latin typeface="Helvetica" charset="0"/>
                <a:ea typeface="Gulim" charset="0"/>
                <a:cs typeface="Gulim" charset="0"/>
              </a:rPr>
              <a:t>Semaphores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8" y="892849"/>
            <a:ext cx="8610600" cy="5729288"/>
          </a:xfrm>
        </p:spPr>
        <p:txBody>
          <a:bodyPr>
            <a:normAutofit/>
          </a:bodyPr>
          <a:lstStyle/>
          <a:p>
            <a:pPr>
              <a:spcBef>
                <a:spcPct val="25000"/>
              </a:spcBef>
            </a:pPr>
            <a:r>
              <a:rPr lang="en-US" altLang="ko-KR" sz="2400" dirty="0">
                <a:latin typeface="Helvetica" charset="0"/>
                <a:ea typeface="Gulim" charset="0"/>
                <a:cs typeface="Gulim" charset="0"/>
              </a:rPr>
              <a:t>Semaphores are a kind of generalized locks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First defined by </a:t>
            </a:r>
            <a:r>
              <a:rPr lang="en-US" altLang="ko-KR" sz="2000" dirty="0" err="1">
                <a:latin typeface="Helvetica" charset="0"/>
                <a:ea typeface="Gulim" charset="0"/>
                <a:cs typeface="Gulim" charset="0"/>
              </a:rPr>
              <a:t>Dijkstra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in late 60s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Main synchronization primitive used in original UNIX</a:t>
            </a:r>
          </a:p>
          <a:p>
            <a:pPr>
              <a:spcBef>
                <a:spcPct val="25000"/>
              </a:spcBef>
            </a:pPr>
            <a:endParaRPr lang="en-US" altLang="ko-KR" sz="2400" dirty="0">
              <a:latin typeface="Helvetica" charset="0"/>
              <a:ea typeface="Gulim" charset="0"/>
              <a:cs typeface="Gulim" charset="0"/>
            </a:endParaRPr>
          </a:p>
          <a:p>
            <a:pPr>
              <a:spcBef>
                <a:spcPct val="25000"/>
              </a:spcBef>
            </a:pPr>
            <a:r>
              <a:rPr lang="en-US" altLang="ko-KR" sz="2400" dirty="0">
                <a:latin typeface="Helvetica" charset="0"/>
                <a:ea typeface="Gulim" charset="0"/>
                <a:cs typeface="Gulim" charset="0"/>
              </a:rPr>
              <a:t>Definition: a Semaphore has a non-negative integer value and supports the following two operations: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solidFill>
                  <a:schemeClr val="hlink"/>
                </a:solidFill>
                <a:latin typeface="Helvetica" charset="0"/>
                <a:ea typeface="Gulim" charset="0"/>
                <a:cs typeface="Gulim" charset="0"/>
              </a:rPr>
              <a:t>P():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an atomic operation that </a:t>
            </a:r>
            <a:r>
              <a:rPr lang="en-US" altLang="ko-KR" sz="2000" dirty="0">
                <a:solidFill>
                  <a:srgbClr val="FF0000"/>
                </a:solidFill>
                <a:latin typeface="Helvetica" charset="0"/>
                <a:ea typeface="Gulim" charset="0"/>
                <a:cs typeface="Gulim" charset="0"/>
              </a:rPr>
              <a:t>waits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for semaphore to become positive, then decrements it by 1 </a:t>
            </a:r>
          </a:p>
          <a:p>
            <a:pPr lvl="2">
              <a:spcBef>
                <a:spcPct val="25000"/>
              </a:spcBef>
            </a:pPr>
            <a:r>
              <a:rPr lang="en-US" altLang="ko-KR" sz="1800" dirty="0">
                <a:latin typeface="Helvetica" charset="0"/>
                <a:ea typeface="Gulim" charset="0"/>
                <a:cs typeface="Gulim" charset="0"/>
              </a:rPr>
              <a:t>Think of this as the wait() operation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solidFill>
                  <a:schemeClr val="hlink"/>
                </a:solidFill>
                <a:latin typeface="Helvetica" charset="0"/>
                <a:ea typeface="Gulim" charset="0"/>
                <a:cs typeface="Gulim" charset="0"/>
              </a:rPr>
              <a:t>V():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an atomic operation that increments the semaphore by 1, waking up a waiting P, if any</a:t>
            </a:r>
          </a:p>
          <a:p>
            <a:pPr lvl="2">
              <a:spcBef>
                <a:spcPct val="25000"/>
              </a:spcBef>
            </a:pPr>
            <a:r>
              <a:rPr lang="en-US" altLang="ko-KR" sz="1800" dirty="0">
                <a:latin typeface="Helvetica" charset="0"/>
                <a:ea typeface="Gulim" charset="0"/>
                <a:cs typeface="Gulim" charset="0"/>
              </a:rPr>
              <a:t>This of this as the signal() operation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Note that </a:t>
            </a:r>
            <a:r>
              <a:rPr lang="en-US" altLang="ko-KR" sz="2000" dirty="0">
                <a:solidFill>
                  <a:schemeClr val="hlink"/>
                </a:solidFill>
                <a:latin typeface="Helvetica" charset="0"/>
                <a:ea typeface="Gulim" charset="0"/>
                <a:cs typeface="Gulim" charset="0"/>
              </a:rPr>
              <a:t>P()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stands for “</a:t>
            </a:r>
            <a:r>
              <a:rPr lang="en-US" altLang="ko-KR" sz="2000" i="1" dirty="0" err="1">
                <a:latin typeface="Helvetica" charset="0"/>
                <a:ea typeface="Gulim" charset="0"/>
                <a:cs typeface="Gulim" charset="0"/>
              </a:rPr>
              <a:t>proberen</a:t>
            </a:r>
            <a:r>
              <a:rPr lang="en-US" altLang="ko-KR" sz="2000" i="1" dirty="0">
                <a:latin typeface="Helvetica" charset="0"/>
                <a:ea typeface="Gulim" charset="0"/>
                <a:cs typeface="Gulim" charset="0"/>
              </a:rPr>
              <a:t>” 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(to test) and </a:t>
            </a:r>
            <a:r>
              <a:rPr lang="en-US" altLang="ko-KR" sz="2000" dirty="0">
                <a:solidFill>
                  <a:schemeClr val="hlink"/>
                </a:solidFill>
                <a:latin typeface="Helvetica" charset="0"/>
                <a:ea typeface="Gulim" charset="0"/>
                <a:cs typeface="Gulim" charset="0"/>
              </a:rPr>
              <a:t>V()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stands for “</a:t>
            </a:r>
            <a:r>
              <a:rPr lang="en-US" altLang="ko-KR" sz="2000" i="1" dirty="0" err="1">
                <a:latin typeface="Helvetica" charset="0"/>
                <a:ea typeface="Gulim" charset="0"/>
                <a:cs typeface="Gulim" charset="0"/>
              </a:rPr>
              <a:t>verhogen</a:t>
            </a:r>
            <a:r>
              <a:rPr lang="en-US" altLang="ko-KR" sz="2000" i="1" dirty="0">
                <a:latin typeface="Helvetica" charset="0"/>
                <a:ea typeface="Gulim" charset="0"/>
                <a:cs typeface="Gulim" charset="0"/>
              </a:rPr>
              <a:t>”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(to increment) in Dutch</a:t>
            </a:r>
          </a:p>
        </p:txBody>
      </p:sp>
      <p:pic>
        <p:nvPicPr>
          <p:cNvPr id="26627" name="Picture 20" descr="MCj036416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1181164"/>
            <a:ext cx="4730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35515" y="3871575"/>
            <a:ext cx="824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down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79835" y="4832157"/>
            <a:ext cx="510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up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6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Demonstrate a structured way to approach concurrent programming (of threads)</a:t>
            </a:r>
          </a:p>
          <a:p>
            <a:pPr lvl="1"/>
            <a:r>
              <a:rPr lang="en-US" dirty="0" smtClean="0"/>
              <a:t>Synchronized shared objects (in C!)</a:t>
            </a:r>
          </a:p>
          <a:p>
            <a:r>
              <a:rPr lang="en-US" dirty="0" smtClean="0"/>
              <a:t>Introduce the challenge of concurrent programming</a:t>
            </a:r>
          </a:p>
          <a:p>
            <a:r>
              <a:rPr lang="en-US" dirty="0" smtClean="0"/>
              <a:t>Develop understanding of a family of mechanisms</a:t>
            </a:r>
          </a:p>
          <a:p>
            <a:pPr lvl="1"/>
            <a:r>
              <a:rPr lang="en-US" dirty="0" smtClean="0"/>
              <a:t>Flags, Locks, Condition Variables </a:t>
            </a:r>
            <a:r>
              <a:rPr lang="en-US" dirty="0" smtClean="0">
                <a:solidFill>
                  <a:srgbClr val="FF0000"/>
                </a:solidFill>
              </a:rPr>
              <a:t>&amp; semaphores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Understand how these mechanisms can be implemented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81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ChangeArrowheads="1"/>
          </p:cNvSpPr>
          <p:nvPr/>
        </p:nvSpPr>
        <p:spPr bwMode="auto">
          <a:xfrm>
            <a:off x="1676400" y="4953000"/>
            <a:ext cx="1219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1400"/>
          </a:p>
        </p:txBody>
      </p:sp>
      <p:sp>
        <p:nvSpPr>
          <p:cNvPr id="512003" name="Text Box 3"/>
          <p:cNvSpPr txBox="1">
            <a:spLocks noChangeArrowheads="1"/>
          </p:cNvSpPr>
          <p:nvPr/>
        </p:nvSpPr>
        <p:spPr bwMode="auto">
          <a:xfrm>
            <a:off x="2476500" y="5943600"/>
            <a:ext cx="867658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400"/>
              <a:t>Value=2</a:t>
            </a:r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2476500" y="5943600"/>
            <a:ext cx="867658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400"/>
              <a:t>Value=1</a:t>
            </a:r>
          </a:p>
        </p:txBody>
      </p:sp>
      <p:sp>
        <p:nvSpPr>
          <p:cNvPr id="512005" name="Text Box 5"/>
          <p:cNvSpPr txBox="1">
            <a:spLocks noChangeArrowheads="1"/>
          </p:cNvSpPr>
          <p:nvPr/>
        </p:nvSpPr>
        <p:spPr bwMode="auto">
          <a:xfrm>
            <a:off x="2476500" y="5943600"/>
            <a:ext cx="867658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400"/>
              <a:t>Value=0</a:t>
            </a:r>
          </a:p>
        </p:txBody>
      </p:sp>
      <p:pic>
        <p:nvPicPr>
          <p:cNvPr id="512006" name="Picture 6" descr="MCj030735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>
                <a:latin typeface="Helvetica" charset="0"/>
                <a:ea typeface="Gulim" charset="0"/>
                <a:cs typeface="Gulim" charset="0"/>
              </a:rPr>
              <a:t>Semaphores Like Integers Except</a:t>
            </a:r>
          </a:p>
        </p:txBody>
      </p:sp>
      <p:sp>
        <p:nvSpPr>
          <p:cNvPr id="5120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774700"/>
            <a:ext cx="8763000" cy="4483100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Helvetica" charset="0"/>
                <a:ea typeface="Gulim" charset="0"/>
                <a:cs typeface="Gulim" charset="0"/>
              </a:rPr>
              <a:t>Semaphores are like integers, except</a:t>
            </a:r>
          </a:p>
          <a:p>
            <a:pPr lvl="1"/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No negative values</a:t>
            </a:r>
          </a:p>
          <a:p>
            <a:pPr lvl="1"/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Only operations allowed are P and V – can’t read or write value, except to set it initially</a:t>
            </a:r>
          </a:p>
          <a:p>
            <a:pPr lvl="1"/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Operations must be atomic</a:t>
            </a:r>
          </a:p>
          <a:p>
            <a:pPr lvl="2"/>
            <a:r>
              <a:rPr lang="en-US" altLang="ko-KR" sz="1800" dirty="0">
                <a:latin typeface="Helvetica" charset="0"/>
                <a:ea typeface="Gulim" charset="0"/>
                <a:cs typeface="Gulim" charset="0"/>
              </a:rPr>
              <a:t>Two P’s together can’t decrement value below zero</a:t>
            </a:r>
          </a:p>
          <a:p>
            <a:pPr lvl="2"/>
            <a:r>
              <a:rPr lang="en-US" altLang="ko-KR" sz="1800" dirty="0">
                <a:latin typeface="Helvetica" charset="0"/>
                <a:ea typeface="Gulim" charset="0"/>
                <a:cs typeface="Gulim" charset="0"/>
              </a:rPr>
              <a:t>Similarly, thread going to sleep in P won’t miss wakeup from V – even if they both happen at same time</a:t>
            </a:r>
          </a:p>
          <a:p>
            <a:r>
              <a:rPr lang="en-US" altLang="ko-KR" sz="2400" dirty="0">
                <a:latin typeface="Helvetica" charset="0"/>
                <a:ea typeface="Gulim" charset="0"/>
                <a:cs typeface="Gulim" charset="0"/>
              </a:rPr>
              <a:t>Semaphore from railway analogy</a:t>
            </a:r>
          </a:p>
          <a:p>
            <a:pPr lvl="1"/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Here is a semaphore initialized to 2 for resource control:</a:t>
            </a:r>
          </a:p>
          <a:p>
            <a:endParaRPr lang="ko-KR" altLang="en-US" sz="2400" dirty="0">
              <a:latin typeface="Helvetica" charset="0"/>
              <a:ea typeface="Gulim" charset="0"/>
              <a:cs typeface="Gulim" charset="0"/>
            </a:endParaRPr>
          </a:p>
        </p:txBody>
      </p:sp>
      <p:pic>
        <p:nvPicPr>
          <p:cNvPr id="512009" name="Picture 9" descr="MCj030735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10" name="Picture 10" descr="MCj030735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90600" y="4800600"/>
            <a:ext cx="7391400" cy="1447800"/>
            <a:chOff x="624" y="3024"/>
            <a:chExt cx="4656" cy="912"/>
          </a:xfrm>
        </p:grpSpPr>
        <p:sp>
          <p:nvSpPr>
            <p:cNvPr id="28692" name="Line 12"/>
            <p:cNvSpPr>
              <a:spLocks noChangeShapeType="1"/>
            </p:cNvSpPr>
            <p:nvPr/>
          </p:nvSpPr>
          <p:spPr bwMode="auto">
            <a:xfrm>
              <a:off x="624" y="3648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3" name="Line 13"/>
            <p:cNvSpPr>
              <a:spLocks noChangeShapeType="1"/>
            </p:cNvSpPr>
            <p:nvPr/>
          </p:nvSpPr>
          <p:spPr bwMode="auto">
            <a:xfrm>
              <a:off x="2496" y="3408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4" name="Line 14"/>
            <p:cNvSpPr>
              <a:spLocks noChangeShapeType="1"/>
            </p:cNvSpPr>
            <p:nvPr/>
          </p:nvSpPr>
          <p:spPr bwMode="auto">
            <a:xfrm>
              <a:off x="2496" y="3936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5" name="Freeform 15"/>
            <p:cNvSpPr>
              <a:spLocks/>
            </p:cNvSpPr>
            <p:nvPr/>
          </p:nvSpPr>
          <p:spPr bwMode="auto">
            <a:xfrm>
              <a:off x="2016" y="3408"/>
              <a:ext cx="480" cy="240"/>
            </a:xfrm>
            <a:custGeom>
              <a:avLst/>
              <a:gdLst>
                <a:gd name="T0" fmla="*/ 0 w 480"/>
                <a:gd name="T1" fmla="*/ 16 h 272"/>
                <a:gd name="T2" fmla="*/ 144 w 480"/>
                <a:gd name="T3" fmla="*/ 16 h 272"/>
                <a:gd name="T4" fmla="*/ 336 w 480"/>
                <a:gd name="T5" fmla="*/ 4 h 272"/>
                <a:gd name="T6" fmla="*/ 480 w 48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272"/>
                <a:gd name="T14" fmla="*/ 480 w 48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272">
                  <a:moveTo>
                    <a:pt x="0" y="240"/>
                  </a:moveTo>
                  <a:cubicBezTo>
                    <a:pt x="44" y="256"/>
                    <a:pt x="88" y="272"/>
                    <a:pt x="144" y="240"/>
                  </a:cubicBezTo>
                  <a:cubicBezTo>
                    <a:pt x="200" y="208"/>
                    <a:pt x="280" y="88"/>
                    <a:pt x="336" y="48"/>
                  </a:cubicBezTo>
                  <a:cubicBezTo>
                    <a:pt x="392" y="8"/>
                    <a:pt x="436" y="4"/>
                    <a:pt x="4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6" name="Freeform 16"/>
            <p:cNvSpPr>
              <a:spLocks/>
            </p:cNvSpPr>
            <p:nvPr/>
          </p:nvSpPr>
          <p:spPr bwMode="auto">
            <a:xfrm flipV="1">
              <a:off x="2016" y="3648"/>
              <a:ext cx="528" cy="288"/>
            </a:xfrm>
            <a:custGeom>
              <a:avLst/>
              <a:gdLst>
                <a:gd name="T0" fmla="*/ 0 w 480"/>
                <a:gd name="T1" fmla="*/ 846 h 272"/>
                <a:gd name="T2" fmla="*/ 1170 w 480"/>
                <a:gd name="T3" fmla="*/ 846 h 272"/>
                <a:gd name="T4" fmla="*/ 2741 w 480"/>
                <a:gd name="T5" fmla="*/ 168 h 272"/>
                <a:gd name="T6" fmla="*/ 3911 w 48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272"/>
                <a:gd name="T14" fmla="*/ 480 w 48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272">
                  <a:moveTo>
                    <a:pt x="0" y="240"/>
                  </a:moveTo>
                  <a:cubicBezTo>
                    <a:pt x="44" y="256"/>
                    <a:pt x="88" y="272"/>
                    <a:pt x="144" y="240"/>
                  </a:cubicBezTo>
                  <a:cubicBezTo>
                    <a:pt x="200" y="208"/>
                    <a:pt x="280" y="88"/>
                    <a:pt x="336" y="48"/>
                  </a:cubicBezTo>
                  <a:cubicBezTo>
                    <a:pt x="392" y="8"/>
                    <a:pt x="436" y="4"/>
                    <a:pt x="4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7" name="Freeform 17"/>
            <p:cNvSpPr>
              <a:spLocks/>
            </p:cNvSpPr>
            <p:nvPr/>
          </p:nvSpPr>
          <p:spPr bwMode="auto">
            <a:xfrm flipH="1">
              <a:off x="3888" y="3408"/>
              <a:ext cx="480" cy="240"/>
            </a:xfrm>
            <a:custGeom>
              <a:avLst/>
              <a:gdLst>
                <a:gd name="T0" fmla="*/ 0 w 480"/>
                <a:gd name="T1" fmla="*/ 16 h 272"/>
                <a:gd name="T2" fmla="*/ 144 w 480"/>
                <a:gd name="T3" fmla="*/ 16 h 272"/>
                <a:gd name="T4" fmla="*/ 336 w 480"/>
                <a:gd name="T5" fmla="*/ 4 h 272"/>
                <a:gd name="T6" fmla="*/ 480 w 48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272"/>
                <a:gd name="T14" fmla="*/ 480 w 48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272">
                  <a:moveTo>
                    <a:pt x="0" y="240"/>
                  </a:moveTo>
                  <a:cubicBezTo>
                    <a:pt x="44" y="256"/>
                    <a:pt x="88" y="272"/>
                    <a:pt x="144" y="240"/>
                  </a:cubicBezTo>
                  <a:cubicBezTo>
                    <a:pt x="200" y="208"/>
                    <a:pt x="280" y="88"/>
                    <a:pt x="336" y="48"/>
                  </a:cubicBezTo>
                  <a:cubicBezTo>
                    <a:pt x="392" y="8"/>
                    <a:pt x="436" y="4"/>
                    <a:pt x="4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8" name="Freeform 18"/>
            <p:cNvSpPr>
              <a:spLocks/>
            </p:cNvSpPr>
            <p:nvPr/>
          </p:nvSpPr>
          <p:spPr bwMode="auto">
            <a:xfrm flipH="1" flipV="1">
              <a:off x="3888" y="3648"/>
              <a:ext cx="528" cy="288"/>
            </a:xfrm>
            <a:custGeom>
              <a:avLst/>
              <a:gdLst>
                <a:gd name="T0" fmla="*/ 0 w 480"/>
                <a:gd name="T1" fmla="*/ 846 h 272"/>
                <a:gd name="T2" fmla="*/ 1170 w 480"/>
                <a:gd name="T3" fmla="*/ 846 h 272"/>
                <a:gd name="T4" fmla="*/ 2741 w 480"/>
                <a:gd name="T5" fmla="*/ 168 h 272"/>
                <a:gd name="T6" fmla="*/ 3911 w 480"/>
                <a:gd name="T7" fmla="*/ 0 h 2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272"/>
                <a:gd name="T14" fmla="*/ 480 w 480"/>
                <a:gd name="T15" fmla="*/ 272 h 2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272">
                  <a:moveTo>
                    <a:pt x="0" y="240"/>
                  </a:moveTo>
                  <a:cubicBezTo>
                    <a:pt x="44" y="256"/>
                    <a:pt x="88" y="272"/>
                    <a:pt x="144" y="240"/>
                  </a:cubicBezTo>
                  <a:cubicBezTo>
                    <a:pt x="200" y="208"/>
                    <a:pt x="280" y="88"/>
                    <a:pt x="336" y="48"/>
                  </a:cubicBezTo>
                  <a:cubicBezTo>
                    <a:pt x="392" y="8"/>
                    <a:pt x="436" y="4"/>
                    <a:pt x="4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sp>
          <p:nvSpPr>
            <p:cNvPr id="28699" name="Line 19"/>
            <p:cNvSpPr>
              <a:spLocks noChangeShapeType="1"/>
            </p:cNvSpPr>
            <p:nvPr/>
          </p:nvSpPr>
          <p:spPr bwMode="auto">
            <a:xfrm>
              <a:off x="4368" y="3648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 sz="1400"/>
            </a:p>
          </p:txBody>
        </p:sp>
        <p:pic>
          <p:nvPicPr>
            <p:cNvPr id="28700" name="Picture 20" descr="MCj0364166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3024"/>
              <a:ext cx="298" cy="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021" name="Rectangle 21"/>
          <p:cNvSpPr>
            <a:spLocks noChangeArrowheads="1"/>
          </p:cNvSpPr>
          <p:nvPr/>
        </p:nvSpPr>
        <p:spPr bwMode="auto">
          <a:xfrm>
            <a:off x="4191000" y="4572000"/>
            <a:ext cx="1219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1400"/>
          </a:p>
        </p:txBody>
      </p:sp>
      <p:pic>
        <p:nvPicPr>
          <p:cNvPr id="512022" name="Picture 22" descr="MCj030735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3" name="Text Box 23"/>
          <p:cNvSpPr txBox="1">
            <a:spLocks noChangeArrowheads="1"/>
          </p:cNvSpPr>
          <p:nvPr/>
        </p:nvSpPr>
        <p:spPr bwMode="auto">
          <a:xfrm>
            <a:off x="2476500" y="5943600"/>
            <a:ext cx="867658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400"/>
              <a:t>Value=1</a:t>
            </a:r>
          </a:p>
        </p:txBody>
      </p:sp>
      <p:sp>
        <p:nvSpPr>
          <p:cNvPr id="512024" name="Rectangle 24"/>
          <p:cNvSpPr>
            <a:spLocks noChangeArrowheads="1"/>
          </p:cNvSpPr>
          <p:nvPr/>
        </p:nvSpPr>
        <p:spPr bwMode="auto">
          <a:xfrm>
            <a:off x="1981200" y="4800600"/>
            <a:ext cx="9906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1400"/>
          </a:p>
        </p:txBody>
      </p:sp>
      <p:pic>
        <p:nvPicPr>
          <p:cNvPr id="512025" name="Picture 25" descr="MCj030735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6" name="Text Box 26"/>
          <p:cNvSpPr txBox="1">
            <a:spLocks noChangeArrowheads="1"/>
          </p:cNvSpPr>
          <p:nvPr/>
        </p:nvSpPr>
        <p:spPr bwMode="auto">
          <a:xfrm>
            <a:off x="2476500" y="5943600"/>
            <a:ext cx="867658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400"/>
              <a:t>Value=0</a:t>
            </a:r>
          </a:p>
        </p:txBody>
      </p:sp>
      <p:pic>
        <p:nvPicPr>
          <p:cNvPr id="512027" name="Picture 27" descr="MCj030735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90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90" name="Rectangle 28"/>
          <p:cNvSpPr>
            <a:spLocks noChangeArrowheads="1"/>
          </p:cNvSpPr>
          <p:nvPr/>
        </p:nvSpPr>
        <p:spPr bwMode="auto">
          <a:xfrm>
            <a:off x="0" y="5257800"/>
            <a:ext cx="990600" cy="990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 sz="1400"/>
          </a:p>
        </p:txBody>
      </p:sp>
      <p:sp>
        <p:nvSpPr>
          <p:cNvPr id="512030" name="Text Box 30"/>
          <p:cNvSpPr txBox="1">
            <a:spLocks noChangeArrowheads="1"/>
          </p:cNvSpPr>
          <p:nvPr/>
        </p:nvSpPr>
        <p:spPr bwMode="auto">
          <a:xfrm>
            <a:off x="2476500" y="5943600"/>
            <a:ext cx="867658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400"/>
              <a:t>Value=2</a:t>
            </a:r>
          </a:p>
        </p:txBody>
      </p:sp>
    </p:spTree>
    <p:extLst>
      <p:ext uri="{BB962C8B-B14F-4D97-AF65-F5344CB8AC3E}">
        <p14:creationId xmlns:p14="http://schemas.microsoft.com/office/powerpoint/2010/main" val="239400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89 -0.03422 C 0.1394 -0.02983 0.21909 -0.0252 0.26406 -0.03422 C 0.30902 -0.04324 0.29461 -0.07978 0.32985 -0.0888 C 0.36492 -0.09782 0.41996 -0.09343 0.47499 -0.0888 " pathEditMode="fixed" ptsTypes="aaaA">
                                      <p:cBhvr>
                                        <p:cTn id="40" dur="500" fill="hold"/>
                                        <p:tgtEl>
                                          <p:spTgt spid="5120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99 -0.03076 C 0.13749 -0.0296 0.20398 -0.02822 0.24894 -0.02706 C 0.29391 -0.0259 0.31769 -0.03377 0.34078 -0.02336 C 0.36387 -0.01295 0.36353 0.02544 0.38731 0.03492 C 0.4111 0.0444 0.44721 0.03885 0.48333 0.0333 " pathEditMode="fixed" ptsTypes="aaaaA">
                                      <p:cBhvr>
                                        <p:cTn id="46" dur="500" fill="hold"/>
                                        <p:tgtEl>
                                          <p:spTgt spid="5120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21 -0.03515 C 0.06321 -0.03515 0.13994 -0.03423 0.21667 -0.03329 " pathEditMode="fixed" rAng="0" ptsTypes="aA">
                                      <p:cBhvr>
                                        <p:cTn id="52" dur="1000" fill="hold"/>
                                        <p:tgtEl>
                                          <p:spTgt spid="512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5 -0.08881 C 0.54583 -0.0932 0.61666 -0.09737 0.65451 -0.09066 C 0.69236 -0.08395 0.68455 -0.05736 0.70243 -0.0488 C 0.72031 -0.04024 0.71267 -0.04047 0.76232 -0.03955 C 0.81198 -0.03862 0.95104 -0.04256 1.00069 -0.04325 " pathEditMode="fixed" rAng="0" ptsTypes="aaaaa">
                                      <p:cBhvr>
                                        <p:cTn id="56" dur="500" fill="hold"/>
                                        <p:tgtEl>
                                          <p:spTgt spid="512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5" y="208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333 C 0.23803 -0.02844 0.25938 -0.02336 0.27969 -0.0333 C 0.30001 -0.04324 0.30521 -0.08349 0.33855 -0.09343 C 0.37188 -0.10337 0.4257 -0.09852 0.47969 -0.09343 " pathEditMode="fixed" rAng="0" ptsTypes="aaaA">
                                      <p:cBhvr>
                                        <p:cTn id="63" dur="500" fill="hold"/>
                                        <p:tgtEl>
                                          <p:spTgt spid="512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21 -0.03515 C 0.06321 -0.03515 0.13994 -0.03423 0.21667 -0.03329 " pathEditMode="fixed" rAng="0" ptsTypes="aA">
                                      <p:cBhvr>
                                        <p:cTn id="73" dur="500" fill="hold"/>
                                        <p:tgtEl>
                                          <p:spTgt spid="512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2" grpId="0" animBg="1"/>
      <p:bldP spid="512003" grpId="0" animBg="1"/>
      <p:bldP spid="512004" grpId="0" animBg="1"/>
      <p:bldP spid="512005" grpId="0" animBg="1"/>
      <p:bldP spid="512008" grpId="0" build="p" bldLvl="2"/>
      <p:bldP spid="512021" grpId="0" animBg="1"/>
      <p:bldP spid="512023" grpId="0" animBg="1"/>
      <p:bldP spid="512024" grpId="0" animBg="1"/>
      <p:bldP spid="512026" grpId="0" animBg="1"/>
      <p:bldP spid="5120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380231" y="62642"/>
            <a:ext cx="8229600" cy="875619"/>
          </a:xfrm>
        </p:spPr>
        <p:txBody>
          <a:bodyPr/>
          <a:lstStyle/>
          <a:p>
            <a:r>
              <a:rPr lang="en-US" altLang="ko-KR" sz="3200" dirty="0">
                <a:latin typeface="Helvetica" charset="0"/>
                <a:ea typeface="Gulim" charset="0"/>
                <a:cs typeface="Gulim" charset="0"/>
              </a:rPr>
              <a:t>Two Uses of Semaphores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528" y="938261"/>
            <a:ext cx="8534400" cy="6172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2400" dirty="0">
                <a:latin typeface="Helvetica" charset="0"/>
                <a:ea typeface="Gulim" charset="0"/>
                <a:cs typeface="Gulim" charset="0"/>
              </a:rPr>
              <a:t>Mutual Exclusion (initial value = 1)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Also called “Binary Semaphore”.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Can be used for mutual exclusion: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	</a:t>
            </a:r>
            <a:r>
              <a:rPr lang="en-US" altLang="ko-KR" sz="1800" dirty="0" err="1">
                <a:latin typeface="Courier New" charset="0"/>
                <a:ea typeface="Gulim" charset="0"/>
                <a:cs typeface="Gulim" charset="0"/>
              </a:rPr>
              <a:t>semaphore.P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();</a:t>
            </a:r>
            <a:br>
              <a:rPr lang="en-US" altLang="ko-KR" sz="1800" dirty="0">
                <a:latin typeface="Courier New" charset="0"/>
                <a:ea typeface="Gulim" charset="0"/>
                <a:cs typeface="Gulim" charset="0"/>
              </a:rPr>
            </a:b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// Critical section goes here</a:t>
            </a:r>
            <a:br>
              <a:rPr lang="en-US" altLang="ko-KR" sz="1800" dirty="0">
                <a:latin typeface="Courier New" charset="0"/>
                <a:ea typeface="Gulim" charset="0"/>
                <a:cs typeface="Gulim" charset="0"/>
              </a:rPr>
            </a:b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</a:t>
            </a:r>
            <a:r>
              <a:rPr lang="en-US" altLang="ko-KR" sz="1800" dirty="0" err="1">
                <a:latin typeface="Courier New" charset="0"/>
                <a:ea typeface="Gulim" charset="0"/>
                <a:cs typeface="Gulim" charset="0"/>
              </a:rPr>
              <a:t>semaphore.V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();</a:t>
            </a:r>
          </a:p>
          <a:p>
            <a:pPr>
              <a:lnSpc>
                <a:spcPct val="80000"/>
              </a:lnSpc>
            </a:pPr>
            <a:r>
              <a:rPr lang="en-US" altLang="ko-KR" sz="2400" dirty="0">
                <a:latin typeface="Helvetica" charset="0"/>
                <a:ea typeface="Gulim" charset="0"/>
                <a:cs typeface="Gulim" charset="0"/>
              </a:rPr>
              <a:t>Scheduling Constraints (initial value = 0)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Allow thread 1 to wait for a signal from thread 2, i.e., thread 2 </a:t>
            </a:r>
            <a:r>
              <a:rPr lang="en-US" altLang="ko-KR" sz="2000" dirty="0">
                <a:solidFill>
                  <a:srgbClr val="FF0000"/>
                </a:solidFill>
                <a:latin typeface="Helvetica" charset="0"/>
                <a:ea typeface="Gulim" charset="0"/>
                <a:cs typeface="Gulim" charset="0"/>
              </a:rPr>
              <a:t>schedules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thread 1 when a given </a:t>
            </a:r>
            <a:r>
              <a:rPr lang="en-US" altLang="ko-KR" sz="2000" dirty="0">
                <a:solidFill>
                  <a:srgbClr val="FF0000"/>
                </a:solidFill>
                <a:latin typeface="Helvetica" charset="0"/>
                <a:ea typeface="Gulim" charset="0"/>
                <a:cs typeface="Gulim" charset="0"/>
              </a:rPr>
              <a:t>constrained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is satisfied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Example: suppose you had to implement </a:t>
            </a:r>
            <a:r>
              <a:rPr lang="en-US" altLang="ko-KR" sz="2000" dirty="0" err="1">
                <a:latin typeface="Helvetica" charset="0"/>
                <a:ea typeface="Gulim" charset="0"/>
                <a:cs typeface="Gulim" charset="0"/>
              </a:rPr>
              <a:t>ThreadJoin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 which must wait for thread to </a:t>
            </a:r>
            <a:r>
              <a:rPr lang="en-US" altLang="ko-KR" sz="2000" dirty="0" err="1">
                <a:latin typeface="Helvetica" charset="0"/>
                <a:ea typeface="Gulim" charset="0"/>
                <a:cs typeface="Gulim" charset="0"/>
              </a:rPr>
              <a:t>terminiate</a:t>
            </a:r>
            <a:r>
              <a:rPr lang="en-US" altLang="ko-KR" sz="2000" dirty="0">
                <a:latin typeface="Helvetica" charset="0"/>
                <a:ea typeface="Gulim" charset="0"/>
                <a:cs typeface="Gulim" charset="0"/>
              </a:rPr>
              <a:t>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sz="1800" dirty="0">
                <a:latin typeface="Helvetica" charset="0"/>
                <a:ea typeface="Gulim" charset="0"/>
                <a:cs typeface="Gulim" charset="0"/>
              </a:rPr>
              <a:t>		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Initial value of semaphore = 0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	</a:t>
            </a:r>
            <a:r>
              <a:rPr lang="en-US" altLang="ko-KR" sz="1800" dirty="0" err="1">
                <a:latin typeface="Courier New" charset="0"/>
                <a:ea typeface="Gulim" charset="0"/>
                <a:cs typeface="Gulim" charset="0"/>
              </a:rPr>
              <a:t>ThreadJoin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 {</a:t>
            </a:r>
            <a:br>
              <a:rPr lang="en-US" altLang="ko-KR" sz="1800" dirty="0">
                <a:latin typeface="Courier New" charset="0"/>
                <a:ea typeface="Gulim" charset="0"/>
                <a:cs typeface="Gulim" charset="0"/>
              </a:rPr>
            </a:b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   </a:t>
            </a:r>
            <a:r>
              <a:rPr lang="en-US" altLang="ko-KR" sz="1800" dirty="0" err="1">
                <a:latin typeface="Courier New" charset="0"/>
                <a:ea typeface="Gulim" charset="0"/>
                <a:cs typeface="Gulim" charset="0"/>
              </a:rPr>
              <a:t>semaphore.P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();</a:t>
            </a:r>
            <a:br>
              <a:rPr lang="en-US" altLang="ko-KR" sz="1800" dirty="0">
                <a:latin typeface="Courier New" charset="0"/>
                <a:ea typeface="Gulim" charset="0"/>
                <a:cs typeface="Gulim" charset="0"/>
              </a:rPr>
            </a:b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	</a:t>
            </a:r>
            <a:r>
              <a:rPr lang="en-US" altLang="ko-KR" sz="1800" dirty="0" err="1">
                <a:latin typeface="Courier New" charset="0"/>
                <a:ea typeface="Gulim" charset="0"/>
                <a:cs typeface="Gulim" charset="0"/>
              </a:rPr>
              <a:t>ThreadFinish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 {</a:t>
            </a:r>
            <a:br>
              <a:rPr lang="en-US" altLang="ko-KR" sz="1800" dirty="0">
                <a:latin typeface="Courier New" charset="0"/>
                <a:ea typeface="Gulim" charset="0"/>
                <a:cs typeface="Gulim" charset="0"/>
              </a:rPr>
            </a:b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   </a:t>
            </a:r>
            <a:r>
              <a:rPr lang="en-US" altLang="ko-KR" sz="1800" dirty="0" err="1">
                <a:latin typeface="Courier New" charset="0"/>
                <a:ea typeface="Gulim" charset="0"/>
                <a:cs typeface="Gulim" charset="0"/>
              </a:rPr>
              <a:t>semaphore.V</a:t>
            </a: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();</a:t>
            </a:r>
            <a:br>
              <a:rPr lang="en-US" altLang="ko-KR" sz="1800" dirty="0">
                <a:latin typeface="Courier New" charset="0"/>
                <a:ea typeface="Gulim" charset="0"/>
                <a:cs typeface="Gulim" charset="0"/>
              </a:rPr>
            </a:br>
            <a:r>
              <a:rPr lang="en-US" altLang="ko-KR" sz="1800" dirty="0">
                <a:latin typeface="Courier New" charset="0"/>
                <a:ea typeface="Gulim" charset="0"/>
                <a:cs typeface="Gulim" charset="0"/>
              </a:rPr>
              <a:t>	}</a:t>
            </a:r>
          </a:p>
        </p:txBody>
      </p:sp>
      <p:sp>
        <p:nvSpPr>
          <p:cNvPr id="2" name="Curved Right Arrow 1"/>
          <p:cNvSpPr>
            <a:spLocks noChangeArrowheads="1"/>
          </p:cNvSpPr>
          <p:nvPr/>
        </p:nvSpPr>
        <p:spPr bwMode="auto">
          <a:xfrm flipH="1" flipV="1">
            <a:off x="4196161" y="4579494"/>
            <a:ext cx="533400" cy="990600"/>
          </a:xfrm>
          <a:prstGeom prst="curvedRightArrow">
            <a:avLst>
              <a:gd name="adj1" fmla="val 24994"/>
              <a:gd name="adj2" fmla="val 49997"/>
              <a:gd name="adj3" fmla="val 25000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400" b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1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7" grpId="0" build="p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tructured concurrent </a:t>
            </a:r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locks for mutual exclusion</a:t>
            </a:r>
          </a:p>
          <a:p>
            <a:pPr lvl="1"/>
            <a:r>
              <a:rPr lang="en-US" dirty="0" smtClean="0"/>
              <a:t>Including manipulation of data structures</a:t>
            </a:r>
          </a:p>
          <a:p>
            <a:pPr lvl="1"/>
            <a:r>
              <a:rPr lang="en-US" dirty="0" smtClean="0"/>
              <a:t>Locks more structured than semaphores</a:t>
            </a:r>
          </a:p>
          <a:p>
            <a:pPr lvl="2"/>
            <a:r>
              <a:rPr lang="en-US" dirty="0" smtClean="0"/>
              <a:t>Ownership: acquirer must release</a:t>
            </a:r>
          </a:p>
          <a:p>
            <a:r>
              <a:rPr lang="en-US" dirty="0" smtClean="0"/>
              <a:t>Use Condition Variables (more soon) for Scheduling constraints</a:t>
            </a:r>
          </a:p>
          <a:p>
            <a:pPr lvl="1"/>
            <a:r>
              <a:rPr lang="en-US" dirty="0" smtClean="0"/>
              <a:t>A =&gt; B. “stateless”</a:t>
            </a:r>
          </a:p>
          <a:p>
            <a:r>
              <a:rPr lang="en-US" dirty="0" smtClean="0"/>
              <a:t>Integrate these into concurrent objects</a:t>
            </a:r>
          </a:p>
          <a:p>
            <a:pPr lvl="1"/>
            <a:r>
              <a:rPr lang="en-US" dirty="0" smtClean="0"/>
              <a:t>Synchronized methods effect the protocol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But 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7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8828"/>
            <a:ext cx="8229600" cy="114546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thread-safe function is one that can be safely (i.e., it </a:t>
            </a:r>
            <a:r>
              <a:rPr lang="en-US" dirty="0" smtClean="0"/>
              <a:t>will deliver </a:t>
            </a:r>
            <a:r>
              <a:rPr lang="en-US" dirty="0"/>
              <a:t>the same results regardless of whether it is) called </a:t>
            </a:r>
            <a:r>
              <a:rPr lang="en-US" dirty="0" smtClean="0"/>
              <a:t>from multiple </a:t>
            </a:r>
            <a:r>
              <a:rPr lang="en-US" dirty="0"/>
              <a:t>threads at the same time</a:t>
            </a:r>
            <a:r>
              <a:rPr lang="en-US" dirty="0" smtClean="0"/>
              <a:t>.</a:t>
            </a:r>
          </a:p>
          <a:p>
            <a:pPr lvl="1"/>
            <a:r>
              <a:rPr lang="en-US" dirty="0">
                <a:hlinkClick r:id="rId2"/>
              </a:rPr>
              <a:t>http://man7.org/linux/man-pages/man7/pthreads.7.</a:t>
            </a:r>
            <a:r>
              <a:rPr lang="en-US" dirty="0" smtClean="0">
                <a:hlinkClick r:id="rId2"/>
              </a:rPr>
              <a:t>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5172" y="1024759"/>
            <a:ext cx="5425547" cy="6553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095949" y="1059789"/>
            <a:ext cx="256191" cy="630956"/>
          </a:xfrm>
          <a:custGeom>
            <a:avLst/>
            <a:gdLst>
              <a:gd name="connsiteX0" fmla="*/ 156044 w 256191"/>
              <a:gd name="connsiteY0" fmla="*/ 0 h 939030"/>
              <a:gd name="connsiteX1" fmla="*/ 2104 w 256191"/>
              <a:gd name="connsiteY1" fmla="*/ 184727 h 939030"/>
              <a:gd name="connsiteX2" fmla="*/ 256104 w 256191"/>
              <a:gd name="connsiteY2" fmla="*/ 469515 h 939030"/>
              <a:gd name="connsiteX3" fmla="*/ 32892 w 256191"/>
              <a:gd name="connsiteY3" fmla="*/ 638848 h 939030"/>
              <a:gd name="connsiteX4" fmla="*/ 217619 w 256191"/>
              <a:gd name="connsiteY4" fmla="*/ 800484 h 939030"/>
              <a:gd name="connsiteX5" fmla="*/ 9801 w 256191"/>
              <a:gd name="connsiteY5" fmla="*/ 939030 h 93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6191" h="939030">
                <a:moveTo>
                  <a:pt x="156044" y="0"/>
                </a:moveTo>
                <a:cubicBezTo>
                  <a:pt x="70735" y="53237"/>
                  <a:pt x="-14573" y="106475"/>
                  <a:pt x="2104" y="184727"/>
                </a:cubicBezTo>
                <a:cubicBezTo>
                  <a:pt x="18781" y="262980"/>
                  <a:pt x="250973" y="393828"/>
                  <a:pt x="256104" y="469515"/>
                </a:cubicBezTo>
                <a:cubicBezTo>
                  <a:pt x="261235" y="545202"/>
                  <a:pt x="39306" y="583687"/>
                  <a:pt x="32892" y="638848"/>
                </a:cubicBezTo>
                <a:cubicBezTo>
                  <a:pt x="26478" y="694009"/>
                  <a:pt x="221467" y="750454"/>
                  <a:pt x="217619" y="800484"/>
                </a:cubicBezTo>
                <a:cubicBezTo>
                  <a:pt x="213771" y="850514"/>
                  <a:pt x="9801" y="939030"/>
                  <a:pt x="9801" y="939030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095949" y="1934612"/>
            <a:ext cx="2350769" cy="2607593"/>
            <a:chOff x="4095949" y="1934612"/>
            <a:chExt cx="2350769" cy="2607593"/>
          </a:xfrm>
        </p:grpSpPr>
        <p:sp>
          <p:nvSpPr>
            <p:cNvPr id="8" name="Rectangle 7"/>
            <p:cNvSpPr/>
            <p:nvPr/>
          </p:nvSpPr>
          <p:spPr>
            <a:xfrm>
              <a:off x="4095949" y="1934612"/>
              <a:ext cx="914254" cy="1517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4417768" y="2173964"/>
              <a:ext cx="256191" cy="1137277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81171" y="3024430"/>
              <a:ext cx="914254" cy="1517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5010202" y="3186184"/>
              <a:ext cx="256191" cy="1137277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32464" y="2785973"/>
              <a:ext cx="914254" cy="1517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5854283" y="3025325"/>
              <a:ext cx="256191" cy="1137277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52410" y="1996109"/>
            <a:ext cx="1104417" cy="2882294"/>
            <a:chOff x="752410" y="1996109"/>
            <a:chExt cx="1104417" cy="2882294"/>
          </a:xfrm>
        </p:grpSpPr>
        <p:sp>
          <p:nvSpPr>
            <p:cNvPr id="17" name="Rectangle 16"/>
            <p:cNvSpPr/>
            <p:nvPr/>
          </p:nvSpPr>
          <p:spPr>
            <a:xfrm>
              <a:off x="752410" y="1996109"/>
              <a:ext cx="1104417" cy="28822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074230" y="2165541"/>
              <a:ext cx="309478" cy="703858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074230" y="3252765"/>
              <a:ext cx="309478" cy="551458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1135540" y="4006676"/>
              <a:ext cx="309478" cy="703858"/>
            </a:xfrm>
            <a:custGeom>
              <a:avLst/>
              <a:gdLst>
                <a:gd name="connsiteX0" fmla="*/ 156044 w 256191"/>
                <a:gd name="connsiteY0" fmla="*/ 0 h 939030"/>
                <a:gd name="connsiteX1" fmla="*/ 2104 w 256191"/>
                <a:gd name="connsiteY1" fmla="*/ 184727 h 939030"/>
                <a:gd name="connsiteX2" fmla="*/ 256104 w 256191"/>
                <a:gd name="connsiteY2" fmla="*/ 469515 h 939030"/>
                <a:gd name="connsiteX3" fmla="*/ 32892 w 256191"/>
                <a:gd name="connsiteY3" fmla="*/ 638848 h 939030"/>
                <a:gd name="connsiteX4" fmla="*/ 217619 w 256191"/>
                <a:gd name="connsiteY4" fmla="*/ 800484 h 939030"/>
                <a:gd name="connsiteX5" fmla="*/ 9801 w 256191"/>
                <a:gd name="connsiteY5" fmla="*/ 939030 h 939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191" h="939030">
                  <a:moveTo>
                    <a:pt x="156044" y="0"/>
                  </a:moveTo>
                  <a:cubicBezTo>
                    <a:pt x="70735" y="53237"/>
                    <a:pt x="-14573" y="106475"/>
                    <a:pt x="2104" y="184727"/>
                  </a:cubicBezTo>
                  <a:cubicBezTo>
                    <a:pt x="18781" y="262980"/>
                    <a:pt x="250973" y="393828"/>
                    <a:pt x="256104" y="469515"/>
                  </a:cubicBezTo>
                  <a:cubicBezTo>
                    <a:pt x="261235" y="545202"/>
                    <a:pt x="39306" y="583687"/>
                    <a:pt x="32892" y="638848"/>
                  </a:cubicBezTo>
                  <a:cubicBezTo>
                    <a:pt x="26478" y="694009"/>
                    <a:pt x="221467" y="750454"/>
                    <a:pt x="217619" y="800484"/>
                  </a:cubicBezTo>
                  <a:cubicBezTo>
                    <a:pt x="213771" y="850514"/>
                    <a:pt x="9801" y="939030"/>
                    <a:pt x="9801" y="939030"/>
                  </a:cubicBezTo>
                </a:path>
              </a:pathLst>
            </a:cu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354939" y="2363150"/>
            <a:ext cx="2407026" cy="932960"/>
            <a:chOff x="1354939" y="2363150"/>
            <a:chExt cx="2407026" cy="932960"/>
          </a:xfrm>
        </p:grpSpPr>
        <p:sp>
          <p:nvSpPr>
            <p:cNvPr id="19" name="Rectangle 18"/>
            <p:cNvSpPr/>
            <p:nvPr/>
          </p:nvSpPr>
          <p:spPr>
            <a:xfrm>
              <a:off x="1960919" y="2363150"/>
              <a:ext cx="1801046" cy="932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Existing Libraries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354939" y="2872030"/>
              <a:ext cx="720854" cy="152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1354939" y="3174199"/>
              <a:ext cx="720854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1418742" y="3452387"/>
            <a:ext cx="2353889" cy="932960"/>
            <a:chOff x="1418742" y="3452387"/>
            <a:chExt cx="2353889" cy="932960"/>
          </a:xfrm>
        </p:grpSpPr>
        <p:sp>
          <p:nvSpPr>
            <p:cNvPr id="20" name="Rectangle 19"/>
            <p:cNvSpPr/>
            <p:nvPr/>
          </p:nvSpPr>
          <p:spPr>
            <a:xfrm>
              <a:off x="1971585" y="3452387"/>
              <a:ext cx="1801046" cy="932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Existing Data structures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1507066" y="3704507"/>
              <a:ext cx="720854" cy="152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1418742" y="4006676"/>
              <a:ext cx="720854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3696914" y="3704507"/>
            <a:ext cx="1172880" cy="302169"/>
            <a:chOff x="3696914" y="3704507"/>
            <a:chExt cx="1172880" cy="302169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3735522" y="3704507"/>
              <a:ext cx="1134272" cy="12174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696914" y="3976017"/>
              <a:ext cx="1172879" cy="3065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630926" y="2568978"/>
            <a:ext cx="798512" cy="302169"/>
            <a:chOff x="3630926" y="2568978"/>
            <a:chExt cx="798512" cy="302169"/>
          </a:xfrm>
        </p:grpSpPr>
        <p:cxnSp>
          <p:nvCxnSpPr>
            <p:cNvPr id="32" name="Straight Arrow Connector 31"/>
            <p:cNvCxnSpPr/>
            <p:nvPr/>
          </p:nvCxnSpPr>
          <p:spPr>
            <a:xfrm flipH="1">
              <a:off x="3708584" y="2568978"/>
              <a:ext cx="720854" cy="152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3630926" y="2871147"/>
              <a:ext cx="720854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6971862" y="2653862"/>
            <a:ext cx="158248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alloc</a:t>
            </a:r>
            <a:r>
              <a:rPr lang="en-US" dirty="0" smtClean="0"/>
              <a:t>( … ) ???</a:t>
            </a:r>
          </a:p>
          <a:p>
            <a:endParaRPr lang="en-US" dirty="0"/>
          </a:p>
          <a:p>
            <a:r>
              <a:rPr lang="en-US" dirty="0" err="1"/>
              <a:t>f</a:t>
            </a:r>
            <a:r>
              <a:rPr lang="en-US" dirty="0" err="1" smtClean="0"/>
              <a:t>gets</a:t>
            </a:r>
            <a:r>
              <a:rPr lang="en-US" dirty="0" smtClean="0"/>
              <a:t>( … ) ???</a:t>
            </a:r>
          </a:p>
          <a:p>
            <a:endParaRPr lang="en-US" dirty="0"/>
          </a:p>
          <a:p>
            <a:r>
              <a:rPr lang="en-US" dirty="0" err="1"/>
              <a:t>g</a:t>
            </a:r>
            <a:r>
              <a:rPr lang="en-US" dirty="0" err="1" smtClean="0"/>
              <a:t>etdate</a:t>
            </a:r>
            <a:r>
              <a:rPr lang="en-US" dirty="0" smtClean="0"/>
              <a:t> ()</a:t>
            </a:r>
          </a:p>
          <a:p>
            <a:endParaRPr lang="en-US" dirty="0"/>
          </a:p>
          <a:p>
            <a:r>
              <a:rPr lang="en-US" dirty="0" err="1"/>
              <a:t>l</a:t>
            </a:r>
            <a:r>
              <a:rPr lang="en-US" dirty="0" err="1" smtClean="0"/>
              <a:t>ist.h</a:t>
            </a:r>
            <a:r>
              <a:rPr lang="en-US" dirty="0" smtClean="0"/>
              <a:t>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03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71931"/>
            <a:ext cx="8229600" cy="532363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92621" y="1270000"/>
            <a:ext cx="55529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thread_mutex_t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mymalloclock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void *</a:t>
            </a:r>
            <a:r>
              <a:rPr lang="en-US" dirty="0" err="1" smtClean="0">
                <a:latin typeface="Courier"/>
                <a:cs typeface="Courier"/>
              </a:rPr>
              <a:t>my_malloc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size_t</a:t>
            </a:r>
            <a:r>
              <a:rPr lang="en-US" dirty="0" smtClean="0">
                <a:latin typeface="Courier"/>
                <a:cs typeface="Courier"/>
              </a:rPr>
              <a:t> size) {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void *res;</a:t>
            </a:r>
          </a:p>
          <a:p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pthread_mutex_lock</a:t>
            </a:r>
            <a:r>
              <a:rPr lang="en-US" dirty="0" smtClean="0">
                <a:latin typeface="Courier"/>
                <a:cs typeface="Courier"/>
              </a:rPr>
              <a:t>(&amp;</a:t>
            </a:r>
            <a:r>
              <a:rPr lang="en-US" dirty="0" err="1" smtClean="0">
                <a:latin typeface="Courier"/>
                <a:cs typeface="Courier"/>
              </a:rPr>
              <a:t>mymalloclock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res = 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(size);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pthread_mutex_unlock</a:t>
            </a:r>
            <a:r>
              <a:rPr lang="en-US" dirty="0" smtClean="0">
                <a:latin typeface="Courier"/>
                <a:cs typeface="Courier"/>
              </a:rPr>
              <a:t>(&amp;</a:t>
            </a:r>
            <a:r>
              <a:rPr lang="en-US" dirty="0" err="1" smtClean="0">
                <a:latin typeface="Courier"/>
                <a:cs typeface="Courier"/>
              </a:rPr>
              <a:t>mymalloclock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return res;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v</a:t>
            </a:r>
            <a:r>
              <a:rPr lang="en-US" dirty="0" smtClean="0">
                <a:latin typeface="Courier"/>
                <a:cs typeface="Courier"/>
              </a:rPr>
              <a:t>oid </a:t>
            </a:r>
            <a:r>
              <a:rPr lang="en-US" dirty="0" err="1" smtClean="0">
                <a:latin typeface="Courier"/>
                <a:cs typeface="Courier"/>
              </a:rPr>
              <a:t>my_free</a:t>
            </a:r>
            <a:r>
              <a:rPr lang="en-US" dirty="0" smtClean="0">
                <a:latin typeface="Courier"/>
                <a:cs typeface="Courier"/>
              </a:rPr>
              <a:t>(void *</a:t>
            </a:r>
            <a:r>
              <a:rPr lang="en-US" dirty="0" err="1" smtClean="0">
                <a:latin typeface="Courier"/>
                <a:cs typeface="Courier"/>
              </a:rPr>
              <a:t>ptr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…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latin typeface="Courier"/>
                <a:cs typeface="Courier"/>
              </a:rPr>
              <a:t>…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59173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&lt;&gt; Interrupt 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Interrupt handlers are not threads</a:t>
            </a:r>
          </a:p>
          <a:p>
            <a:r>
              <a:rPr lang="en-US" dirty="0" smtClean="0"/>
              <a:t>Only threads can share locks</a:t>
            </a:r>
          </a:p>
          <a:p>
            <a:pPr lvl="1"/>
            <a:r>
              <a:rPr lang="en-US" dirty="0" smtClean="0"/>
              <a:t>Ownership</a:t>
            </a:r>
          </a:p>
          <a:p>
            <a:r>
              <a:rPr lang="en-US" dirty="0" smtClean="0"/>
              <a:t>Yet in the kernel interrupt handlers and threads need to coordinate access to shared data structures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statefull</a:t>
            </a:r>
            <a:r>
              <a:rPr lang="en-US" dirty="0" smtClean="0"/>
              <a:t> aspect of semaphores makes the pending waiters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48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. Pintos Locks (</a:t>
            </a:r>
            <a:r>
              <a:rPr lang="en-US" dirty="0" err="1" smtClean="0"/>
              <a:t>synch.c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4483" y="942012"/>
            <a:ext cx="2529837" cy="4537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Implements semaphores for synchronization and builds locks and CVs on top.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0566" y="914400"/>
            <a:ext cx="7578873" cy="575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v</a:t>
            </a:r>
            <a:r>
              <a:rPr lang="en-US" sz="1600" dirty="0" smtClean="0">
                <a:latin typeface="Courier"/>
                <a:cs typeface="Courier"/>
              </a:rPr>
              <a:t>oid </a:t>
            </a:r>
            <a:r>
              <a:rPr lang="en-US" sz="1600" dirty="0" err="1" smtClean="0">
                <a:latin typeface="Courier"/>
                <a:cs typeface="Courier"/>
              </a:rPr>
              <a:t>lock_init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lock *lock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(lock != NULL)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lock-&gt;holder = NULL;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sema_init</a:t>
            </a:r>
            <a:r>
              <a:rPr lang="en-US" sz="1600" dirty="0">
                <a:latin typeface="Courier"/>
                <a:cs typeface="Courier"/>
              </a:rPr>
              <a:t> (&amp;lock-&gt;semaphore, 1);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lock_acquire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lock *lock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(lock != NULL)</a:t>
            </a:r>
            <a:r>
              <a:rPr lang="en-US" sz="1600" dirty="0" smtClean="0">
                <a:latin typeface="Courier"/>
                <a:cs typeface="Courier"/>
              </a:rPr>
              <a:t>; ASSERT </a:t>
            </a:r>
            <a:r>
              <a:rPr lang="en-US" sz="1600" dirty="0">
                <a:latin typeface="Courier"/>
                <a:cs typeface="Courier"/>
              </a:rPr>
              <a:t>(!</a:t>
            </a:r>
            <a:r>
              <a:rPr lang="en-US" sz="1600" dirty="0" err="1">
                <a:latin typeface="Courier"/>
                <a:cs typeface="Courier"/>
              </a:rPr>
              <a:t>intr_context</a:t>
            </a:r>
            <a:r>
              <a:rPr lang="en-US" sz="1600" dirty="0">
                <a:latin typeface="Courier"/>
                <a:cs typeface="Courier"/>
              </a:rPr>
              <a:t> ());</a:t>
            </a:r>
          </a:p>
          <a:p>
            <a:r>
              <a:rPr lang="en-US" sz="1600" dirty="0">
                <a:latin typeface="Courier"/>
                <a:cs typeface="Courier"/>
              </a:rPr>
              <a:t>  ASSERT (!</a:t>
            </a:r>
            <a:r>
              <a:rPr lang="en-US" sz="1600" dirty="0" err="1">
                <a:latin typeface="Courier"/>
                <a:cs typeface="Courier"/>
              </a:rPr>
              <a:t>lock_held_by_current_thread</a:t>
            </a:r>
            <a:r>
              <a:rPr lang="en-US" sz="1600" dirty="0">
                <a:latin typeface="Courier"/>
                <a:cs typeface="Courier"/>
              </a:rPr>
              <a:t> (lock));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sema_down</a:t>
            </a:r>
            <a:r>
              <a:rPr lang="en-US" sz="1600" dirty="0">
                <a:latin typeface="Courier"/>
                <a:cs typeface="Courier"/>
              </a:rPr>
              <a:t> (&amp;lock-&gt;semaphore);</a:t>
            </a:r>
          </a:p>
          <a:p>
            <a:r>
              <a:rPr lang="en-US" sz="1600" dirty="0">
                <a:latin typeface="Courier"/>
                <a:cs typeface="Courier"/>
              </a:rPr>
              <a:t>  lock-&gt;holder = </a:t>
            </a:r>
            <a:r>
              <a:rPr lang="en-US" sz="1600" dirty="0" err="1">
                <a:latin typeface="Courier"/>
                <a:cs typeface="Courier"/>
              </a:rPr>
              <a:t>thread_current</a:t>
            </a:r>
            <a:r>
              <a:rPr lang="en-US" sz="1600" dirty="0">
                <a:latin typeface="Courier"/>
                <a:cs typeface="Courier"/>
              </a:rPr>
              <a:t> ();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r>
              <a:rPr lang="en-US" sz="1600" dirty="0">
                <a:latin typeface="Courier"/>
                <a:cs typeface="Courier"/>
              </a:rPr>
              <a:t>void</a:t>
            </a:r>
          </a:p>
          <a:p>
            <a:r>
              <a:rPr lang="en-US" sz="1600" dirty="0" err="1">
                <a:latin typeface="Courier"/>
                <a:cs typeface="Courier"/>
              </a:rPr>
              <a:t>lock_release</a:t>
            </a:r>
            <a:r>
              <a:rPr lang="en-US" sz="1600" dirty="0">
                <a:latin typeface="Courier"/>
                <a:cs typeface="Courier"/>
              </a:rPr>
              <a:t> 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lock *lock)</a:t>
            </a:r>
          </a:p>
          <a:p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r>
              <a:rPr lang="en-US" sz="1600" dirty="0">
                <a:latin typeface="Courier"/>
                <a:cs typeface="Courier"/>
              </a:rPr>
              <a:t>  ASSERT (lock != NULL);</a:t>
            </a: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lock_held_by_current_thread</a:t>
            </a:r>
            <a:r>
              <a:rPr lang="en-US" sz="1600" dirty="0">
                <a:latin typeface="Courier"/>
                <a:cs typeface="Courier"/>
              </a:rPr>
              <a:t> (lock));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lock-&gt;holder = NULL;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sema_up</a:t>
            </a:r>
            <a:r>
              <a:rPr lang="en-US" sz="1600" dirty="0">
                <a:latin typeface="Courier"/>
                <a:cs typeface="Courier"/>
              </a:rPr>
              <a:t> (&amp;lock-&gt;semaphore);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  <a:p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46513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28864" y="1075749"/>
            <a:ext cx="3527697" cy="758584"/>
            <a:chOff x="1128864" y="1075749"/>
            <a:chExt cx="3527697" cy="758584"/>
          </a:xfrm>
        </p:grpSpPr>
        <p:sp>
          <p:nvSpPr>
            <p:cNvPr id="9" name="Rectangle 8"/>
            <p:cNvSpPr/>
            <p:nvPr/>
          </p:nvSpPr>
          <p:spPr>
            <a:xfrm>
              <a:off x="4158533" y="1577029"/>
              <a:ext cx="498028" cy="257304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ine Callout 1 10"/>
            <p:cNvSpPr/>
            <p:nvPr/>
          </p:nvSpPr>
          <p:spPr>
            <a:xfrm>
              <a:off x="1128864" y="1075749"/>
              <a:ext cx="1477482" cy="501280"/>
            </a:xfrm>
            <a:prstGeom prst="borderCallout1">
              <a:avLst>
                <a:gd name="adj1" fmla="val 27029"/>
                <a:gd name="adj2" fmla="val 99532"/>
                <a:gd name="adj3" fmla="val 97598"/>
                <a:gd name="adj4" fmla="val 204364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see </a:t>
              </a:r>
              <a:r>
                <a:rPr lang="en-US" dirty="0" err="1" smtClean="0"/>
                <a:t>list.h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semaphore (synch.{</a:t>
            </a:r>
            <a:r>
              <a:rPr lang="en-US" dirty="0" err="1" smtClean="0"/>
              <a:t>h,c</a:t>
            </a:r>
            <a:r>
              <a:rPr lang="en-US" dirty="0" smtClean="0"/>
              <a:t>})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9937" y="2276957"/>
            <a:ext cx="6023122" cy="4154983"/>
          </a:xfrm>
          <a:prstGeom prst="rect">
            <a:avLst/>
          </a:prstGeom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sema_down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semaphore *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enum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intr_level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 != NULL);</a:t>
            </a:r>
          </a:p>
          <a:p>
            <a:r>
              <a:rPr lang="en-US" sz="1600" dirty="0">
                <a:latin typeface="Courier"/>
                <a:cs typeface="Courier"/>
              </a:rPr>
              <a:t>  ASSERT (!</a:t>
            </a:r>
            <a:r>
              <a:rPr lang="en-US" sz="1600" dirty="0" err="1">
                <a:latin typeface="Courier"/>
                <a:cs typeface="Courier"/>
              </a:rPr>
              <a:t>intr_context</a:t>
            </a:r>
            <a:r>
              <a:rPr lang="en-US" sz="1600" dirty="0">
                <a:latin typeface="Courier"/>
                <a:cs typeface="Courier"/>
              </a:rPr>
              <a:t> ());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intr_disable</a:t>
            </a:r>
            <a:r>
              <a:rPr lang="en-US" sz="1600" dirty="0"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while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 == 0)</a:t>
            </a:r>
          </a:p>
          <a:p>
            <a:r>
              <a:rPr lang="en-US" sz="1600" dirty="0">
                <a:latin typeface="Courier"/>
                <a:cs typeface="Courier"/>
              </a:rPr>
              <a:t>    {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list_push_back</a:t>
            </a:r>
            <a:r>
              <a:rPr lang="en-US" sz="1600" dirty="0">
                <a:latin typeface="Courier"/>
                <a:cs typeface="Courier"/>
              </a:rPr>
              <a:t> (&amp;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-&gt;waiters,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&amp;</a:t>
            </a:r>
            <a:r>
              <a:rPr lang="en-US" sz="1600" dirty="0" err="1">
                <a:latin typeface="Courier"/>
                <a:cs typeface="Courier"/>
              </a:rPr>
              <a:t>thread_current</a:t>
            </a:r>
            <a:r>
              <a:rPr lang="en-US" sz="1600" dirty="0">
                <a:latin typeface="Courier"/>
                <a:cs typeface="Courier"/>
              </a:rPr>
              <a:t> ()-&gt;</a:t>
            </a:r>
            <a:r>
              <a:rPr lang="en-US" sz="1600" dirty="0" err="1">
                <a:latin typeface="Courier"/>
                <a:cs typeface="Courier"/>
              </a:rPr>
              <a:t>elem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thread_block</a:t>
            </a:r>
            <a:r>
              <a:rPr lang="en-US" sz="1600" dirty="0"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-&gt;value--;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intr_set_level</a:t>
            </a:r>
            <a:r>
              <a:rPr lang="en-US" sz="1600" dirty="0">
                <a:latin typeface="Courier"/>
                <a:cs typeface="Courier"/>
              </a:rPr>
              <a:t> (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962" y="1075749"/>
            <a:ext cx="6016153" cy="954107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semaphore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smtClean="0">
                <a:latin typeface="Courier"/>
                <a:cs typeface="Courier"/>
              </a:rPr>
              <a:t>{ unsigned </a:t>
            </a:r>
            <a:r>
              <a:rPr lang="en-US" sz="1400" dirty="0">
                <a:latin typeface="Courier"/>
                <a:cs typeface="Courier"/>
              </a:rPr>
              <a:t>value;     </a:t>
            </a:r>
            <a:r>
              <a:rPr lang="en-US" sz="1400" dirty="0" smtClean="0">
                <a:latin typeface="Courier"/>
                <a:cs typeface="Courier"/>
              </a:rPr>
              <a:t> /</a:t>
            </a:r>
            <a:r>
              <a:rPr lang="en-US" sz="1400" dirty="0">
                <a:latin typeface="Courier"/>
                <a:cs typeface="Courier"/>
              </a:rPr>
              <a:t>* Current value. */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list waiters; 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>
                <a:latin typeface="Courier"/>
                <a:cs typeface="Courier"/>
              </a:rPr>
              <a:t>* List of waiting threads</a:t>
            </a:r>
            <a:r>
              <a:rPr lang="en-US" sz="1400" dirty="0" smtClean="0">
                <a:latin typeface="Courier"/>
                <a:cs typeface="Courier"/>
              </a:rPr>
              <a:t>.*</a:t>
            </a:r>
            <a:r>
              <a:rPr lang="en-US" sz="1400" dirty="0">
                <a:latin typeface="Courier"/>
                <a:cs typeface="Courier"/>
              </a:rPr>
              <a:t>/</a:t>
            </a:r>
          </a:p>
          <a:p>
            <a:r>
              <a:rPr lang="en-US" sz="1400" dirty="0">
                <a:latin typeface="Courier"/>
                <a:cs typeface="Courier"/>
              </a:rPr>
              <a:t>  };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27920" y="4158376"/>
            <a:ext cx="2681947" cy="1424694"/>
            <a:chOff x="2227920" y="4158376"/>
            <a:chExt cx="2681947" cy="1424694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2227920" y="4158376"/>
              <a:ext cx="896280" cy="14110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410327" y="5213738"/>
              <a:ext cx="2499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atomic RMW on success</a:t>
              </a:r>
              <a:endParaRPr lang="en-US" i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9601" y="3615408"/>
            <a:ext cx="7401834" cy="2412859"/>
            <a:chOff x="609601" y="3615408"/>
            <a:chExt cx="7401834" cy="2412859"/>
          </a:xfrm>
        </p:grpSpPr>
        <p:sp>
          <p:nvSpPr>
            <p:cNvPr id="14" name="TextBox 13"/>
            <p:cNvSpPr txBox="1"/>
            <p:nvPr/>
          </p:nvSpPr>
          <p:spPr>
            <a:xfrm>
              <a:off x="6568164" y="3615408"/>
              <a:ext cx="1443271" cy="1451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Critical section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9601" y="3776132"/>
              <a:ext cx="5969000" cy="225213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89002" y="4273408"/>
            <a:ext cx="7597798" cy="830997"/>
            <a:chOff x="1089002" y="4315743"/>
            <a:chExt cx="7597798" cy="830997"/>
          </a:xfrm>
        </p:grpSpPr>
        <p:sp>
          <p:nvSpPr>
            <p:cNvPr id="13" name="Rectangle 12"/>
            <p:cNvSpPr/>
            <p:nvPr/>
          </p:nvSpPr>
          <p:spPr>
            <a:xfrm>
              <a:off x="1089002" y="4383476"/>
              <a:ext cx="5781718" cy="679591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70720" y="4315743"/>
              <a:ext cx="18160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558ED5"/>
                  </a:solidFill>
                </a:rPr>
                <a:t>Exclusive access while manipulating list</a:t>
              </a:r>
              <a:endParaRPr lang="en-US" sz="1600" dirty="0">
                <a:solidFill>
                  <a:srgbClr val="558ED5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124200" y="5020732"/>
            <a:ext cx="5727725" cy="923330"/>
            <a:chOff x="3124200" y="5020732"/>
            <a:chExt cx="5727725" cy="923330"/>
          </a:xfrm>
        </p:grpSpPr>
        <p:cxnSp>
          <p:nvCxnSpPr>
            <p:cNvPr id="27" name="Straight Connector 26"/>
            <p:cNvCxnSpPr/>
            <p:nvPr/>
          </p:nvCxnSpPr>
          <p:spPr>
            <a:xfrm flipH="1">
              <a:off x="3124200" y="5213738"/>
              <a:ext cx="3894667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989258" y="5020732"/>
              <a:ext cx="186266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558ED5"/>
                  </a:solidFill>
                </a:rPr>
                <a:t>enter thread block with </a:t>
              </a:r>
              <a:r>
                <a:rPr lang="en-US" dirty="0" err="1" smtClean="0">
                  <a:solidFill>
                    <a:srgbClr val="558ED5"/>
                  </a:solidFill>
                </a:rPr>
                <a:t>intrs</a:t>
              </a:r>
              <a:r>
                <a:rPr lang="en-US" dirty="0" smtClean="0">
                  <a:solidFill>
                    <a:srgbClr val="558ED5"/>
                  </a:solidFill>
                </a:rPr>
                <a:t> disabled</a:t>
              </a:r>
              <a:endParaRPr lang="en-US" dirty="0">
                <a:solidFill>
                  <a:srgbClr val="558ED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6381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semaphore -&gt; thread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581762"/>
            <a:ext cx="6023122" cy="4154983"/>
          </a:xfrm>
          <a:prstGeom prst="rect">
            <a:avLst/>
          </a:prstGeom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sema_down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semaphore *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enum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intr_level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 != NULL);</a:t>
            </a:r>
          </a:p>
          <a:p>
            <a:r>
              <a:rPr lang="en-US" sz="1600" dirty="0">
                <a:latin typeface="Courier"/>
                <a:cs typeface="Courier"/>
              </a:rPr>
              <a:t>  ASSERT (!</a:t>
            </a:r>
            <a:r>
              <a:rPr lang="en-US" sz="1600" dirty="0" err="1">
                <a:latin typeface="Courier"/>
                <a:cs typeface="Courier"/>
              </a:rPr>
              <a:t>intr_context</a:t>
            </a:r>
            <a:r>
              <a:rPr lang="en-US" sz="1600" dirty="0">
                <a:latin typeface="Courier"/>
                <a:cs typeface="Courier"/>
              </a:rPr>
              <a:t> ());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intr_disable</a:t>
            </a:r>
            <a:r>
              <a:rPr lang="en-US" sz="1600" dirty="0"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while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 == 0)</a:t>
            </a:r>
          </a:p>
          <a:p>
            <a:r>
              <a:rPr lang="en-US" sz="1600" dirty="0">
                <a:latin typeface="Courier"/>
                <a:cs typeface="Courier"/>
              </a:rPr>
              <a:t>    {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list_push_back</a:t>
            </a:r>
            <a:r>
              <a:rPr lang="en-US" sz="1600" dirty="0">
                <a:latin typeface="Courier"/>
                <a:cs typeface="Courier"/>
              </a:rPr>
              <a:t> (&amp;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-&gt;waiters,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&amp;</a:t>
            </a:r>
            <a:r>
              <a:rPr lang="en-US" sz="1600" dirty="0" err="1">
                <a:latin typeface="Courier"/>
                <a:cs typeface="Courier"/>
              </a:rPr>
              <a:t>thread_current</a:t>
            </a:r>
            <a:r>
              <a:rPr lang="en-US" sz="1600" dirty="0">
                <a:latin typeface="Courier"/>
                <a:cs typeface="Courier"/>
              </a:rPr>
              <a:t> ()-&gt;</a:t>
            </a:r>
            <a:r>
              <a:rPr lang="en-US" sz="1600" dirty="0" err="1">
                <a:latin typeface="Courier"/>
                <a:cs typeface="Courier"/>
              </a:rPr>
              <a:t>elem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solidFill>
                  <a:srgbClr val="FF0000"/>
                </a:solidFill>
                <a:latin typeface="Courier"/>
                <a:cs typeface="Courier"/>
              </a:rPr>
              <a:t>thread_block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-&gt;value--;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intr_set_level</a:t>
            </a:r>
            <a:r>
              <a:rPr lang="en-US" sz="1600" dirty="0">
                <a:latin typeface="Courier"/>
                <a:cs typeface="Courier"/>
              </a:rPr>
              <a:t> (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1900" y="3547238"/>
            <a:ext cx="6070599" cy="1815882"/>
          </a:xfrm>
          <a:prstGeom prst="rect">
            <a:avLst/>
          </a:prstGeom>
          <a:solidFill>
            <a:srgbClr val="FFFF00"/>
          </a:solidFill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thread_block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(void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(!</a:t>
            </a:r>
            <a:r>
              <a:rPr lang="en-US" sz="1600" dirty="0" err="1">
                <a:latin typeface="Courier"/>
                <a:cs typeface="Courier"/>
              </a:rPr>
              <a:t>intr_context</a:t>
            </a:r>
            <a:r>
              <a:rPr lang="en-US" sz="1600" dirty="0">
                <a:latin typeface="Courier"/>
                <a:cs typeface="Courier"/>
              </a:rPr>
              <a:t> ());</a:t>
            </a: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intr_get_level</a:t>
            </a:r>
            <a:r>
              <a:rPr lang="en-US" sz="1600" dirty="0">
                <a:latin typeface="Courier"/>
                <a:cs typeface="Courier"/>
              </a:rPr>
              <a:t> () == INTR_OFF);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thread_current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>
                <a:latin typeface="Courier"/>
                <a:cs typeface="Courier"/>
              </a:rPr>
              <a:t>)-&gt;status = THREAD_BLOCKED;</a:t>
            </a:r>
          </a:p>
          <a:p>
            <a:r>
              <a:rPr lang="en-US" sz="1600" dirty="0">
                <a:latin typeface="Courier"/>
                <a:cs typeface="Courier"/>
              </a:rPr>
              <a:t>  schedule ();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2366" y="1703275"/>
            <a:ext cx="5173133" cy="2893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static </a:t>
            </a:r>
            <a:r>
              <a:rPr lang="en-US" sz="1400" dirty="0" smtClean="0">
                <a:latin typeface="Courier"/>
                <a:cs typeface="Courier"/>
              </a:rPr>
              <a:t>void schedule </a:t>
            </a:r>
            <a:r>
              <a:rPr lang="en-US" sz="1400" dirty="0">
                <a:latin typeface="Courier"/>
                <a:cs typeface="Courier"/>
              </a:rPr>
              <a:t>(void</a:t>
            </a:r>
            <a:r>
              <a:rPr lang="en-US" sz="1400" dirty="0" smtClean="0">
                <a:latin typeface="Courier"/>
                <a:cs typeface="Courier"/>
              </a:rPr>
              <a:t>) {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*cur = </a:t>
            </a:r>
            <a:r>
              <a:rPr lang="en-US" sz="1400" dirty="0" err="1">
                <a:latin typeface="Courier"/>
                <a:cs typeface="Courier"/>
              </a:rPr>
              <a:t>running_thread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*next = </a:t>
            </a:r>
            <a:r>
              <a:rPr lang="en-US" sz="1400" dirty="0" err="1">
                <a:latin typeface="Courier"/>
                <a:cs typeface="Courier"/>
              </a:rPr>
              <a:t>next_thread_to_run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NULL;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intr_get_level</a:t>
            </a:r>
            <a:r>
              <a:rPr lang="en-US" sz="1400" dirty="0">
                <a:latin typeface="Courier"/>
                <a:cs typeface="Courier"/>
              </a:rPr>
              <a:t> () == INTR_OFF);</a:t>
            </a:r>
          </a:p>
          <a:p>
            <a:r>
              <a:rPr lang="en-US" sz="1400" dirty="0">
                <a:latin typeface="Courier"/>
                <a:cs typeface="Courier"/>
              </a:rPr>
              <a:t>  ASSERT (cur-&gt;status != THREAD_RUNNING);</a:t>
            </a: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is_thread</a:t>
            </a:r>
            <a:r>
              <a:rPr lang="en-US" sz="1400" dirty="0">
                <a:latin typeface="Courier"/>
                <a:cs typeface="Courier"/>
              </a:rPr>
              <a:t> (next));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if (cur != next)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switch_threads</a:t>
            </a:r>
            <a:r>
              <a:rPr lang="en-US" sz="1400" dirty="0">
                <a:latin typeface="Courier"/>
                <a:cs typeface="Courier"/>
              </a:rPr>
              <a:t> (cur, next);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thread_schedule_tail</a:t>
            </a:r>
            <a:r>
              <a:rPr lang="en-US" sz="1400" dirty="0">
                <a:latin typeface="Courier"/>
                <a:cs typeface="Courier"/>
              </a:rPr>
              <a:t> (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72366" y="1703275"/>
            <a:ext cx="5173133" cy="2893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static </a:t>
            </a:r>
            <a:r>
              <a:rPr lang="en-US" sz="1400" dirty="0" smtClean="0">
                <a:latin typeface="Courier"/>
                <a:cs typeface="Courier"/>
              </a:rPr>
              <a:t>void schedule </a:t>
            </a:r>
            <a:r>
              <a:rPr lang="en-US" sz="1400" dirty="0">
                <a:latin typeface="Courier"/>
                <a:cs typeface="Courier"/>
              </a:rPr>
              <a:t>(void</a:t>
            </a:r>
            <a:r>
              <a:rPr lang="en-US" sz="1400" dirty="0" smtClean="0">
                <a:latin typeface="Courier"/>
                <a:cs typeface="Courier"/>
              </a:rPr>
              <a:t>) {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*cur = </a:t>
            </a:r>
            <a:r>
              <a:rPr lang="en-US" sz="1400" dirty="0" err="1">
                <a:latin typeface="Courier"/>
                <a:cs typeface="Courier"/>
              </a:rPr>
              <a:t>running_thread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*next = </a:t>
            </a:r>
            <a:r>
              <a:rPr lang="en-US" sz="1400" dirty="0" err="1">
                <a:latin typeface="Courier"/>
                <a:cs typeface="Courier"/>
              </a:rPr>
              <a:t>next_thread_to_run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NULL;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intr_get_level</a:t>
            </a:r>
            <a:r>
              <a:rPr lang="en-US" sz="1400" dirty="0">
                <a:latin typeface="Courier"/>
                <a:cs typeface="Courier"/>
              </a:rPr>
              <a:t> () == INTR_OFF);</a:t>
            </a:r>
          </a:p>
          <a:p>
            <a:r>
              <a:rPr lang="en-US" sz="1400" dirty="0">
                <a:latin typeface="Courier"/>
                <a:cs typeface="Courier"/>
              </a:rPr>
              <a:t>  ASSERT (cur-&gt;status != THREAD_RUNNING);</a:t>
            </a: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is_thread</a:t>
            </a:r>
            <a:r>
              <a:rPr lang="en-US" sz="1400" dirty="0">
                <a:latin typeface="Courier"/>
                <a:cs typeface="Courier"/>
              </a:rPr>
              <a:t> (next));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if (cur != next)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switch_threads</a:t>
            </a:r>
            <a:r>
              <a:rPr lang="en-US" sz="1400" dirty="0">
                <a:latin typeface="Courier"/>
                <a:cs typeface="Courier"/>
              </a:rPr>
              <a:t> (cur, next);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thread_schedule_tail</a:t>
            </a:r>
            <a:r>
              <a:rPr lang="en-US" sz="1400" dirty="0">
                <a:latin typeface="Courier"/>
                <a:cs typeface="Courier"/>
              </a:rPr>
              <a:t> (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6984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semaphore -&gt; thread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581762"/>
            <a:ext cx="6023122" cy="4154983"/>
          </a:xfrm>
          <a:prstGeom prst="rect">
            <a:avLst/>
          </a:prstGeom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sema_down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semaphore *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enum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intr_level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 != NULL);</a:t>
            </a:r>
          </a:p>
          <a:p>
            <a:r>
              <a:rPr lang="en-US" sz="1600" dirty="0">
                <a:latin typeface="Courier"/>
                <a:cs typeface="Courier"/>
              </a:rPr>
              <a:t>  ASSERT (!</a:t>
            </a:r>
            <a:r>
              <a:rPr lang="en-US" sz="1600" dirty="0" err="1">
                <a:latin typeface="Courier"/>
                <a:cs typeface="Courier"/>
              </a:rPr>
              <a:t>intr_context</a:t>
            </a:r>
            <a:r>
              <a:rPr lang="en-US" sz="1600" dirty="0">
                <a:latin typeface="Courier"/>
                <a:cs typeface="Courier"/>
              </a:rPr>
              <a:t> ());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intr_disable</a:t>
            </a:r>
            <a:r>
              <a:rPr lang="en-US" sz="1600" dirty="0"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while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 == 0)</a:t>
            </a:r>
          </a:p>
          <a:p>
            <a:r>
              <a:rPr lang="en-US" sz="1600" dirty="0">
                <a:latin typeface="Courier"/>
                <a:cs typeface="Courier"/>
              </a:rPr>
              <a:t>    {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latin typeface="Courier"/>
                <a:cs typeface="Courier"/>
              </a:rPr>
              <a:t>list_push_back</a:t>
            </a:r>
            <a:r>
              <a:rPr lang="en-US" sz="1600" dirty="0">
                <a:latin typeface="Courier"/>
                <a:cs typeface="Courier"/>
              </a:rPr>
              <a:t> (&amp;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-&gt;waiters,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&amp;</a:t>
            </a:r>
            <a:r>
              <a:rPr lang="en-US" sz="1600" dirty="0" err="1">
                <a:latin typeface="Courier"/>
                <a:cs typeface="Courier"/>
              </a:rPr>
              <a:t>thread_current</a:t>
            </a:r>
            <a:r>
              <a:rPr lang="en-US" sz="1600" dirty="0">
                <a:latin typeface="Courier"/>
                <a:cs typeface="Courier"/>
              </a:rPr>
              <a:t> ()-&gt;</a:t>
            </a:r>
            <a:r>
              <a:rPr lang="en-US" sz="1600" dirty="0" err="1">
                <a:latin typeface="Courier"/>
                <a:cs typeface="Courier"/>
              </a:rPr>
              <a:t>elem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      </a:t>
            </a:r>
            <a:r>
              <a:rPr lang="en-US" sz="1600" dirty="0" err="1">
                <a:solidFill>
                  <a:srgbClr val="FF0000"/>
                </a:solidFill>
                <a:latin typeface="Courier"/>
                <a:cs typeface="Courier"/>
              </a:rPr>
              <a:t>thread_block</a:t>
            </a: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  }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-&gt;value--;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intr_set_level</a:t>
            </a:r>
            <a:r>
              <a:rPr lang="en-US" sz="1600" dirty="0">
                <a:latin typeface="Courier"/>
                <a:cs typeface="Courier"/>
              </a:rPr>
              <a:t> (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1231900" y="3547238"/>
            <a:ext cx="6070599" cy="1815882"/>
          </a:xfrm>
          <a:prstGeom prst="rect">
            <a:avLst/>
          </a:prstGeom>
          <a:solidFill>
            <a:srgbClr val="FFFF00"/>
          </a:solidFill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thread_block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(void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(!</a:t>
            </a:r>
            <a:r>
              <a:rPr lang="en-US" sz="1600" dirty="0" err="1">
                <a:latin typeface="Courier"/>
                <a:cs typeface="Courier"/>
              </a:rPr>
              <a:t>intr_context</a:t>
            </a:r>
            <a:r>
              <a:rPr lang="en-US" sz="1600" dirty="0">
                <a:latin typeface="Courier"/>
                <a:cs typeface="Courier"/>
              </a:rPr>
              <a:t> ());</a:t>
            </a: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intr_get_level</a:t>
            </a:r>
            <a:r>
              <a:rPr lang="en-US" sz="1600" dirty="0">
                <a:latin typeface="Courier"/>
                <a:cs typeface="Courier"/>
              </a:rPr>
              <a:t> () == INTR_OFF);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thread_current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>
                <a:latin typeface="Courier"/>
                <a:cs typeface="Courier"/>
              </a:rPr>
              <a:t>)-&gt;status = THREAD_BLOCKED;</a:t>
            </a:r>
          </a:p>
          <a:p>
            <a:r>
              <a:rPr lang="en-US" sz="1600" dirty="0">
                <a:latin typeface="Courier"/>
                <a:cs typeface="Courier"/>
              </a:rPr>
              <a:t>  schedule ();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2366" y="1703275"/>
            <a:ext cx="5173133" cy="2893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static </a:t>
            </a:r>
            <a:r>
              <a:rPr lang="en-US" sz="1400" dirty="0" smtClean="0">
                <a:latin typeface="Courier"/>
                <a:cs typeface="Courier"/>
              </a:rPr>
              <a:t>void schedule </a:t>
            </a:r>
            <a:r>
              <a:rPr lang="en-US" sz="1400" dirty="0">
                <a:latin typeface="Courier"/>
                <a:cs typeface="Courier"/>
              </a:rPr>
              <a:t>(void</a:t>
            </a:r>
            <a:r>
              <a:rPr lang="en-US" sz="1400" dirty="0" smtClean="0">
                <a:latin typeface="Courier"/>
                <a:cs typeface="Courier"/>
              </a:rPr>
              <a:t>) {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*cur = </a:t>
            </a:r>
            <a:r>
              <a:rPr lang="en-US" sz="1400" dirty="0" err="1">
                <a:latin typeface="Courier"/>
                <a:cs typeface="Courier"/>
              </a:rPr>
              <a:t>running_thread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*next = </a:t>
            </a:r>
            <a:r>
              <a:rPr lang="en-US" sz="1400" dirty="0" err="1">
                <a:latin typeface="Courier"/>
                <a:cs typeface="Courier"/>
              </a:rPr>
              <a:t>next_thread_to_run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NULL;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intr_get_level</a:t>
            </a:r>
            <a:r>
              <a:rPr lang="en-US" sz="1400" dirty="0">
                <a:latin typeface="Courier"/>
                <a:cs typeface="Courier"/>
              </a:rPr>
              <a:t> () == INTR_OFF);</a:t>
            </a:r>
          </a:p>
          <a:p>
            <a:r>
              <a:rPr lang="en-US" sz="1400" dirty="0">
                <a:latin typeface="Courier"/>
                <a:cs typeface="Courier"/>
              </a:rPr>
              <a:t>  ASSERT (cur-&gt;status != THREAD_RUNNING);</a:t>
            </a: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is_thread</a:t>
            </a:r>
            <a:r>
              <a:rPr lang="en-US" sz="1400" dirty="0">
                <a:latin typeface="Courier"/>
                <a:cs typeface="Courier"/>
              </a:rPr>
              <a:t> (next));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if (cur != next)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switch_threads</a:t>
            </a:r>
            <a:r>
              <a:rPr lang="en-US" sz="1400" dirty="0">
                <a:latin typeface="Courier"/>
                <a:cs typeface="Courier"/>
              </a:rPr>
              <a:t> (cur, next);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thread_schedule_tail</a:t>
            </a:r>
            <a:r>
              <a:rPr lang="en-US" sz="1400" dirty="0">
                <a:latin typeface="Courier"/>
                <a:cs typeface="Courier"/>
              </a:rPr>
              <a:t> (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72366" y="1703275"/>
            <a:ext cx="5173133" cy="2893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latin typeface="Courier"/>
                <a:cs typeface="Courier"/>
              </a:rPr>
              <a:t>static </a:t>
            </a:r>
            <a:r>
              <a:rPr lang="en-US" sz="1400" dirty="0" smtClean="0">
                <a:latin typeface="Courier"/>
                <a:cs typeface="Courier"/>
              </a:rPr>
              <a:t>void schedule </a:t>
            </a:r>
            <a:r>
              <a:rPr lang="en-US" sz="1400" dirty="0">
                <a:latin typeface="Courier"/>
                <a:cs typeface="Courier"/>
              </a:rPr>
              <a:t>(void</a:t>
            </a:r>
            <a:r>
              <a:rPr lang="en-US" sz="1400" dirty="0" smtClean="0">
                <a:latin typeface="Courier"/>
                <a:cs typeface="Courier"/>
              </a:rPr>
              <a:t>) {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*cur = </a:t>
            </a:r>
            <a:r>
              <a:rPr lang="en-US" sz="1400" dirty="0" err="1">
                <a:latin typeface="Courier"/>
                <a:cs typeface="Courier"/>
              </a:rPr>
              <a:t>running_thread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*next = </a:t>
            </a:r>
            <a:r>
              <a:rPr lang="en-US" sz="1400" dirty="0" err="1">
                <a:latin typeface="Courier"/>
                <a:cs typeface="Courier"/>
              </a:rPr>
              <a:t>next_thread_to_run</a:t>
            </a:r>
            <a:r>
              <a:rPr lang="en-US" sz="1400" dirty="0">
                <a:latin typeface="Courier"/>
                <a:cs typeface="Courier"/>
              </a:rPr>
              <a:t> ();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 *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NULL;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intr_get_level</a:t>
            </a:r>
            <a:r>
              <a:rPr lang="en-US" sz="1400" dirty="0">
                <a:latin typeface="Courier"/>
                <a:cs typeface="Courier"/>
              </a:rPr>
              <a:t> () == INTR_OFF);</a:t>
            </a:r>
          </a:p>
          <a:p>
            <a:r>
              <a:rPr lang="en-US" sz="1400" dirty="0">
                <a:latin typeface="Courier"/>
                <a:cs typeface="Courier"/>
              </a:rPr>
              <a:t>  ASSERT (cur-&gt;status != THREAD_RUNNING);</a:t>
            </a:r>
          </a:p>
          <a:p>
            <a:r>
              <a:rPr lang="en-US" sz="1400" dirty="0">
                <a:latin typeface="Courier"/>
                <a:cs typeface="Courier"/>
              </a:rPr>
              <a:t>  ASSERT (</a:t>
            </a:r>
            <a:r>
              <a:rPr lang="en-US" sz="1400" dirty="0" err="1">
                <a:latin typeface="Courier"/>
                <a:cs typeface="Courier"/>
              </a:rPr>
              <a:t>is_thread</a:t>
            </a:r>
            <a:r>
              <a:rPr lang="en-US" sz="1400" dirty="0">
                <a:latin typeface="Courier"/>
                <a:cs typeface="Courier"/>
              </a:rPr>
              <a:t> (next));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if (cur != next)</a:t>
            </a:r>
          </a:p>
          <a:p>
            <a:r>
              <a:rPr lang="en-US" sz="1400" dirty="0">
                <a:latin typeface="Courier"/>
                <a:cs typeface="Courier"/>
              </a:rPr>
              <a:t>    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err="1">
                <a:latin typeface="Courier"/>
                <a:cs typeface="Courier"/>
              </a:rPr>
              <a:t>switch_threads</a:t>
            </a:r>
            <a:r>
              <a:rPr lang="en-US" sz="1400" dirty="0">
                <a:latin typeface="Courier"/>
                <a:cs typeface="Courier"/>
              </a:rPr>
              <a:t> (cur, next);</a:t>
            </a:r>
          </a:p>
          <a:p>
            <a:r>
              <a:rPr lang="en-US" sz="1400" dirty="0">
                <a:latin typeface="Courier"/>
                <a:cs typeface="Courier"/>
              </a:rPr>
              <a:t>  </a:t>
            </a:r>
            <a:r>
              <a:rPr lang="en-US" sz="1400" dirty="0" err="1">
                <a:latin typeface="Courier"/>
                <a:cs typeface="Courier"/>
              </a:rPr>
              <a:t>thread_schedule_tail</a:t>
            </a:r>
            <a:r>
              <a:rPr lang="en-US" sz="1400" dirty="0">
                <a:latin typeface="Courier"/>
                <a:cs typeface="Courier"/>
              </a:rPr>
              <a:t> (</a:t>
            </a:r>
            <a:r>
              <a:rPr lang="en-US" sz="1400" dirty="0" err="1">
                <a:latin typeface="Courier"/>
                <a:cs typeface="Courier"/>
              </a:rPr>
              <a:t>prev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r>
              <a:rPr lang="en-US" sz="1400" dirty="0">
                <a:latin typeface="Courier"/>
                <a:cs typeface="Courier"/>
              </a:rPr>
              <a:t>}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47820" y="131721"/>
            <a:ext cx="7556500" cy="5693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ourier"/>
                <a:cs typeface="Courier"/>
              </a:rPr>
              <a:t>switch_threads</a:t>
            </a:r>
            <a:r>
              <a:rPr lang="en-US" sz="1400" dirty="0">
                <a:latin typeface="Courier"/>
                <a:cs typeface="Courier"/>
              </a:rPr>
              <a:t>:</a:t>
            </a:r>
          </a:p>
          <a:p>
            <a:r>
              <a:rPr lang="en-US" sz="1400" dirty="0">
                <a:latin typeface="Courier"/>
                <a:cs typeface="Courier"/>
              </a:rPr>
              <a:t>	# Save caller's register state.</a:t>
            </a:r>
          </a:p>
          <a:p>
            <a:r>
              <a:rPr lang="en-US" sz="1400" dirty="0" smtClean="0">
                <a:latin typeface="Courier"/>
                <a:cs typeface="Courier"/>
              </a:rPr>
              <a:t>	    </a:t>
            </a:r>
            <a:r>
              <a:rPr lang="en-US" sz="1400" dirty="0" err="1" smtClean="0">
                <a:latin typeface="Courier"/>
                <a:cs typeface="Courier"/>
              </a:rPr>
              <a:t>pushl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%</a:t>
            </a:r>
            <a:r>
              <a:rPr lang="en-US" sz="1400" dirty="0" err="1">
                <a:latin typeface="Courier"/>
                <a:cs typeface="Courier"/>
              </a:rPr>
              <a:t>ebx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pushl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ebp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pushl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esi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pushl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 smtClean="0">
                <a:latin typeface="Courier"/>
                <a:cs typeface="Courier"/>
              </a:rPr>
              <a:t>edi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# Get </a:t>
            </a:r>
            <a:r>
              <a:rPr lang="en-US" sz="1400" dirty="0" err="1">
                <a:latin typeface="Courier"/>
                <a:cs typeface="Courier"/>
              </a:rPr>
              <a:t>offsetof</a:t>
            </a:r>
            <a:r>
              <a:rPr lang="en-US" sz="1400" dirty="0">
                <a:latin typeface="Courier"/>
                <a:cs typeface="Courier"/>
              </a:rPr>
              <a:t> (</a:t>
            </a:r>
            <a:r>
              <a:rPr lang="en-US" sz="1400" dirty="0" err="1">
                <a:latin typeface="Courier"/>
                <a:cs typeface="Courier"/>
              </a:rPr>
              <a:t>struct</a:t>
            </a:r>
            <a:r>
              <a:rPr lang="en-US" sz="1400" dirty="0">
                <a:latin typeface="Courier"/>
                <a:cs typeface="Courier"/>
              </a:rPr>
              <a:t> thread, stack).</a:t>
            </a:r>
          </a:p>
          <a:p>
            <a:r>
              <a:rPr lang="en-US" sz="1400" dirty="0">
                <a:latin typeface="Courier"/>
                <a:cs typeface="Courier"/>
              </a:rPr>
              <a:t>.</a:t>
            </a:r>
            <a:r>
              <a:rPr lang="en-US" sz="1400" dirty="0" err="1">
                <a:latin typeface="Courier"/>
                <a:cs typeface="Courier"/>
              </a:rPr>
              <a:t>globl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thread_stack_ofs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mov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thread_stack_ofs</a:t>
            </a:r>
            <a:r>
              <a:rPr lang="en-US" sz="1400" dirty="0">
                <a:latin typeface="Courier"/>
                <a:cs typeface="Courier"/>
              </a:rPr>
              <a:t>, %</a:t>
            </a:r>
            <a:r>
              <a:rPr lang="en-US" sz="1400" dirty="0" err="1">
                <a:latin typeface="Courier"/>
                <a:cs typeface="Courier"/>
              </a:rPr>
              <a:t>edx</a:t>
            </a:r>
            <a:endParaRPr lang="en-US" sz="1400" dirty="0">
              <a:latin typeface="Courier"/>
              <a:cs typeface="Courier"/>
            </a:endParaRP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# Save current stack pointer to old thread's stack, if any.</a:t>
            </a:r>
          </a:p>
          <a:p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smtClean="0">
                <a:latin typeface="Courier"/>
                <a:cs typeface="Courier"/>
              </a:rPr>
              <a:t>    </a:t>
            </a:r>
            <a:r>
              <a:rPr lang="en-US" sz="1400" dirty="0" err="1" smtClean="0">
                <a:latin typeface="Courier"/>
                <a:cs typeface="Courier"/>
              </a:rPr>
              <a:t>movl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SWITCH_CUR(%</a:t>
            </a:r>
            <a:r>
              <a:rPr lang="en-US" sz="1400" dirty="0" err="1">
                <a:latin typeface="Courier"/>
                <a:cs typeface="Courier"/>
              </a:rPr>
              <a:t>esp</a:t>
            </a:r>
            <a:r>
              <a:rPr lang="en-US" sz="1400" dirty="0">
                <a:latin typeface="Courier"/>
                <a:cs typeface="Courier"/>
              </a:rPr>
              <a:t>), %</a:t>
            </a:r>
            <a:r>
              <a:rPr lang="en-US" sz="1400" dirty="0" err="1">
                <a:latin typeface="Courier"/>
                <a:cs typeface="Courier"/>
              </a:rPr>
              <a:t>eax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movl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esp</a:t>
            </a:r>
            <a:r>
              <a:rPr lang="en-US" sz="1400" dirty="0">
                <a:latin typeface="Courier"/>
                <a:cs typeface="Courier"/>
              </a:rPr>
              <a:t>, (%eax,%edx,1)</a:t>
            </a: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# Restore stack pointer from new thread's stack.</a:t>
            </a: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movl</a:t>
            </a:r>
            <a:r>
              <a:rPr lang="en-US" sz="1400" dirty="0">
                <a:latin typeface="Courier"/>
                <a:cs typeface="Courier"/>
              </a:rPr>
              <a:t> SWITCH_NEXT(%</a:t>
            </a:r>
            <a:r>
              <a:rPr lang="en-US" sz="1400" dirty="0" err="1">
                <a:latin typeface="Courier"/>
                <a:cs typeface="Courier"/>
              </a:rPr>
              <a:t>esp</a:t>
            </a:r>
            <a:r>
              <a:rPr lang="en-US" sz="1400" dirty="0">
                <a:latin typeface="Courier"/>
                <a:cs typeface="Courier"/>
              </a:rPr>
              <a:t>), %</a:t>
            </a:r>
            <a:r>
              <a:rPr lang="en-US" sz="1400" dirty="0" err="1">
                <a:latin typeface="Courier"/>
                <a:cs typeface="Courier"/>
              </a:rPr>
              <a:t>ecx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	</a:t>
            </a:r>
            <a:r>
              <a:rPr lang="en-US" sz="1400" dirty="0" err="1">
                <a:latin typeface="Courier"/>
                <a:cs typeface="Courier"/>
              </a:rPr>
              <a:t>movl</a:t>
            </a:r>
            <a:r>
              <a:rPr lang="en-US" sz="1400" dirty="0">
                <a:latin typeface="Courier"/>
                <a:cs typeface="Courier"/>
              </a:rPr>
              <a:t> (%ecx,%edx,1), %</a:t>
            </a:r>
            <a:r>
              <a:rPr lang="en-US" sz="1400" dirty="0" err="1">
                <a:latin typeface="Courier"/>
                <a:cs typeface="Courier"/>
              </a:rPr>
              <a:t>esp</a:t>
            </a:r>
            <a:endParaRPr lang="en-US" sz="1400" dirty="0">
              <a:latin typeface="Courier"/>
              <a:cs typeface="Courier"/>
            </a:endParaRPr>
          </a:p>
          <a:p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# Restore caller's register state.</a:t>
            </a: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popl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edi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popl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esi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popl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ebp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        </a:t>
            </a:r>
            <a:r>
              <a:rPr lang="en-US" sz="1400" dirty="0" err="1">
                <a:latin typeface="Courier"/>
                <a:cs typeface="Courier"/>
              </a:rPr>
              <a:t>popl</a:t>
            </a:r>
            <a:r>
              <a:rPr lang="en-US" sz="1400" dirty="0">
                <a:latin typeface="Courier"/>
                <a:cs typeface="Courier"/>
              </a:rPr>
              <a:t> %</a:t>
            </a:r>
            <a:r>
              <a:rPr lang="en-US" sz="1400" dirty="0" err="1">
                <a:latin typeface="Courier"/>
                <a:cs typeface="Courier"/>
              </a:rPr>
              <a:t>ebx</a:t>
            </a:r>
            <a:endParaRPr lang="en-US" sz="1400" dirty="0">
              <a:latin typeface="Courier"/>
              <a:cs typeface="Courier"/>
            </a:endParaRPr>
          </a:p>
          <a:p>
            <a:r>
              <a:rPr lang="en-US" sz="1400" dirty="0">
                <a:latin typeface="Courier"/>
                <a:cs typeface="Courier"/>
              </a:rPr>
              <a:t>	ret</a:t>
            </a:r>
          </a:p>
          <a:p>
            <a:r>
              <a:rPr lang="en-US" sz="1400" dirty="0">
                <a:latin typeface="Courier"/>
                <a:cs typeface="Courier"/>
              </a:rPr>
              <a:t>.</a:t>
            </a:r>
            <a:r>
              <a:rPr lang="en-US" sz="1400" dirty="0" err="1">
                <a:latin typeface="Courier"/>
                <a:cs typeface="Courier"/>
              </a:rPr>
              <a:t>endfunc</a:t>
            </a:r>
            <a:endParaRPr lang="en-US" sz="1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4531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28133" y="1085902"/>
            <a:ext cx="7958667" cy="5458831"/>
          </a:xfrm>
          <a:prstGeom prst="rect">
            <a:avLst/>
          </a:prstGeom>
          <a:gradFill>
            <a:gsLst>
              <a:gs pos="2000">
                <a:schemeClr val="tx2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606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Coordination Landscape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9692" y="1085902"/>
            <a:ext cx="3240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Concurrent Applications</a:t>
            </a:r>
            <a:endParaRPr lang="en-US" sz="2400" i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86222" y="1837258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45184" y="1957970"/>
            <a:ext cx="3731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Shared Coordinated Objects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53073" y="3075569"/>
            <a:ext cx="3472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Synchronization Variables</a:t>
            </a:r>
            <a:endParaRPr lang="en-US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321826" y="4066171"/>
            <a:ext cx="2587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Atomic Operations</a:t>
            </a:r>
            <a:endParaRPr lang="en-US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73548" y="5065238"/>
            <a:ext cx="1283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Hardware</a:t>
            </a:r>
            <a:endParaRPr lang="en-US" sz="2000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86222" y="3075569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86222" y="4076815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86222" y="5069595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1512755" y="2419635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Bounded Queue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3311872" y="2567088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Ordered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4680786" y="2567088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Dictionary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6215938" y="2567088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Barrier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12755" y="358928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Locks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9400" y="3616859"/>
            <a:ext cx="1260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Semaphore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68753" y="353723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Condition Variables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76857" y="3247527"/>
            <a:ext cx="1047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Monitors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8140" y="4527836"/>
            <a:ext cx="257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Interrupt Disable/Enable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82796" y="455667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Test-and-Set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88140" y="5586169"/>
            <a:ext cx="112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Interrupts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46166" y="5662369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Controllers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39063" y="5586169"/>
            <a:ext cx="203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Multiple Processors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26928" y="5401503"/>
            <a:ext cx="1232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mp&amp;swap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90546" y="5216837"/>
            <a:ext cx="73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xchng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10657" y="5923235"/>
            <a:ext cx="109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fetch&amp;inc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43199" y="580654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LL + SC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986222" y="2611109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Flag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04302" y="1319537"/>
            <a:ext cx="2183555" cy="2812289"/>
            <a:chOff x="904302" y="1319537"/>
            <a:chExt cx="2183555" cy="2812289"/>
          </a:xfrm>
        </p:grpSpPr>
        <p:sp>
          <p:nvSpPr>
            <p:cNvPr id="35" name="Freeform 34"/>
            <p:cNvSpPr/>
            <p:nvPr/>
          </p:nvSpPr>
          <p:spPr>
            <a:xfrm>
              <a:off x="904302" y="1319537"/>
              <a:ext cx="2183555" cy="2812289"/>
            </a:xfrm>
            <a:custGeom>
              <a:avLst/>
              <a:gdLst>
                <a:gd name="connsiteX0" fmla="*/ 2101365 w 2183555"/>
                <a:gd name="connsiteY0" fmla="*/ 18196 h 2812289"/>
                <a:gd name="connsiteX1" fmla="*/ 1043031 w 2183555"/>
                <a:gd name="connsiteY1" fmla="*/ 170596 h 2812289"/>
                <a:gd name="connsiteX2" fmla="*/ 137098 w 2183555"/>
                <a:gd name="connsiteY2" fmla="*/ 1254330 h 2812289"/>
                <a:gd name="connsiteX3" fmla="*/ 52431 w 2183555"/>
                <a:gd name="connsiteY3" fmla="*/ 1999396 h 2812289"/>
                <a:gd name="connsiteX4" fmla="*/ 86298 w 2183555"/>
                <a:gd name="connsiteY4" fmla="*/ 2541263 h 2812289"/>
                <a:gd name="connsiteX5" fmla="*/ 1051498 w 2183555"/>
                <a:gd name="connsiteY5" fmla="*/ 2812196 h 2812289"/>
                <a:gd name="connsiteX6" fmla="*/ 1525631 w 2183555"/>
                <a:gd name="connsiteY6" fmla="*/ 2515863 h 2812289"/>
                <a:gd name="connsiteX7" fmla="*/ 1500231 w 2183555"/>
                <a:gd name="connsiteY7" fmla="*/ 1872396 h 2812289"/>
                <a:gd name="connsiteX8" fmla="*/ 1178498 w 2183555"/>
                <a:gd name="connsiteY8" fmla="*/ 1084996 h 2812289"/>
                <a:gd name="connsiteX9" fmla="*/ 1805031 w 2183555"/>
                <a:gd name="connsiteY9" fmla="*/ 416130 h 2812289"/>
                <a:gd name="connsiteX10" fmla="*/ 2177565 w 2183555"/>
                <a:gd name="connsiteY10" fmla="*/ 111330 h 2812289"/>
                <a:gd name="connsiteX11" fmla="*/ 1999765 w 2183555"/>
                <a:gd name="connsiteY11" fmla="*/ 9730 h 2812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83555" h="2812289">
                  <a:moveTo>
                    <a:pt x="2101365" y="18196"/>
                  </a:moveTo>
                  <a:cubicBezTo>
                    <a:pt x="1735887" y="-8615"/>
                    <a:pt x="1370409" y="-35426"/>
                    <a:pt x="1043031" y="170596"/>
                  </a:cubicBezTo>
                  <a:cubicBezTo>
                    <a:pt x="715653" y="376618"/>
                    <a:pt x="302198" y="949530"/>
                    <a:pt x="137098" y="1254330"/>
                  </a:cubicBezTo>
                  <a:cubicBezTo>
                    <a:pt x="-28002" y="1559130"/>
                    <a:pt x="60898" y="1784907"/>
                    <a:pt x="52431" y="1999396"/>
                  </a:cubicBezTo>
                  <a:cubicBezTo>
                    <a:pt x="43964" y="2213885"/>
                    <a:pt x="-80213" y="2405796"/>
                    <a:pt x="86298" y="2541263"/>
                  </a:cubicBezTo>
                  <a:cubicBezTo>
                    <a:pt x="252809" y="2676730"/>
                    <a:pt x="811609" y="2816429"/>
                    <a:pt x="1051498" y="2812196"/>
                  </a:cubicBezTo>
                  <a:cubicBezTo>
                    <a:pt x="1291387" y="2807963"/>
                    <a:pt x="1450842" y="2672496"/>
                    <a:pt x="1525631" y="2515863"/>
                  </a:cubicBezTo>
                  <a:cubicBezTo>
                    <a:pt x="1600420" y="2359230"/>
                    <a:pt x="1558087" y="2110874"/>
                    <a:pt x="1500231" y="1872396"/>
                  </a:cubicBezTo>
                  <a:cubicBezTo>
                    <a:pt x="1442375" y="1633918"/>
                    <a:pt x="1127698" y="1327707"/>
                    <a:pt x="1178498" y="1084996"/>
                  </a:cubicBezTo>
                  <a:cubicBezTo>
                    <a:pt x="1229298" y="842285"/>
                    <a:pt x="1638520" y="578408"/>
                    <a:pt x="1805031" y="416130"/>
                  </a:cubicBezTo>
                  <a:cubicBezTo>
                    <a:pt x="1971542" y="253852"/>
                    <a:pt x="2145109" y="179063"/>
                    <a:pt x="2177565" y="111330"/>
                  </a:cubicBezTo>
                  <a:cubicBezTo>
                    <a:pt x="2210021" y="43597"/>
                    <a:pt x="2104893" y="26663"/>
                    <a:pt x="1999765" y="9730"/>
                  </a:cubicBezTo>
                </a:path>
              </a:pathLst>
            </a:custGeom>
            <a:solidFill>
              <a:schemeClr val="accent2">
                <a:lumMod val="20000"/>
                <a:lumOff val="80000"/>
                <a:alpha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00696" y="1498359"/>
              <a:ext cx="1013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lecture 8</a:t>
              </a:r>
              <a:endParaRPr lang="en-US" dirty="0"/>
            </a:p>
          </p:txBody>
        </p:sp>
      </p:grpSp>
      <p:sp>
        <p:nvSpPr>
          <p:cNvPr id="38" name="Freeform 37"/>
          <p:cNvSpPr/>
          <p:nvPr/>
        </p:nvSpPr>
        <p:spPr>
          <a:xfrm>
            <a:off x="1060465" y="3514851"/>
            <a:ext cx="5155828" cy="1609085"/>
          </a:xfrm>
          <a:custGeom>
            <a:avLst/>
            <a:gdLst>
              <a:gd name="connsiteX0" fmla="*/ 107935 w 5155828"/>
              <a:gd name="connsiteY0" fmla="*/ 828549 h 1609085"/>
              <a:gd name="connsiteX1" fmla="*/ 23268 w 5155828"/>
              <a:gd name="connsiteY1" fmla="*/ 1184149 h 1609085"/>
              <a:gd name="connsiteX2" fmla="*/ 251868 w 5155828"/>
              <a:gd name="connsiteY2" fmla="*/ 1590549 h 1609085"/>
              <a:gd name="connsiteX3" fmla="*/ 2360068 w 5155828"/>
              <a:gd name="connsiteY3" fmla="*/ 1505882 h 1609085"/>
              <a:gd name="connsiteX4" fmla="*/ 3520002 w 5155828"/>
              <a:gd name="connsiteY4" fmla="*/ 1201082 h 1609085"/>
              <a:gd name="connsiteX5" fmla="*/ 4933935 w 5155828"/>
              <a:gd name="connsiteY5" fmla="*/ 828549 h 1609085"/>
              <a:gd name="connsiteX6" fmla="*/ 5111735 w 5155828"/>
              <a:gd name="connsiteY6" fmla="*/ 151216 h 1609085"/>
              <a:gd name="connsiteX7" fmla="*/ 4519068 w 5155828"/>
              <a:gd name="connsiteY7" fmla="*/ 24216 h 1609085"/>
              <a:gd name="connsiteX8" fmla="*/ 3782468 w 5155828"/>
              <a:gd name="connsiteY8" fmla="*/ 32682 h 1609085"/>
              <a:gd name="connsiteX9" fmla="*/ 3045868 w 5155828"/>
              <a:gd name="connsiteY9" fmla="*/ 354416 h 1609085"/>
              <a:gd name="connsiteX10" fmla="*/ 2029868 w 5155828"/>
              <a:gd name="connsiteY10" fmla="*/ 726949 h 1609085"/>
              <a:gd name="connsiteX11" fmla="*/ 1073135 w 5155828"/>
              <a:gd name="connsiteY11" fmla="*/ 769282 h 1609085"/>
              <a:gd name="connsiteX12" fmla="*/ 319602 w 5155828"/>
              <a:gd name="connsiteY12" fmla="*/ 659216 h 1609085"/>
              <a:gd name="connsiteX13" fmla="*/ 158735 w 5155828"/>
              <a:gd name="connsiteY13" fmla="*/ 837016 h 1609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55828" h="1609085">
                <a:moveTo>
                  <a:pt x="107935" y="828549"/>
                </a:moveTo>
                <a:cubicBezTo>
                  <a:pt x="53607" y="942849"/>
                  <a:pt x="-721" y="1057149"/>
                  <a:pt x="23268" y="1184149"/>
                </a:cubicBezTo>
                <a:cubicBezTo>
                  <a:pt x="47257" y="1311149"/>
                  <a:pt x="-137599" y="1536927"/>
                  <a:pt x="251868" y="1590549"/>
                </a:cubicBezTo>
                <a:cubicBezTo>
                  <a:pt x="641335" y="1644171"/>
                  <a:pt x="1815379" y="1570793"/>
                  <a:pt x="2360068" y="1505882"/>
                </a:cubicBezTo>
                <a:cubicBezTo>
                  <a:pt x="2904757" y="1440971"/>
                  <a:pt x="3520002" y="1201082"/>
                  <a:pt x="3520002" y="1201082"/>
                </a:cubicBezTo>
                <a:cubicBezTo>
                  <a:pt x="3948980" y="1088193"/>
                  <a:pt x="4668646" y="1003527"/>
                  <a:pt x="4933935" y="828549"/>
                </a:cubicBezTo>
                <a:cubicBezTo>
                  <a:pt x="5199224" y="653571"/>
                  <a:pt x="5180879" y="285271"/>
                  <a:pt x="5111735" y="151216"/>
                </a:cubicBezTo>
                <a:cubicBezTo>
                  <a:pt x="5042591" y="17161"/>
                  <a:pt x="4740612" y="43972"/>
                  <a:pt x="4519068" y="24216"/>
                </a:cubicBezTo>
                <a:cubicBezTo>
                  <a:pt x="4297524" y="4460"/>
                  <a:pt x="4028001" y="-22351"/>
                  <a:pt x="3782468" y="32682"/>
                </a:cubicBezTo>
                <a:cubicBezTo>
                  <a:pt x="3536935" y="87715"/>
                  <a:pt x="3337968" y="238705"/>
                  <a:pt x="3045868" y="354416"/>
                </a:cubicBezTo>
                <a:cubicBezTo>
                  <a:pt x="2753768" y="470127"/>
                  <a:pt x="2358657" y="657805"/>
                  <a:pt x="2029868" y="726949"/>
                </a:cubicBezTo>
                <a:cubicBezTo>
                  <a:pt x="1701079" y="796093"/>
                  <a:pt x="1358179" y="780571"/>
                  <a:pt x="1073135" y="769282"/>
                </a:cubicBezTo>
                <a:cubicBezTo>
                  <a:pt x="788091" y="757993"/>
                  <a:pt x="472002" y="647927"/>
                  <a:pt x="319602" y="659216"/>
                </a:cubicBezTo>
                <a:cubicBezTo>
                  <a:pt x="167202" y="670505"/>
                  <a:pt x="158735" y="837016"/>
                  <a:pt x="158735" y="837016"/>
                </a:cubicBezTo>
              </a:path>
            </a:pathLst>
          </a:custGeom>
          <a:solidFill>
            <a:srgbClr val="FFFF00">
              <a:alpha val="12000"/>
            </a:srgb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41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semaphores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4320" y="3222677"/>
            <a:ext cx="8724919" cy="3046988"/>
          </a:xfrm>
          <a:prstGeom prst="rect">
            <a:avLst/>
          </a:prstGeom>
          <a:ln>
            <a:solidFill>
              <a:srgbClr val="558ED5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void </a:t>
            </a:r>
            <a:r>
              <a:rPr lang="en-US" sz="1600" dirty="0" err="1" smtClean="0">
                <a:latin typeface="Courier"/>
                <a:cs typeface="Courier"/>
              </a:rPr>
              <a:t>sema_up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semaphore *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 smtClean="0">
                <a:latin typeface="Courier"/>
                <a:cs typeface="Courier"/>
              </a:rPr>
              <a:t>) 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enum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intr_level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ASSERT (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 != NULL);</a:t>
            </a: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 = </a:t>
            </a:r>
            <a:r>
              <a:rPr lang="en-US" sz="1600" dirty="0" err="1">
                <a:latin typeface="Courier"/>
                <a:cs typeface="Courier"/>
              </a:rPr>
              <a:t>intr_disable</a:t>
            </a:r>
            <a:r>
              <a:rPr lang="en-US" sz="1600" dirty="0">
                <a:latin typeface="Courier"/>
                <a:cs typeface="Courier"/>
              </a:rPr>
              <a:t> ();</a:t>
            </a:r>
          </a:p>
          <a:p>
            <a:r>
              <a:rPr lang="en-US" sz="1600" dirty="0">
                <a:latin typeface="Courier"/>
                <a:cs typeface="Courier"/>
              </a:rPr>
              <a:t>  if (!</a:t>
            </a:r>
            <a:r>
              <a:rPr lang="en-US" sz="1600" dirty="0" err="1">
                <a:latin typeface="Courier"/>
                <a:cs typeface="Courier"/>
              </a:rPr>
              <a:t>list_empty</a:t>
            </a:r>
            <a:r>
              <a:rPr lang="en-US" sz="1600" dirty="0">
                <a:latin typeface="Courier"/>
                <a:cs typeface="Courier"/>
              </a:rPr>
              <a:t> (&amp;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-&gt;waiters))</a:t>
            </a:r>
          </a:p>
          <a:p>
            <a:r>
              <a:rPr lang="en-US" sz="1600" dirty="0">
                <a:latin typeface="Courier"/>
                <a:cs typeface="Courier"/>
              </a:rPr>
              <a:t>    </a:t>
            </a:r>
            <a:r>
              <a:rPr lang="en-US" sz="1600" dirty="0" err="1">
                <a:latin typeface="Courier"/>
                <a:cs typeface="Courier"/>
              </a:rPr>
              <a:t>thread_unblock</a:t>
            </a:r>
            <a:r>
              <a:rPr lang="en-US" sz="1600" dirty="0">
                <a:latin typeface="Courier"/>
                <a:cs typeface="Courier"/>
              </a:rPr>
              <a:t> (</a:t>
            </a:r>
            <a:r>
              <a:rPr lang="en-US" sz="1600" dirty="0" err="1" smtClean="0">
                <a:latin typeface="Courier"/>
                <a:cs typeface="Courier"/>
              </a:rPr>
              <a:t>list_entry</a:t>
            </a:r>
            <a:r>
              <a:rPr lang="en-US" sz="1600" dirty="0" smtClean="0">
                <a:latin typeface="Courier"/>
                <a:cs typeface="Courier"/>
              </a:rPr>
              <a:t> (</a:t>
            </a:r>
            <a:r>
              <a:rPr lang="en-US" sz="1600" dirty="0" err="1">
                <a:latin typeface="Courier"/>
                <a:cs typeface="Courier"/>
              </a:rPr>
              <a:t>list_pop_front</a:t>
            </a:r>
            <a:r>
              <a:rPr lang="en-US" sz="1600" dirty="0">
                <a:latin typeface="Courier"/>
                <a:cs typeface="Courier"/>
              </a:rPr>
              <a:t> (&amp;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-&gt;waiters),</a:t>
            </a:r>
          </a:p>
          <a:p>
            <a:r>
              <a:rPr lang="en-US" sz="1600" dirty="0">
                <a:latin typeface="Courier"/>
                <a:cs typeface="Courier"/>
              </a:rPr>
              <a:t>                                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thread, </a:t>
            </a:r>
            <a:r>
              <a:rPr lang="en-US" sz="1600" dirty="0" err="1">
                <a:latin typeface="Courier"/>
                <a:cs typeface="Courier"/>
              </a:rPr>
              <a:t>elem</a:t>
            </a:r>
            <a:r>
              <a:rPr lang="en-US" sz="1600" dirty="0">
                <a:latin typeface="Courier"/>
                <a:cs typeface="Courier"/>
              </a:rPr>
              <a:t>));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sema</a:t>
            </a:r>
            <a:r>
              <a:rPr lang="en-US" sz="1600" dirty="0">
                <a:latin typeface="Courier"/>
                <a:cs typeface="Courier"/>
              </a:rPr>
              <a:t>-&gt;value++;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intr_set_level</a:t>
            </a:r>
            <a:r>
              <a:rPr lang="en-US" sz="1600" dirty="0">
                <a:latin typeface="Courier"/>
                <a:cs typeface="Courier"/>
              </a:rPr>
              <a:t> (</a:t>
            </a:r>
            <a:r>
              <a:rPr lang="en-US" sz="1600" dirty="0" err="1">
                <a:latin typeface="Courier"/>
                <a:cs typeface="Courier"/>
              </a:rPr>
              <a:t>old_level</a:t>
            </a:r>
            <a:r>
              <a:rPr lang="en-US" sz="1600" dirty="0">
                <a:latin typeface="Courier"/>
                <a:cs typeface="Courier"/>
              </a:rPr>
              <a:t>);</a:t>
            </a:r>
          </a:p>
          <a:p>
            <a:r>
              <a:rPr lang="en-US" sz="16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0003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28133" y="1085902"/>
            <a:ext cx="7958667" cy="5458831"/>
          </a:xfrm>
          <a:prstGeom prst="rect">
            <a:avLst/>
          </a:prstGeom>
          <a:gradFill>
            <a:gsLst>
              <a:gs pos="2000">
                <a:schemeClr val="tx2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606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Coordination Landscape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9692" y="1085902"/>
            <a:ext cx="3240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Concurrent Applications</a:t>
            </a:r>
            <a:endParaRPr lang="en-US" sz="2400" i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86222" y="1837258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45184" y="1957970"/>
            <a:ext cx="3731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Shared Coordinated Objects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53073" y="3075569"/>
            <a:ext cx="3472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Synchronization Variables</a:t>
            </a:r>
            <a:endParaRPr lang="en-US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321826" y="4066171"/>
            <a:ext cx="2587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Atomic Operations</a:t>
            </a:r>
            <a:endParaRPr lang="en-US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73548" y="5065238"/>
            <a:ext cx="1283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Hardware</a:t>
            </a:r>
            <a:endParaRPr lang="en-US" sz="2000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86222" y="3075569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86222" y="4076815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86222" y="5069595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1512755" y="2419635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Bounded Queue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3311872" y="2567088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Ordered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4680786" y="2567088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Dictionary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6215938" y="2567088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Barrier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12755" y="358928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Locks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9400" y="3616859"/>
            <a:ext cx="1260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Semaphore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68753" y="353723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Condition Variables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76857" y="3247527"/>
            <a:ext cx="1047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Monitors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88140" y="4527836"/>
            <a:ext cx="257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Interrupt Disable/Enable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82796" y="455667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Test-and-Set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88140" y="5586169"/>
            <a:ext cx="112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Interrupts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46166" y="5662369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Controllers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39063" y="5586169"/>
            <a:ext cx="203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Multiple Processors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26928" y="5401503"/>
            <a:ext cx="1232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dirty="0" err="1" smtClean="0">
                <a:solidFill>
                  <a:srgbClr val="FF0000"/>
                </a:solidFill>
              </a:rPr>
              <a:t>mp&amp;swap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90546" y="5216837"/>
            <a:ext cx="73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xchng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10657" y="5923235"/>
            <a:ext cx="109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fetch&amp;inc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43199" y="580654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LL + SC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986222" y="2611109"/>
            <a:ext cx="174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Flag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04302" y="1319537"/>
            <a:ext cx="2183555" cy="2812289"/>
            <a:chOff x="904302" y="1319537"/>
            <a:chExt cx="2183555" cy="2812289"/>
          </a:xfrm>
        </p:grpSpPr>
        <p:sp>
          <p:nvSpPr>
            <p:cNvPr id="35" name="Freeform 34"/>
            <p:cNvSpPr/>
            <p:nvPr/>
          </p:nvSpPr>
          <p:spPr>
            <a:xfrm>
              <a:off x="904302" y="1319537"/>
              <a:ext cx="2183555" cy="2812289"/>
            </a:xfrm>
            <a:custGeom>
              <a:avLst/>
              <a:gdLst>
                <a:gd name="connsiteX0" fmla="*/ 2101365 w 2183555"/>
                <a:gd name="connsiteY0" fmla="*/ 18196 h 2812289"/>
                <a:gd name="connsiteX1" fmla="*/ 1043031 w 2183555"/>
                <a:gd name="connsiteY1" fmla="*/ 170596 h 2812289"/>
                <a:gd name="connsiteX2" fmla="*/ 137098 w 2183555"/>
                <a:gd name="connsiteY2" fmla="*/ 1254330 h 2812289"/>
                <a:gd name="connsiteX3" fmla="*/ 52431 w 2183555"/>
                <a:gd name="connsiteY3" fmla="*/ 1999396 h 2812289"/>
                <a:gd name="connsiteX4" fmla="*/ 86298 w 2183555"/>
                <a:gd name="connsiteY4" fmla="*/ 2541263 h 2812289"/>
                <a:gd name="connsiteX5" fmla="*/ 1051498 w 2183555"/>
                <a:gd name="connsiteY5" fmla="*/ 2812196 h 2812289"/>
                <a:gd name="connsiteX6" fmla="*/ 1525631 w 2183555"/>
                <a:gd name="connsiteY6" fmla="*/ 2515863 h 2812289"/>
                <a:gd name="connsiteX7" fmla="*/ 1500231 w 2183555"/>
                <a:gd name="connsiteY7" fmla="*/ 1872396 h 2812289"/>
                <a:gd name="connsiteX8" fmla="*/ 1178498 w 2183555"/>
                <a:gd name="connsiteY8" fmla="*/ 1084996 h 2812289"/>
                <a:gd name="connsiteX9" fmla="*/ 1805031 w 2183555"/>
                <a:gd name="connsiteY9" fmla="*/ 416130 h 2812289"/>
                <a:gd name="connsiteX10" fmla="*/ 2177565 w 2183555"/>
                <a:gd name="connsiteY10" fmla="*/ 111330 h 2812289"/>
                <a:gd name="connsiteX11" fmla="*/ 1999765 w 2183555"/>
                <a:gd name="connsiteY11" fmla="*/ 9730 h 2812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83555" h="2812289">
                  <a:moveTo>
                    <a:pt x="2101365" y="18196"/>
                  </a:moveTo>
                  <a:cubicBezTo>
                    <a:pt x="1735887" y="-8615"/>
                    <a:pt x="1370409" y="-35426"/>
                    <a:pt x="1043031" y="170596"/>
                  </a:cubicBezTo>
                  <a:cubicBezTo>
                    <a:pt x="715653" y="376618"/>
                    <a:pt x="302198" y="949530"/>
                    <a:pt x="137098" y="1254330"/>
                  </a:cubicBezTo>
                  <a:cubicBezTo>
                    <a:pt x="-28002" y="1559130"/>
                    <a:pt x="60898" y="1784907"/>
                    <a:pt x="52431" y="1999396"/>
                  </a:cubicBezTo>
                  <a:cubicBezTo>
                    <a:pt x="43964" y="2213885"/>
                    <a:pt x="-80213" y="2405796"/>
                    <a:pt x="86298" y="2541263"/>
                  </a:cubicBezTo>
                  <a:cubicBezTo>
                    <a:pt x="252809" y="2676730"/>
                    <a:pt x="811609" y="2816429"/>
                    <a:pt x="1051498" y="2812196"/>
                  </a:cubicBezTo>
                  <a:cubicBezTo>
                    <a:pt x="1291387" y="2807963"/>
                    <a:pt x="1450842" y="2672496"/>
                    <a:pt x="1525631" y="2515863"/>
                  </a:cubicBezTo>
                  <a:cubicBezTo>
                    <a:pt x="1600420" y="2359230"/>
                    <a:pt x="1558087" y="2110874"/>
                    <a:pt x="1500231" y="1872396"/>
                  </a:cubicBezTo>
                  <a:cubicBezTo>
                    <a:pt x="1442375" y="1633918"/>
                    <a:pt x="1127698" y="1327707"/>
                    <a:pt x="1178498" y="1084996"/>
                  </a:cubicBezTo>
                  <a:cubicBezTo>
                    <a:pt x="1229298" y="842285"/>
                    <a:pt x="1638520" y="578408"/>
                    <a:pt x="1805031" y="416130"/>
                  </a:cubicBezTo>
                  <a:cubicBezTo>
                    <a:pt x="1971542" y="253852"/>
                    <a:pt x="2145109" y="179063"/>
                    <a:pt x="2177565" y="111330"/>
                  </a:cubicBezTo>
                  <a:cubicBezTo>
                    <a:pt x="2210021" y="43597"/>
                    <a:pt x="2104893" y="26663"/>
                    <a:pt x="1999765" y="9730"/>
                  </a:cubicBezTo>
                </a:path>
              </a:pathLst>
            </a:custGeom>
            <a:solidFill>
              <a:schemeClr val="accent2">
                <a:lumMod val="20000"/>
                <a:lumOff val="80000"/>
                <a:alpha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700696" y="1498359"/>
              <a:ext cx="1013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lecture 8</a:t>
              </a:r>
              <a:endParaRPr lang="en-US" dirty="0"/>
            </a:p>
          </p:txBody>
        </p:sp>
      </p:grpSp>
      <p:sp>
        <p:nvSpPr>
          <p:cNvPr id="38" name="Freeform 37"/>
          <p:cNvSpPr/>
          <p:nvPr/>
        </p:nvSpPr>
        <p:spPr>
          <a:xfrm>
            <a:off x="1060465" y="3514851"/>
            <a:ext cx="5155828" cy="1609085"/>
          </a:xfrm>
          <a:custGeom>
            <a:avLst/>
            <a:gdLst>
              <a:gd name="connsiteX0" fmla="*/ 107935 w 5155828"/>
              <a:gd name="connsiteY0" fmla="*/ 828549 h 1609085"/>
              <a:gd name="connsiteX1" fmla="*/ 23268 w 5155828"/>
              <a:gd name="connsiteY1" fmla="*/ 1184149 h 1609085"/>
              <a:gd name="connsiteX2" fmla="*/ 251868 w 5155828"/>
              <a:gd name="connsiteY2" fmla="*/ 1590549 h 1609085"/>
              <a:gd name="connsiteX3" fmla="*/ 2360068 w 5155828"/>
              <a:gd name="connsiteY3" fmla="*/ 1505882 h 1609085"/>
              <a:gd name="connsiteX4" fmla="*/ 3520002 w 5155828"/>
              <a:gd name="connsiteY4" fmla="*/ 1201082 h 1609085"/>
              <a:gd name="connsiteX5" fmla="*/ 4933935 w 5155828"/>
              <a:gd name="connsiteY5" fmla="*/ 828549 h 1609085"/>
              <a:gd name="connsiteX6" fmla="*/ 5111735 w 5155828"/>
              <a:gd name="connsiteY6" fmla="*/ 151216 h 1609085"/>
              <a:gd name="connsiteX7" fmla="*/ 4519068 w 5155828"/>
              <a:gd name="connsiteY7" fmla="*/ 24216 h 1609085"/>
              <a:gd name="connsiteX8" fmla="*/ 3782468 w 5155828"/>
              <a:gd name="connsiteY8" fmla="*/ 32682 h 1609085"/>
              <a:gd name="connsiteX9" fmla="*/ 3045868 w 5155828"/>
              <a:gd name="connsiteY9" fmla="*/ 354416 h 1609085"/>
              <a:gd name="connsiteX10" fmla="*/ 2029868 w 5155828"/>
              <a:gd name="connsiteY10" fmla="*/ 726949 h 1609085"/>
              <a:gd name="connsiteX11" fmla="*/ 1073135 w 5155828"/>
              <a:gd name="connsiteY11" fmla="*/ 769282 h 1609085"/>
              <a:gd name="connsiteX12" fmla="*/ 319602 w 5155828"/>
              <a:gd name="connsiteY12" fmla="*/ 659216 h 1609085"/>
              <a:gd name="connsiteX13" fmla="*/ 158735 w 5155828"/>
              <a:gd name="connsiteY13" fmla="*/ 837016 h 1609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155828" h="1609085">
                <a:moveTo>
                  <a:pt x="107935" y="828549"/>
                </a:moveTo>
                <a:cubicBezTo>
                  <a:pt x="53607" y="942849"/>
                  <a:pt x="-721" y="1057149"/>
                  <a:pt x="23268" y="1184149"/>
                </a:cubicBezTo>
                <a:cubicBezTo>
                  <a:pt x="47257" y="1311149"/>
                  <a:pt x="-137599" y="1536927"/>
                  <a:pt x="251868" y="1590549"/>
                </a:cubicBezTo>
                <a:cubicBezTo>
                  <a:pt x="641335" y="1644171"/>
                  <a:pt x="1815379" y="1570793"/>
                  <a:pt x="2360068" y="1505882"/>
                </a:cubicBezTo>
                <a:cubicBezTo>
                  <a:pt x="2904757" y="1440971"/>
                  <a:pt x="3520002" y="1201082"/>
                  <a:pt x="3520002" y="1201082"/>
                </a:cubicBezTo>
                <a:cubicBezTo>
                  <a:pt x="3948980" y="1088193"/>
                  <a:pt x="4668646" y="1003527"/>
                  <a:pt x="4933935" y="828549"/>
                </a:cubicBezTo>
                <a:cubicBezTo>
                  <a:pt x="5199224" y="653571"/>
                  <a:pt x="5180879" y="285271"/>
                  <a:pt x="5111735" y="151216"/>
                </a:cubicBezTo>
                <a:cubicBezTo>
                  <a:pt x="5042591" y="17161"/>
                  <a:pt x="4740612" y="43972"/>
                  <a:pt x="4519068" y="24216"/>
                </a:cubicBezTo>
                <a:cubicBezTo>
                  <a:pt x="4297524" y="4460"/>
                  <a:pt x="4028001" y="-22351"/>
                  <a:pt x="3782468" y="32682"/>
                </a:cubicBezTo>
                <a:cubicBezTo>
                  <a:pt x="3536935" y="87715"/>
                  <a:pt x="3337968" y="238705"/>
                  <a:pt x="3045868" y="354416"/>
                </a:cubicBezTo>
                <a:cubicBezTo>
                  <a:pt x="2753768" y="470127"/>
                  <a:pt x="2358657" y="657805"/>
                  <a:pt x="2029868" y="726949"/>
                </a:cubicBezTo>
                <a:cubicBezTo>
                  <a:pt x="1701079" y="796093"/>
                  <a:pt x="1358179" y="780571"/>
                  <a:pt x="1073135" y="769282"/>
                </a:cubicBezTo>
                <a:cubicBezTo>
                  <a:pt x="788091" y="757993"/>
                  <a:pt x="472002" y="647927"/>
                  <a:pt x="319602" y="659216"/>
                </a:cubicBezTo>
                <a:cubicBezTo>
                  <a:pt x="167202" y="670505"/>
                  <a:pt x="158735" y="837016"/>
                  <a:pt x="158735" y="837016"/>
                </a:cubicBezTo>
              </a:path>
            </a:pathLst>
          </a:custGeom>
          <a:solidFill>
            <a:srgbClr val="FFFF00">
              <a:alpha val="12000"/>
            </a:srgb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/>
          <p:cNvSpPr/>
          <p:nvPr/>
        </p:nvSpPr>
        <p:spPr>
          <a:xfrm rot="20074650">
            <a:off x="4644738" y="4293714"/>
            <a:ext cx="3115524" cy="163779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4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400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20074650">
            <a:off x="2157919" y="2744560"/>
            <a:ext cx="2327811" cy="158534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4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400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8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key aspects of coordination</a:t>
            </a:r>
          </a:p>
          <a:p>
            <a:pPr lvl="1"/>
            <a:r>
              <a:rPr lang="en-US" dirty="0" smtClean="0"/>
              <a:t>Mutually exclusive access to shared objects so that they can be manipulated correctly</a:t>
            </a:r>
          </a:p>
          <a:p>
            <a:pPr lvl="1"/>
            <a:r>
              <a:rPr lang="en-US" dirty="0" smtClean="0"/>
              <a:t>Conveying precedence from one computational entity to another</a:t>
            </a:r>
          </a:p>
          <a:p>
            <a:r>
              <a:rPr lang="en-US" dirty="0" smtClean="0"/>
              <a:t>Atomic: sequence of actions that is indivisible (from a certain perspective)</a:t>
            </a:r>
          </a:p>
          <a:p>
            <a:r>
              <a:rPr lang="en-US" dirty="0" smtClean="0"/>
              <a:t>Critical section: segment of computation that is performed under exclusive control</a:t>
            </a:r>
          </a:p>
          <a:p>
            <a:pPr lvl="1"/>
            <a:r>
              <a:rPr lang="en-US" dirty="0" smtClean="0"/>
              <a:t>While locking others 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85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Illustration: 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“Too much milk”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28600" y="5761759"/>
            <a:ext cx="8610600" cy="365125"/>
            <a:chOff x="192" y="3484"/>
            <a:chExt cx="5424" cy="230"/>
          </a:xfrm>
        </p:grpSpPr>
        <p:sp>
          <p:nvSpPr>
            <p:cNvPr id="25646" name="Rectangle 28"/>
            <p:cNvSpPr>
              <a:spLocks noChangeArrowheads="1"/>
            </p:cNvSpPr>
            <p:nvPr/>
          </p:nvSpPr>
          <p:spPr bwMode="auto">
            <a:xfrm>
              <a:off x="3264" y="348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 dirty="0">
                  <a:latin typeface="Helvetica" charset="0"/>
                  <a:cs typeface="Helvetica" charset="0"/>
                </a:rPr>
                <a:t>Arrive home, put milk </a:t>
              </a:r>
              <a:r>
                <a:rPr lang="en-US" sz="2000" dirty="0" smtClean="0">
                  <a:latin typeface="Helvetica" charset="0"/>
                  <a:cs typeface="Helvetica" charset="0"/>
                </a:rPr>
                <a:t>away …</a:t>
              </a:r>
              <a:endParaRPr lang="en-US" sz="2000" dirty="0">
                <a:latin typeface="Helvetica" charset="0"/>
                <a:cs typeface="Helvetica" charset="0"/>
              </a:endParaRPr>
            </a:p>
          </p:txBody>
        </p:sp>
        <p:sp>
          <p:nvSpPr>
            <p:cNvPr id="25647" name="Rectangle 27"/>
            <p:cNvSpPr>
              <a:spLocks noChangeArrowheads="1"/>
            </p:cNvSpPr>
            <p:nvPr/>
          </p:nvSpPr>
          <p:spPr bwMode="auto">
            <a:xfrm>
              <a:off x="1008" y="348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sz="2000">
                <a:latin typeface="Helvetica" charset="0"/>
                <a:cs typeface="Helvetica" charset="0"/>
              </a:endParaRPr>
            </a:p>
          </p:txBody>
        </p:sp>
        <p:sp>
          <p:nvSpPr>
            <p:cNvPr id="25648" name="Rectangle 26"/>
            <p:cNvSpPr>
              <a:spLocks noChangeArrowheads="1"/>
            </p:cNvSpPr>
            <p:nvPr/>
          </p:nvSpPr>
          <p:spPr bwMode="auto">
            <a:xfrm>
              <a:off x="192" y="348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3:30</a:t>
              </a:r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228600" y="5396634"/>
            <a:ext cx="8610600" cy="365125"/>
            <a:chOff x="192" y="3254"/>
            <a:chExt cx="5424" cy="230"/>
          </a:xfrm>
        </p:grpSpPr>
        <p:sp>
          <p:nvSpPr>
            <p:cNvPr id="25643" name="Rectangle 25"/>
            <p:cNvSpPr>
              <a:spLocks noChangeArrowheads="1"/>
            </p:cNvSpPr>
            <p:nvPr/>
          </p:nvSpPr>
          <p:spPr bwMode="auto">
            <a:xfrm>
              <a:off x="3264" y="325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Buy milk</a:t>
              </a:r>
            </a:p>
          </p:txBody>
        </p:sp>
        <p:sp>
          <p:nvSpPr>
            <p:cNvPr id="25644" name="Rectangle 24"/>
            <p:cNvSpPr>
              <a:spLocks noChangeArrowheads="1"/>
            </p:cNvSpPr>
            <p:nvPr/>
          </p:nvSpPr>
          <p:spPr bwMode="auto">
            <a:xfrm>
              <a:off x="1008" y="325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sz="2000">
                <a:latin typeface="Helvetica" charset="0"/>
                <a:cs typeface="Helvetica" charset="0"/>
              </a:endParaRPr>
            </a:p>
          </p:txBody>
        </p:sp>
        <p:sp>
          <p:nvSpPr>
            <p:cNvPr id="25645" name="Rectangle 23"/>
            <p:cNvSpPr>
              <a:spLocks noChangeArrowheads="1"/>
            </p:cNvSpPr>
            <p:nvPr/>
          </p:nvSpPr>
          <p:spPr bwMode="auto">
            <a:xfrm>
              <a:off x="192" y="325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3:25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228600" y="5031509"/>
            <a:ext cx="8610600" cy="365125"/>
            <a:chOff x="192" y="3024"/>
            <a:chExt cx="5424" cy="230"/>
          </a:xfrm>
        </p:grpSpPr>
        <p:sp>
          <p:nvSpPr>
            <p:cNvPr id="25640" name="Rectangle 22"/>
            <p:cNvSpPr>
              <a:spLocks noChangeArrowheads="1"/>
            </p:cNvSpPr>
            <p:nvPr/>
          </p:nvSpPr>
          <p:spPr bwMode="auto">
            <a:xfrm>
              <a:off x="3264" y="302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Arrive at store</a:t>
              </a:r>
            </a:p>
          </p:txBody>
        </p:sp>
        <p:sp>
          <p:nvSpPr>
            <p:cNvPr id="25641" name="Rectangle 21"/>
            <p:cNvSpPr>
              <a:spLocks noChangeArrowheads="1"/>
            </p:cNvSpPr>
            <p:nvPr/>
          </p:nvSpPr>
          <p:spPr bwMode="auto">
            <a:xfrm>
              <a:off x="1008" y="302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Arrive home, put milk away</a:t>
              </a:r>
            </a:p>
          </p:txBody>
        </p:sp>
        <p:sp>
          <p:nvSpPr>
            <p:cNvPr id="25642" name="Rectangle 20"/>
            <p:cNvSpPr>
              <a:spLocks noChangeArrowheads="1"/>
            </p:cNvSpPr>
            <p:nvPr/>
          </p:nvSpPr>
          <p:spPr bwMode="auto">
            <a:xfrm>
              <a:off x="192" y="302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3:20</a:t>
              </a:r>
            </a:p>
          </p:txBody>
        </p: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228600" y="4666384"/>
            <a:ext cx="8610600" cy="365125"/>
            <a:chOff x="192" y="2794"/>
            <a:chExt cx="5424" cy="230"/>
          </a:xfrm>
        </p:grpSpPr>
        <p:sp>
          <p:nvSpPr>
            <p:cNvPr id="25637" name="Rectangle 19"/>
            <p:cNvSpPr>
              <a:spLocks noChangeArrowheads="1"/>
            </p:cNvSpPr>
            <p:nvPr/>
          </p:nvSpPr>
          <p:spPr bwMode="auto">
            <a:xfrm>
              <a:off x="3264" y="279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Leave for store</a:t>
              </a:r>
            </a:p>
          </p:txBody>
        </p:sp>
        <p:sp>
          <p:nvSpPr>
            <p:cNvPr id="25638" name="Rectangle 18"/>
            <p:cNvSpPr>
              <a:spLocks noChangeArrowheads="1"/>
            </p:cNvSpPr>
            <p:nvPr/>
          </p:nvSpPr>
          <p:spPr bwMode="auto">
            <a:xfrm>
              <a:off x="1008" y="279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Buy milk</a:t>
              </a:r>
            </a:p>
          </p:txBody>
        </p:sp>
        <p:sp>
          <p:nvSpPr>
            <p:cNvPr id="25639" name="Rectangle 17"/>
            <p:cNvSpPr>
              <a:spLocks noChangeArrowheads="1"/>
            </p:cNvSpPr>
            <p:nvPr/>
          </p:nvSpPr>
          <p:spPr bwMode="auto">
            <a:xfrm>
              <a:off x="192" y="279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3:15</a:t>
              </a:r>
            </a:p>
          </p:txBody>
        </p: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228600" y="3936134"/>
            <a:ext cx="8610600" cy="365125"/>
            <a:chOff x="192" y="2334"/>
            <a:chExt cx="5424" cy="230"/>
          </a:xfrm>
        </p:grpSpPr>
        <p:sp>
          <p:nvSpPr>
            <p:cNvPr id="25634" name="Rectangle 13"/>
            <p:cNvSpPr>
              <a:spLocks noChangeArrowheads="1"/>
            </p:cNvSpPr>
            <p:nvPr/>
          </p:nvSpPr>
          <p:spPr bwMode="auto">
            <a:xfrm>
              <a:off x="3264" y="233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sz="2000">
                <a:latin typeface="Helvetica" charset="0"/>
                <a:cs typeface="Helvetica" charset="0"/>
              </a:endParaRPr>
            </a:p>
          </p:txBody>
        </p:sp>
        <p:sp>
          <p:nvSpPr>
            <p:cNvPr id="25635" name="Rectangle 12"/>
            <p:cNvSpPr>
              <a:spLocks noChangeArrowheads="1"/>
            </p:cNvSpPr>
            <p:nvPr/>
          </p:nvSpPr>
          <p:spPr bwMode="auto">
            <a:xfrm>
              <a:off x="1008" y="233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Leave for store</a:t>
              </a:r>
            </a:p>
          </p:txBody>
        </p:sp>
        <p:sp>
          <p:nvSpPr>
            <p:cNvPr id="25636" name="Rectangle 11"/>
            <p:cNvSpPr>
              <a:spLocks noChangeArrowheads="1"/>
            </p:cNvSpPr>
            <p:nvPr/>
          </p:nvSpPr>
          <p:spPr bwMode="auto">
            <a:xfrm>
              <a:off x="192" y="233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3:05</a:t>
              </a:r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228600" y="3571009"/>
            <a:ext cx="8610600" cy="365125"/>
            <a:chOff x="192" y="2104"/>
            <a:chExt cx="5424" cy="230"/>
          </a:xfrm>
        </p:grpSpPr>
        <p:sp>
          <p:nvSpPr>
            <p:cNvPr id="25631" name="Rectangle 10"/>
            <p:cNvSpPr>
              <a:spLocks noChangeArrowheads="1"/>
            </p:cNvSpPr>
            <p:nvPr/>
          </p:nvSpPr>
          <p:spPr bwMode="auto">
            <a:xfrm>
              <a:off x="3264" y="210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sz="2000">
                <a:latin typeface="Helvetica" charset="0"/>
                <a:cs typeface="Helvetica" charset="0"/>
              </a:endParaRPr>
            </a:p>
          </p:txBody>
        </p:sp>
        <p:sp>
          <p:nvSpPr>
            <p:cNvPr id="25632" name="Rectangle 9"/>
            <p:cNvSpPr>
              <a:spLocks noChangeArrowheads="1"/>
            </p:cNvSpPr>
            <p:nvPr/>
          </p:nvSpPr>
          <p:spPr bwMode="auto">
            <a:xfrm>
              <a:off x="1008" y="210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Look in Fridge. Out of milk</a:t>
              </a:r>
            </a:p>
          </p:txBody>
        </p:sp>
        <p:sp>
          <p:nvSpPr>
            <p:cNvPr id="25633" name="Rectangle 8"/>
            <p:cNvSpPr>
              <a:spLocks noChangeArrowheads="1"/>
            </p:cNvSpPr>
            <p:nvPr/>
          </p:nvSpPr>
          <p:spPr bwMode="auto">
            <a:xfrm>
              <a:off x="192" y="210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3:00</a:t>
              </a:r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228600" y="4301259"/>
            <a:ext cx="8610600" cy="365125"/>
            <a:chOff x="192" y="2564"/>
            <a:chExt cx="5424" cy="230"/>
          </a:xfrm>
        </p:grpSpPr>
        <p:sp>
          <p:nvSpPr>
            <p:cNvPr id="25627" name="Rectangle 16"/>
            <p:cNvSpPr>
              <a:spLocks noChangeArrowheads="1"/>
            </p:cNvSpPr>
            <p:nvPr/>
          </p:nvSpPr>
          <p:spPr bwMode="auto">
            <a:xfrm>
              <a:off x="3264" y="256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Look in Fridge. Out of milk</a:t>
              </a:r>
            </a:p>
          </p:txBody>
        </p:sp>
        <p:sp>
          <p:nvSpPr>
            <p:cNvPr id="25628" name="Rectangle 15"/>
            <p:cNvSpPr>
              <a:spLocks noChangeArrowheads="1"/>
            </p:cNvSpPr>
            <p:nvPr/>
          </p:nvSpPr>
          <p:spPr bwMode="auto">
            <a:xfrm>
              <a:off x="1008" y="256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Arrive at store</a:t>
              </a:r>
            </a:p>
          </p:txBody>
        </p:sp>
        <p:sp>
          <p:nvSpPr>
            <p:cNvPr id="25629" name="Rectangle 14"/>
            <p:cNvSpPr>
              <a:spLocks noChangeArrowheads="1"/>
            </p:cNvSpPr>
            <p:nvPr/>
          </p:nvSpPr>
          <p:spPr bwMode="auto">
            <a:xfrm>
              <a:off x="192" y="256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3:10</a:t>
              </a:r>
            </a:p>
          </p:txBody>
        </p:sp>
        <p:sp>
          <p:nvSpPr>
            <p:cNvPr id="25630" name="Line 33"/>
            <p:cNvSpPr>
              <a:spLocks noChangeShapeType="1"/>
            </p:cNvSpPr>
            <p:nvPr/>
          </p:nvSpPr>
          <p:spPr bwMode="auto">
            <a:xfrm>
              <a:off x="192" y="279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9" name="Group 75"/>
          <p:cNvGrpSpPr>
            <a:grpSpLocks/>
          </p:cNvGrpSpPr>
          <p:nvPr/>
        </p:nvGrpSpPr>
        <p:grpSpPr bwMode="auto">
          <a:xfrm>
            <a:off x="228600" y="3205884"/>
            <a:ext cx="8610600" cy="2921000"/>
            <a:chOff x="192" y="1874"/>
            <a:chExt cx="5424" cy="1840"/>
          </a:xfrm>
        </p:grpSpPr>
        <p:sp>
          <p:nvSpPr>
            <p:cNvPr id="25612" name="Rectangle 7"/>
            <p:cNvSpPr>
              <a:spLocks noChangeArrowheads="1"/>
            </p:cNvSpPr>
            <p:nvPr/>
          </p:nvSpPr>
          <p:spPr bwMode="auto">
            <a:xfrm>
              <a:off x="3264" y="1874"/>
              <a:ext cx="235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Person B</a:t>
              </a:r>
            </a:p>
          </p:txBody>
        </p:sp>
        <p:sp>
          <p:nvSpPr>
            <p:cNvPr id="25613" name="Rectangle 6"/>
            <p:cNvSpPr>
              <a:spLocks noChangeArrowheads="1"/>
            </p:cNvSpPr>
            <p:nvPr/>
          </p:nvSpPr>
          <p:spPr bwMode="auto">
            <a:xfrm>
              <a:off x="1008" y="1874"/>
              <a:ext cx="22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Person A</a:t>
              </a:r>
            </a:p>
          </p:txBody>
        </p:sp>
        <p:sp>
          <p:nvSpPr>
            <p:cNvPr id="25614" name="Rectangle 5"/>
            <p:cNvSpPr>
              <a:spLocks noChangeArrowheads="1"/>
            </p:cNvSpPr>
            <p:nvPr/>
          </p:nvSpPr>
          <p:spPr bwMode="auto">
            <a:xfrm>
              <a:off x="192" y="1874"/>
              <a:ext cx="8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sz="2000">
                  <a:latin typeface="Helvetica" charset="0"/>
                  <a:cs typeface="Helvetica" charset="0"/>
                </a:rPr>
                <a:t>Time</a:t>
              </a:r>
            </a:p>
          </p:txBody>
        </p:sp>
        <p:sp>
          <p:nvSpPr>
            <p:cNvPr id="25615" name="Line 29"/>
            <p:cNvSpPr>
              <a:spLocks noChangeShapeType="1"/>
            </p:cNvSpPr>
            <p:nvPr/>
          </p:nvSpPr>
          <p:spPr bwMode="auto">
            <a:xfrm>
              <a:off x="192" y="1874"/>
              <a:ext cx="54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16" name="Line 30"/>
            <p:cNvSpPr>
              <a:spLocks noChangeShapeType="1"/>
            </p:cNvSpPr>
            <p:nvPr/>
          </p:nvSpPr>
          <p:spPr bwMode="auto">
            <a:xfrm>
              <a:off x="192" y="2104"/>
              <a:ext cx="54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17" name="Line 31"/>
            <p:cNvSpPr>
              <a:spLocks noChangeShapeType="1"/>
            </p:cNvSpPr>
            <p:nvPr/>
          </p:nvSpPr>
          <p:spPr bwMode="auto">
            <a:xfrm>
              <a:off x="192" y="233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18" name="Line 32"/>
            <p:cNvSpPr>
              <a:spLocks noChangeShapeType="1"/>
            </p:cNvSpPr>
            <p:nvPr/>
          </p:nvSpPr>
          <p:spPr bwMode="auto">
            <a:xfrm>
              <a:off x="192" y="256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19" name="Line 34"/>
            <p:cNvSpPr>
              <a:spLocks noChangeShapeType="1"/>
            </p:cNvSpPr>
            <p:nvPr/>
          </p:nvSpPr>
          <p:spPr bwMode="auto">
            <a:xfrm>
              <a:off x="192" y="302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0" name="Line 35"/>
            <p:cNvSpPr>
              <a:spLocks noChangeShapeType="1"/>
            </p:cNvSpPr>
            <p:nvPr/>
          </p:nvSpPr>
          <p:spPr bwMode="auto">
            <a:xfrm>
              <a:off x="192" y="325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1" name="Line 36"/>
            <p:cNvSpPr>
              <a:spLocks noChangeShapeType="1"/>
            </p:cNvSpPr>
            <p:nvPr/>
          </p:nvSpPr>
          <p:spPr bwMode="auto">
            <a:xfrm>
              <a:off x="192" y="348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2" name="Line 37"/>
            <p:cNvSpPr>
              <a:spLocks noChangeShapeType="1"/>
            </p:cNvSpPr>
            <p:nvPr/>
          </p:nvSpPr>
          <p:spPr bwMode="auto">
            <a:xfrm>
              <a:off x="192" y="3714"/>
              <a:ext cx="54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3" name="Line 38"/>
            <p:cNvSpPr>
              <a:spLocks noChangeShapeType="1"/>
            </p:cNvSpPr>
            <p:nvPr/>
          </p:nvSpPr>
          <p:spPr bwMode="auto">
            <a:xfrm>
              <a:off x="192" y="1874"/>
              <a:ext cx="0" cy="1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4" name="Line 39"/>
            <p:cNvSpPr>
              <a:spLocks noChangeShapeType="1"/>
            </p:cNvSpPr>
            <p:nvPr/>
          </p:nvSpPr>
          <p:spPr bwMode="auto">
            <a:xfrm>
              <a:off x="1008" y="1874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5" name="Line 40"/>
            <p:cNvSpPr>
              <a:spLocks noChangeShapeType="1"/>
            </p:cNvSpPr>
            <p:nvPr/>
          </p:nvSpPr>
          <p:spPr bwMode="auto">
            <a:xfrm>
              <a:off x="3264" y="1874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626" name="Line 41"/>
            <p:cNvSpPr>
              <a:spLocks noChangeShapeType="1"/>
            </p:cNvSpPr>
            <p:nvPr/>
          </p:nvSpPr>
          <p:spPr bwMode="auto">
            <a:xfrm>
              <a:off x="5616" y="1874"/>
              <a:ext cx="0" cy="1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pic>
        <p:nvPicPr>
          <p:cNvPr id="25611" name="Picture 65" descr="MCj025076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838200"/>
            <a:ext cx="13795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Line Callout 1 11"/>
          <p:cNvSpPr/>
          <p:nvPr/>
        </p:nvSpPr>
        <p:spPr>
          <a:xfrm>
            <a:off x="2509211" y="1931939"/>
            <a:ext cx="1893455" cy="1023697"/>
          </a:xfrm>
          <a:prstGeom prst="borderCallout1">
            <a:avLst>
              <a:gd name="adj1" fmla="val 50329"/>
              <a:gd name="adj2" fmla="val -1829"/>
              <a:gd name="adj3" fmla="val 191448"/>
              <a:gd name="adj4" fmla="val -9199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Went to buy milk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5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Definitions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29855"/>
            <a:ext cx="8458200" cy="5562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ko-KR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Synchronization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: using atomic operations to ensure cooperation between threads</a:t>
            </a:r>
          </a:p>
          <a:p>
            <a:pPr lvl="1">
              <a:lnSpc>
                <a:spcPct val="80000"/>
              </a:lnSpc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For now, only loads and stores are atomic</a:t>
            </a:r>
          </a:p>
          <a:p>
            <a:pPr lvl="1">
              <a:lnSpc>
                <a:spcPct val="80000"/>
              </a:lnSpc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We’ll show that is hard to build anything useful with only reads and writes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ko-KR" dirty="0">
              <a:solidFill>
                <a:schemeClr val="hlink"/>
              </a:solidFill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80000"/>
              </a:lnSpc>
            </a:pPr>
            <a:r>
              <a:rPr lang="en-US" altLang="ko-KR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Critical Section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: piece of code that only one thread can execute at once</a:t>
            </a:r>
          </a:p>
          <a:p>
            <a:pPr>
              <a:lnSpc>
                <a:spcPct val="80000"/>
              </a:lnSpc>
            </a:pPr>
            <a:endParaRPr lang="en-US" altLang="ko-KR" dirty="0">
              <a:solidFill>
                <a:schemeClr val="hlink"/>
              </a:solidFill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80000"/>
              </a:lnSpc>
            </a:pPr>
            <a:r>
              <a:rPr lang="en-US" altLang="ko-KR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Mutual Exclusion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: ensuring that only one thread executes critical section</a:t>
            </a:r>
          </a:p>
          <a:p>
            <a:pPr lvl="1">
              <a:lnSpc>
                <a:spcPct val="80000"/>
              </a:lnSpc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One thread </a:t>
            </a:r>
            <a:r>
              <a:rPr lang="en-US" altLang="ko-KR" i="1" dirty="0">
                <a:latin typeface="Helvetica" charset="0"/>
                <a:ea typeface="굴림" charset="0"/>
                <a:cs typeface="굴림" charset="0"/>
              </a:rPr>
              <a:t>excludes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 the other while doing its task</a:t>
            </a:r>
          </a:p>
          <a:p>
            <a:pPr lvl="1">
              <a:lnSpc>
                <a:spcPct val="80000"/>
              </a:lnSpc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Critical section and mutual exclusion are two ways of describing the same thing</a:t>
            </a:r>
          </a:p>
        </p:txBody>
      </p:sp>
    </p:spTree>
    <p:extLst>
      <p:ext uri="{BB962C8B-B14F-4D97-AF65-F5344CB8AC3E}">
        <p14:creationId xmlns:p14="http://schemas.microsoft.com/office/powerpoint/2010/main" val="89899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304800" y="2563226"/>
            <a:ext cx="6715112" cy="716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noFill/>
            <a:prstDash val="solid"/>
            <a:round/>
            <a:headEnd type="stealth" w="med" len="med"/>
            <a:tailEnd type="stealth" w="med" len="med"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4800" y="1687177"/>
            <a:ext cx="6781800" cy="444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 algn="ctr">
            <a:noFill/>
            <a:prstDash val="solid"/>
            <a:round/>
            <a:headEnd type="stealth" w="med" len="med"/>
            <a:tailEnd type="stealth" w="med" len="med"/>
          </a:ln>
          <a:effectLst/>
        </p:spPr>
        <p:txBody>
          <a:bodyPr vert="eaVert"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Too Much Milk: n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on-Solution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</p:txBody>
      </p:sp>
      <p:sp>
        <p:nvSpPr>
          <p:cNvPr id="429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46475"/>
            <a:ext cx="8915400" cy="6035675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en-US" altLang="ko-KR" sz="2800" dirty="0" smtClean="0">
                <a:latin typeface="Helvetica" charset="0"/>
                <a:ea typeface="굴림" charset="0"/>
                <a:cs typeface="굴림" charset="0"/>
              </a:rPr>
              <a:t>Still </a:t>
            </a:r>
            <a:r>
              <a:rPr lang="en-US" altLang="ko-KR" sz="2800" dirty="0">
                <a:latin typeface="Helvetica" charset="0"/>
                <a:ea typeface="굴림" charset="0"/>
                <a:cs typeface="굴림" charset="0"/>
              </a:rPr>
              <a:t>too much milk </a:t>
            </a:r>
            <a:r>
              <a:rPr lang="en-US" altLang="ko-KR" sz="2800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but only occasionally!</a:t>
            </a: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</a:t>
            </a:r>
            <a:r>
              <a:rPr lang="en-US" altLang="ko-KR" sz="1600" u="sng" dirty="0">
                <a:latin typeface="Courier New" charset="0"/>
                <a:ea typeface="굴림" charset="0"/>
                <a:cs typeface="굴림" charset="0"/>
              </a:rPr>
              <a:t>Thread A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         </a:t>
            </a:r>
            <a:r>
              <a:rPr lang="en-US" altLang="ko-KR" sz="1600" u="sng" dirty="0">
                <a:latin typeface="Courier New" charset="0"/>
                <a:ea typeface="굴림" charset="0"/>
                <a:cs typeface="굴림" charset="0"/>
              </a:rPr>
              <a:t>Thread B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if (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noMilk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)          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if (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noNote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) {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                   if (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noMilk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)          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                     if (</a:t>
            </a:r>
            <a:r>
              <a:rPr lang="en-US" altLang="ko-KR" sz="1600" dirty="0" err="1">
                <a:latin typeface="Courier New" charset="0"/>
                <a:ea typeface="굴림" charset="0"/>
                <a:cs typeface="굴림" charset="0"/>
              </a:rPr>
              <a:t>noNote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) {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leave Note;</a:t>
            </a:r>
            <a:br>
              <a:rPr lang="en-US" altLang="ko-KR" sz="16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	</a:t>
            </a:r>
            <a:r>
              <a:rPr lang="en-US" altLang="ko-KR" sz="1600" dirty="0" smtClean="0">
                <a:latin typeface="Courier New" charset="0"/>
                <a:ea typeface="굴림" charset="0"/>
                <a:cs typeface="굴림" charset="0"/>
              </a:rPr>
              <a:t>  buy 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milk;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remove note;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}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}</a:t>
            </a:r>
            <a:endParaRPr lang="en-US" altLang="ko-KR" sz="1600" dirty="0">
              <a:latin typeface="Helvetica" charset="0"/>
              <a:ea typeface="굴림" charset="0"/>
              <a:cs typeface="굴림" charset="0"/>
            </a:endParaRP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                       leave Note;</a:t>
            </a:r>
            <a:br>
              <a:rPr lang="en-US" altLang="ko-KR" sz="1600" dirty="0">
                <a:latin typeface="Courier New" charset="0"/>
                <a:ea typeface="굴림" charset="0"/>
                <a:cs typeface="굴림" charset="0"/>
              </a:rPr>
            </a:b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	                       </a:t>
            </a:r>
            <a:r>
              <a:rPr lang="en-US" altLang="ko-KR" sz="1600" dirty="0" smtClean="0">
                <a:latin typeface="Courier New" charset="0"/>
                <a:ea typeface="굴림" charset="0"/>
                <a:cs typeface="굴림" charset="0"/>
              </a:rPr>
              <a:t>   buy </a:t>
            </a: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milk;</a:t>
            </a:r>
          </a:p>
          <a:p>
            <a:pPr>
              <a:lnSpc>
                <a:spcPct val="75000"/>
              </a:lnSpc>
              <a:spcBef>
                <a:spcPct val="20000"/>
              </a:spcBef>
              <a:buFontTx/>
              <a:buNone/>
            </a:pPr>
            <a:r>
              <a:rPr lang="en-US" altLang="ko-KR" sz="1600" dirty="0">
                <a:latin typeface="Courier New" charset="0"/>
                <a:ea typeface="굴림" charset="0"/>
                <a:cs typeface="굴림" charset="0"/>
              </a:rPr>
              <a:t>                             …</a:t>
            </a:r>
          </a:p>
          <a:p>
            <a:pPr>
              <a:lnSpc>
                <a:spcPct val="75000"/>
              </a:lnSpc>
              <a:spcBef>
                <a:spcPct val="20000"/>
              </a:spcBef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Thread can get context </a:t>
            </a:r>
            <a:r>
              <a:rPr lang="en-US" altLang="ko-KR" sz="2400" dirty="0">
                <a:solidFill>
                  <a:srgbClr val="FF0000"/>
                </a:solidFill>
                <a:latin typeface="Helvetica" charset="0"/>
                <a:ea typeface="굴림" charset="0"/>
                <a:cs typeface="굴림" charset="0"/>
              </a:rPr>
              <a:t>switched</a:t>
            </a: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 after checking milk and note but before leaving note!</a:t>
            </a:r>
          </a:p>
          <a:p>
            <a:pPr>
              <a:lnSpc>
                <a:spcPct val="75000"/>
              </a:lnSpc>
              <a:spcBef>
                <a:spcPct val="20000"/>
              </a:spcBef>
            </a:pPr>
            <a:r>
              <a:rPr lang="en-US" altLang="ko-KR" sz="2400" dirty="0">
                <a:latin typeface="Helvetica" charset="0"/>
                <a:ea typeface="굴림" charset="0"/>
                <a:cs typeface="굴림" charset="0"/>
              </a:rPr>
              <a:t>Solution makes problem worse since fails </a:t>
            </a:r>
            <a:r>
              <a:rPr lang="en-US" altLang="ko-KR" sz="2400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intermittently</a:t>
            </a:r>
          </a:p>
          <a:p>
            <a:pPr lvl="1">
              <a:lnSpc>
                <a:spcPct val="75000"/>
              </a:lnSpc>
              <a:spcBef>
                <a:spcPct val="20000"/>
              </a:spcBef>
            </a:pPr>
            <a:r>
              <a:rPr lang="en-US" altLang="ko-KR" sz="2000" dirty="0">
                <a:latin typeface="Helvetica" charset="0"/>
                <a:ea typeface="굴림" charset="0"/>
                <a:cs typeface="굴림" charset="0"/>
              </a:rPr>
              <a:t>Makes it really hard to debug…</a:t>
            </a:r>
          </a:p>
          <a:p>
            <a:pPr lvl="1">
              <a:lnSpc>
                <a:spcPct val="75000"/>
              </a:lnSpc>
              <a:spcBef>
                <a:spcPct val="20000"/>
              </a:spcBef>
            </a:pPr>
            <a:r>
              <a:rPr lang="en-US" altLang="ko-KR" sz="2000" dirty="0">
                <a:latin typeface="Helvetica" charset="0"/>
                <a:ea typeface="굴림" charset="0"/>
                <a:cs typeface="굴림" charset="0"/>
              </a:rPr>
              <a:t>Must work despite what the thread dispatcher does!</a:t>
            </a:r>
          </a:p>
          <a:p>
            <a:pPr lvl="1">
              <a:lnSpc>
                <a:spcPct val="75000"/>
              </a:lnSpc>
              <a:spcBef>
                <a:spcPct val="20000"/>
              </a:spcBef>
            </a:pPr>
            <a:endParaRPr lang="ko-KR" altLang="en-US" sz="2000" dirty="0">
              <a:latin typeface="Courier Ne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9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9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9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9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9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9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9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9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9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9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9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90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90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90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90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90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90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90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90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90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90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90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90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90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90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42906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unched Tape 14"/>
          <p:cNvSpPr/>
          <p:nvPr/>
        </p:nvSpPr>
        <p:spPr>
          <a:xfrm rot="16200000">
            <a:off x="475170" y="2166672"/>
            <a:ext cx="1510904" cy="1453190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Simplest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7" y="3859425"/>
            <a:ext cx="8229600" cy="14407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Alternating protocol of a single producer and a single consumer can be coordinated by a simple flag</a:t>
            </a:r>
          </a:p>
          <a:p>
            <a:r>
              <a:rPr lang="en-US" dirty="0" smtClean="0"/>
              <a:t>Integrated with the shared object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8317-85A8-3D4F-B336-70F1C480D127}" type="datetime1">
              <a:rPr lang="en-US" smtClean="0"/>
              <a:t>9/19/14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cs162 fa14 L#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6ECD-61F1-CE4B-BB82-6FDD0CA3B213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41734" y="2464520"/>
            <a:ext cx="115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Producer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14684" y="2867346"/>
            <a:ext cx="1147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Input file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26987" y="3250348"/>
            <a:ext cx="1236824" cy="369332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Line of text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4189884" y="2419320"/>
            <a:ext cx="663467" cy="473947"/>
          </a:xfrm>
          <a:custGeom>
            <a:avLst/>
            <a:gdLst>
              <a:gd name="connsiteX0" fmla="*/ 0 w 663467"/>
              <a:gd name="connsiteY0" fmla="*/ 0 h 473947"/>
              <a:gd name="connsiteX1" fmla="*/ 663467 w 663467"/>
              <a:gd name="connsiteY1" fmla="*/ 0 h 473947"/>
              <a:gd name="connsiteX2" fmla="*/ 663467 w 663467"/>
              <a:gd name="connsiteY2" fmla="*/ 473947 h 473947"/>
              <a:gd name="connsiteX3" fmla="*/ 18956 w 663467"/>
              <a:gd name="connsiteY3" fmla="*/ 454989 h 47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3467" h="473947">
                <a:moveTo>
                  <a:pt x="0" y="0"/>
                </a:moveTo>
                <a:lnTo>
                  <a:pt x="663467" y="0"/>
                </a:lnTo>
                <a:lnTo>
                  <a:pt x="663467" y="473947"/>
                </a:lnTo>
                <a:lnTo>
                  <a:pt x="18956" y="454989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87964" y="2419320"/>
            <a:ext cx="0" cy="464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4027" y="2149490"/>
            <a:ext cx="1236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Line of text</a:t>
            </a:r>
          </a:p>
        </p:txBody>
      </p:sp>
      <p:sp>
        <p:nvSpPr>
          <p:cNvPr id="17" name="Oval 16"/>
          <p:cNvSpPr/>
          <p:nvPr/>
        </p:nvSpPr>
        <p:spPr>
          <a:xfrm>
            <a:off x="2032681" y="2276790"/>
            <a:ext cx="1713097" cy="88188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63811" y="2287887"/>
            <a:ext cx="1913453" cy="870789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745951" y="2689815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858000" y="4784688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4312777" y="2729930"/>
            <a:ext cx="669404" cy="739355"/>
          </a:xfrm>
          <a:custGeom>
            <a:avLst/>
            <a:gdLst>
              <a:gd name="connsiteX0" fmla="*/ 407318 w 669404"/>
              <a:gd name="connsiteY0" fmla="*/ 0 h 928934"/>
              <a:gd name="connsiteX1" fmla="*/ 653749 w 669404"/>
              <a:gd name="connsiteY1" fmla="*/ 246451 h 928934"/>
              <a:gd name="connsiteX2" fmla="*/ 9238 w 669404"/>
              <a:gd name="connsiteY2" fmla="*/ 758313 h 928934"/>
              <a:gd name="connsiteX3" fmla="*/ 255669 w 669404"/>
              <a:gd name="connsiteY3" fmla="*/ 928934 h 928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9404" h="928934">
                <a:moveTo>
                  <a:pt x="407318" y="0"/>
                </a:moveTo>
                <a:cubicBezTo>
                  <a:pt x="563707" y="60033"/>
                  <a:pt x="720096" y="120066"/>
                  <a:pt x="653749" y="246451"/>
                </a:cubicBezTo>
                <a:cubicBezTo>
                  <a:pt x="587402" y="372836"/>
                  <a:pt x="75585" y="644566"/>
                  <a:pt x="9238" y="758313"/>
                </a:cubicBezTo>
                <a:cubicBezTo>
                  <a:pt x="-57109" y="872060"/>
                  <a:pt x="255669" y="928934"/>
                  <a:pt x="255669" y="928934"/>
                </a:cubicBezTo>
              </a:path>
            </a:pathLst>
          </a:cu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19800" y="2554035"/>
            <a:ext cx="1264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</a:t>
            </a:r>
            <a:endParaRPr lang="en-US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933253" y="2783941"/>
            <a:ext cx="6331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22" y="1250517"/>
            <a:ext cx="1296712" cy="103737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015076" y="840716"/>
            <a:ext cx="3989244" cy="1569660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"/>
                <a:cs typeface="Courier"/>
              </a:rPr>
              <a:t>typedef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struct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sharedobject</a:t>
            </a:r>
            <a:r>
              <a:rPr lang="en-US" sz="1600" dirty="0">
                <a:latin typeface="Courier"/>
                <a:cs typeface="Courier"/>
              </a:rPr>
              <a:t> {</a:t>
            </a:r>
          </a:p>
          <a:p>
            <a:r>
              <a:rPr lang="en-US" sz="1600" dirty="0">
                <a:latin typeface="Courier"/>
                <a:cs typeface="Courier"/>
              </a:rPr>
              <a:t>  FILE *</a:t>
            </a:r>
            <a:r>
              <a:rPr lang="en-US" sz="1600" dirty="0" err="1">
                <a:latin typeface="Courier"/>
                <a:cs typeface="Courier"/>
              </a:rPr>
              <a:t>rfile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flag;</a:t>
            </a:r>
          </a:p>
          <a:p>
            <a:r>
              <a:rPr lang="en-US" sz="1600" dirty="0">
                <a:latin typeface="Courier"/>
                <a:cs typeface="Courier"/>
              </a:rPr>
              <a:t> 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linenum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  <a:p>
            <a:r>
              <a:rPr lang="en-US" sz="1600" dirty="0">
                <a:latin typeface="Courier"/>
                <a:cs typeface="Courier"/>
              </a:rPr>
              <a:t>  char *line;</a:t>
            </a:r>
          </a:p>
          <a:p>
            <a:r>
              <a:rPr lang="en-US" sz="1600" dirty="0">
                <a:latin typeface="Courier"/>
                <a:cs typeface="Courier"/>
              </a:rPr>
              <a:t>} </a:t>
            </a:r>
            <a:r>
              <a:rPr lang="en-US" sz="1600" dirty="0" err="1">
                <a:latin typeface="Courier"/>
                <a:cs typeface="Courier"/>
              </a:rPr>
              <a:t>so_t</a:t>
            </a:r>
            <a:r>
              <a:rPr lang="en-US" sz="1600" dirty="0">
                <a:latin typeface="Courier"/>
                <a:cs typeface="Courier"/>
              </a:rPr>
              <a:t>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4026" y="5292246"/>
            <a:ext cx="3536949" cy="1477328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markfull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so_t</a:t>
            </a:r>
            <a:r>
              <a:rPr lang="en-US" dirty="0">
                <a:latin typeface="Courier"/>
                <a:cs typeface="Courier"/>
              </a:rPr>
              <a:t> *</a:t>
            </a:r>
            <a:r>
              <a:rPr lang="en-US" dirty="0" smtClean="0">
                <a:latin typeface="Courier"/>
                <a:cs typeface="Courier"/>
              </a:rPr>
              <a:t>so) { </a:t>
            </a:r>
          </a:p>
          <a:p>
            <a:r>
              <a:rPr lang="en-US" dirty="0" smtClean="0">
                <a:latin typeface="Courier"/>
                <a:cs typeface="Courier"/>
              </a:rPr>
              <a:t>  so</a:t>
            </a:r>
            <a:r>
              <a:rPr lang="en-US" dirty="0">
                <a:latin typeface="Courier"/>
                <a:cs typeface="Courier"/>
              </a:rPr>
              <a:t>-&gt;flag = 1;</a:t>
            </a:r>
          </a:p>
          <a:p>
            <a:r>
              <a:rPr lang="en-US" dirty="0">
                <a:latin typeface="Courier"/>
                <a:cs typeface="Courier"/>
              </a:rPr>
              <a:t>  while (so-&gt;flag) {}</a:t>
            </a:r>
          </a:p>
          <a:p>
            <a:r>
              <a:rPr lang="en-US" dirty="0">
                <a:latin typeface="Courier"/>
                <a:cs typeface="Courier"/>
              </a:rPr>
              <a:t>  return 1;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76468" y="5192772"/>
            <a:ext cx="3988504" cy="1477328"/>
          </a:xfrm>
          <a:prstGeom prst="rect">
            <a:avLst/>
          </a:prstGeom>
          <a:solidFill>
            <a:srgbClr val="FFFFFF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markempty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so_t</a:t>
            </a:r>
            <a:r>
              <a:rPr lang="en-US" dirty="0">
                <a:latin typeface="Courier"/>
                <a:cs typeface="Courier"/>
              </a:rPr>
              <a:t> *so) {</a:t>
            </a:r>
          </a:p>
          <a:p>
            <a:r>
              <a:rPr lang="en-US" dirty="0">
                <a:latin typeface="Courier"/>
                <a:cs typeface="Courier"/>
              </a:rPr>
              <a:t>  so-&gt;flag = 0;</a:t>
            </a:r>
          </a:p>
          <a:p>
            <a:r>
              <a:rPr lang="en-US" dirty="0">
                <a:latin typeface="Courier"/>
                <a:cs typeface="Courier"/>
              </a:rPr>
              <a:t>  while (!so-&gt;flag) {}</a:t>
            </a:r>
          </a:p>
          <a:p>
            <a:r>
              <a:rPr lang="en-US" dirty="0">
                <a:latin typeface="Courier"/>
                <a:cs typeface="Courier"/>
              </a:rPr>
              <a:t>  return 1;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701636" y="5741939"/>
            <a:ext cx="3394364" cy="2924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978727" y="5741939"/>
            <a:ext cx="2239818" cy="3679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75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latin typeface="Helvetica" charset="0"/>
                <a:ea typeface="굴림" charset="0"/>
                <a:cs typeface="굴림" charset="0"/>
              </a:rPr>
              <a:t>More Definitions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08302"/>
            <a:ext cx="8839200" cy="5621097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25000"/>
              </a:spcBef>
              <a:defRPr/>
            </a:pPr>
            <a:r>
              <a:rPr lang="en-US" altLang="ko-KR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Lock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: prevents someone from doing something</a:t>
            </a:r>
          </a:p>
          <a:p>
            <a:pPr lvl="1">
              <a:spcBef>
                <a:spcPct val="25000"/>
              </a:spcBef>
              <a:defRPr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Lock before entering critical section and </a:t>
            </a:r>
            <a:br>
              <a:rPr lang="en-US" altLang="ko-KR" dirty="0">
                <a:latin typeface="Helvetica" charset="0"/>
                <a:ea typeface="굴림" charset="0"/>
                <a:cs typeface="굴림" charset="0"/>
              </a:rPr>
            </a:b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before accessing shared data</a:t>
            </a:r>
          </a:p>
          <a:p>
            <a:pPr lvl="1">
              <a:spcBef>
                <a:spcPct val="25000"/>
              </a:spcBef>
              <a:defRPr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Unlock when leaving, after accessing shared data</a:t>
            </a:r>
          </a:p>
          <a:p>
            <a:pPr lvl="1">
              <a:spcBef>
                <a:spcPct val="25000"/>
              </a:spcBef>
              <a:defRPr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Wait if locked</a:t>
            </a:r>
          </a:p>
          <a:p>
            <a:pPr lvl="2">
              <a:spcBef>
                <a:spcPct val="25000"/>
              </a:spcBef>
              <a:defRPr/>
            </a:pPr>
            <a:r>
              <a:rPr lang="en-US" altLang="ko-KR" dirty="0">
                <a:solidFill>
                  <a:schemeClr val="hlink"/>
                </a:solidFill>
                <a:latin typeface="Helvetica" charset="0"/>
                <a:ea typeface="굴림" charset="0"/>
                <a:cs typeface="굴림" charset="0"/>
              </a:rPr>
              <a:t>Important idea: all synchronization involves waiting</a:t>
            </a:r>
          </a:p>
          <a:p>
            <a:pPr>
              <a:spcBef>
                <a:spcPct val="25000"/>
              </a:spcBef>
              <a:defRPr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E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xample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: fix the milk problem by putting 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a lock on 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refrigerator</a:t>
            </a:r>
          </a:p>
          <a:p>
            <a:pPr lvl="1">
              <a:spcBef>
                <a:spcPct val="25000"/>
              </a:spcBef>
              <a:defRPr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Lock it and take key if you are going to go buy milk</a:t>
            </a:r>
          </a:p>
          <a:p>
            <a:pPr lvl="1">
              <a:spcBef>
                <a:spcPct val="25000"/>
              </a:spcBef>
              <a:defRPr/>
            </a:pP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Fixes too </a:t>
            </a: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much (coarse granularity): 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roommate angry if only wants orange juice</a:t>
            </a:r>
          </a:p>
          <a:p>
            <a:pPr lvl="1">
              <a:spcBef>
                <a:spcPct val="25000"/>
              </a:spcBef>
              <a:defRPr/>
            </a:pP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  <a:p>
            <a:pPr lvl="1">
              <a:spcBef>
                <a:spcPct val="25000"/>
              </a:spcBef>
              <a:defRPr/>
            </a:pP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  <a:p>
            <a:pPr lvl="1">
              <a:spcBef>
                <a:spcPct val="25000"/>
              </a:spcBef>
              <a:defRPr/>
            </a:pPr>
            <a:endParaRPr lang="en-US" altLang="ko-KR" dirty="0">
              <a:latin typeface="Helvetica" charset="0"/>
              <a:ea typeface="굴림" charset="0"/>
              <a:cs typeface="굴림" charset="0"/>
            </a:endParaRPr>
          </a:p>
          <a:p>
            <a:pPr marL="457200" lvl="1" indent="0">
              <a:spcBef>
                <a:spcPct val="25000"/>
              </a:spcBef>
              <a:buFontTx/>
              <a:buNone/>
              <a:defRPr/>
            </a:pPr>
            <a:endParaRPr lang="en-US" altLang="ko-KR" dirty="0" smtClean="0">
              <a:latin typeface="Helvetica" charset="0"/>
              <a:ea typeface="굴림" charset="0"/>
              <a:cs typeface="굴림" charset="0"/>
            </a:endParaRPr>
          </a:p>
          <a:p>
            <a:pPr lvl="1">
              <a:spcBef>
                <a:spcPct val="25000"/>
              </a:spcBef>
              <a:defRPr/>
            </a:pPr>
            <a:r>
              <a:rPr lang="en-US" altLang="ko-KR" dirty="0" smtClean="0">
                <a:latin typeface="Helvetica" charset="0"/>
                <a:ea typeface="굴림" charset="0"/>
                <a:cs typeface="굴림" charset="0"/>
              </a:rPr>
              <a:t>Of </a:t>
            </a:r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Course – We don’t know how to make a lock yet</a:t>
            </a:r>
          </a:p>
        </p:txBody>
      </p:sp>
      <p:pic>
        <p:nvPicPr>
          <p:cNvPr id="427017" name="Picture 9" descr="MCj030783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14400"/>
            <a:ext cx="9477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29600" y="4478330"/>
            <a:ext cx="4648200" cy="1524000"/>
            <a:chOff x="1536" y="3024"/>
            <a:chExt cx="3216" cy="1148"/>
          </a:xfrm>
        </p:grpSpPr>
        <p:grpSp>
          <p:nvGrpSpPr>
            <p:cNvPr id="29701" name="Group 6"/>
            <p:cNvGrpSpPr>
              <a:grpSpLocks/>
            </p:cNvGrpSpPr>
            <p:nvPr/>
          </p:nvGrpSpPr>
          <p:grpSpPr bwMode="auto">
            <a:xfrm>
              <a:off x="1536" y="3072"/>
              <a:ext cx="826" cy="1075"/>
              <a:chOff x="3852" y="3024"/>
              <a:chExt cx="826" cy="1075"/>
            </a:xfrm>
          </p:grpSpPr>
          <p:pic>
            <p:nvPicPr>
              <p:cNvPr id="29704" name="Picture 4" descr="MCHH01153_0000[1]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6" y="3024"/>
                <a:ext cx="742" cy="1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05" name="Picture 5" descr="MCj03078320000[1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184148">
                <a:off x="3893" y="3213"/>
                <a:ext cx="545" cy="6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9702" name="Picture 7" descr="MCj02392010000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3024"/>
              <a:ext cx="827" cy="1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AutoShape 10"/>
            <p:cNvSpPr>
              <a:spLocks noChangeArrowheads="1"/>
            </p:cNvSpPr>
            <p:nvPr/>
          </p:nvSpPr>
          <p:spPr bwMode="auto">
            <a:xfrm rot="596657">
              <a:off x="3072" y="3120"/>
              <a:ext cx="1680" cy="624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/>
                <a:t>#$@%@#$@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725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27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27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/>
    </p:bldLst>
  </p:timing>
</p:sld>
</file>

<file path=ppt/theme/theme1.xml><?xml version="1.0" encoding="utf-8"?>
<a:theme xmlns:a="http://schemas.openxmlformats.org/drawingml/2006/main" name="cs162-fa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cs162-fa14.potx</Template>
  <TotalTime>479</TotalTime>
  <Words>2689</Words>
  <Application>Microsoft Macintosh PowerPoint</Application>
  <PresentationFormat>On-screen Show (4:3)</PresentationFormat>
  <Paragraphs>585</Paragraphs>
  <Slides>31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cs162-fa14</vt:lpstr>
      <vt:lpstr>Thread Coordination  Concurrent objects &amp; Lock Implementation</vt:lpstr>
      <vt:lpstr>Objectives</vt:lpstr>
      <vt:lpstr>Concurrency Coordination Landscape</vt:lpstr>
      <vt:lpstr>Recall</vt:lpstr>
      <vt:lpstr>Illustration: “Too much milk”</vt:lpstr>
      <vt:lpstr>Definitions</vt:lpstr>
      <vt:lpstr>Too Much Milk: non-Solution</vt:lpstr>
      <vt:lpstr>Recall: Simplest synchronization</vt:lpstr>
      <vt:lpstr>More Definitions</vt:lpstr>
      <vt:lpstr>Too Much Milk: Solution</vt:lpstr>
      <vt:lpstr>How to Implement Lock?</vt:lpstr>
      <vt:lpstr>Naïve use of Interrupt Enable/Disable</vt:lpstr>
      <vt:lpstr>Lock vs Disable</vt:lpstr>
      <vt:lpstr>An OS Implementation of Locks</vt:lpstr>
      <vt:lpstr>Locks</vt:lpstr>
      <vt:lpstr>Interrupt re-enable in going to sleep</vt:lpstr>
      <vt:lpstr>How to Re-enable After Sleep()?</vt:lpstr>
      <vt:lpstr>Administrative Break</vt:lpstr>
      <vt:lpstr>Semaphores</vt:lpstr>
      <vt:lpstr>Semaphores Like Integers Except</vt:lpstr>
      <vt:lpstr>Two Uses of Semaphores</vt:lpstr>
      <vt:lpstr>Structured concurrent programming</vt:lpstr>
      <vt:lpstr>Thread Safe</vt:lpstr>
      <vt:lpstr>Legacy locks</vt:lpstr>
      <vt:lpstr>Thread &lt;&gt; Interrupt Handler</vt:lpstr>
      <vt:lpstr>eg. Pintos Locks (synch.c)</vt:lpstr>
      <vt:lpstr>pintos semaphore (synch.{h,c})</vt:lpstr>
      <vt:lpstr>pintos semaphore -&gt; thread</vt:lpstr>
      <vt:lpstr>pintos semaphore -&gt; thread</vt:lpstr>
      <vt:lpstr>pintos semaphores</vt:lpstr>
      <vt:lpstr>Concurrency Coordination Landscape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Culler</dc:creator>
  <cp:lastModifiedBy>David Culler</cp:lastModifiedBy>
  <cp:revision>81</cp:revision>
  <dcterms:created xsi:type="dcterms:W3CDTF">2014-09-03T19:24:22Z</dcterms:created>
  <dcterms:modified xsi:type="dcterms:W3CDTF">2014-09-19T15:42:59Z</dcterms:modified>
</cp:coreProperties>
</file>