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314" r:id="rId4"/>
    <p:sldId id="286" r:id="rId5"/>
    <p:sldId id="287" r:id="rId6"/>
    <p:sldId id="288" r:id="rId7"/>
    <p:sldId id="290" r:id="rId8"/>
    <p:sldId id="265" r:id="rId9"/>
    <p:sldId id="289" r:id="rId10"/>
    <p:sldId id="291" r:id="rId11"/>
    <p:sldId id="292" r:id="rId12"/>
    <p:sldId id="294" r:id="rId13"/>
    <p:sldId id="300" r:id="rId14"/>
    <p:sldId id="296" r:id="rId15"/>
    <p:sldId id="301" r:id="rId16"/>
    <p:sldId id="298" r:id="rId17"/>
    <p:sldId id="299" r:id="rId18"/>
    <p:sldId id="318" r:id="rId19"/>
    <p:sldId id="302" r:id="rId20"/>
    <p:sldId id="303" r:id="rId21"/>
    <p:sldId id="304" r:id="rId22"/>
    <p:sldId id="293" r:id="rId23"/>
    <p:sldId id="285" r:id="rId24"/>
    <p:sldId id="305" r:id="rId25"/>
    <p:sldId id="306" r:id="rId26"/>
    <p:sldId id="308" r:id="rId27"/>
    <p:sldId id="309" r:id="rId28"/>
    <p:sldId id="311" r:id="rId29"/>
    <p:sldId id="312" r:id="rId30"/>
    <p:sldId id="313" r:id="rId31"/>
    <p:sldId id="31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You</a:t>
            </a:r>
            <a:r>
              <a:rPr lang="ja-JP" altLang="en-US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ea typeface="ＭＳ Ｐゴシック" charset="0"/>
                <a:cs typeface="ＭＳ Ｐゴシック" charset="0"/>
              </a:rPr>
              <a:t>re sitting in class, hot day, milk does a body good. Go home, no milk, so go to store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Roommate leaves class late because prof is more long-winded than I am. Has same idea, but result is too much milk!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Problem: two cooperating threads, not cooperating properly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6972-9282-6242-BF9A-9B61D3BE0A3A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F8A8-1005-834B-BF1C-BB478FBBDC0A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851-10AF-0E41-9D20-9E4869F3143B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85FC-6888-4943-8D4B-EAA4B1469943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51C6-9B93-A144-8330-C300025EE68B}" type="datetime1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EFC-AEF5-9346-BCD2-73631C9FDD52}" type="datetime1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AD65-3F35-5745-89A3-405436EB7A4B}" type="datetime1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724B-8850-8B49-A9A6-BAA085A6084C}" type="datetime1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AE4-095C-B748-9041-913300FD3B05}" type="datetime1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DEB-F21F-B342-8A01-991974D64C96}" type="datetime1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fld id="{5C04892F-89DB-E34A-A7EC-27918AE7B07F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n7.org/linux/man-pages/man7/pthreads.7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Thread Coordination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Concurrent objects &amp; Lock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9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Sept 19,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</a:t>
            </a:r>
            <a:r>
              <a:rPr lang="en-US" dirty="0" smtClean="0"/>
              <a:t>5.7-</a:t>
            </a:r>
            <a:r>
              <a:rPr lang="en-US" dirty="0" smtClean="0"/>
              <a:t>5.9 </a:t>
            </a:r>
          </a:p>
          <a:p>
            <a:r>
              <a:rPr lang="en-US" dirty="0" smtClean="0"/>
              <a:t>HW</a:t>
            </a:r>
            <a:r>
              <a:rPr lang="en-US" dirty="0"/>
              <a:t> </a:t>
            </a:r>
            <a:r>
              <a:rPr lang="en-US" dirty="0" smtClean="0"/>
              <a:t>2 out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smtClean="0"/>
              <a:t>out: CP1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Too Much Milk: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Solution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914400"/>
            <a:ext cx="8710612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Suppose we have some sort of implementation of a lock (more in a moment)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</a:t>
            </a: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 – wait until lock is free, then grab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</a:t>
            </a: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 – unlock, waking up anyone waiting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These must be atomic operations – if two threads are waiting for the lock, only one succeeds to grab the lock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endParaRPr lang="en-US" altLang="ko-KR" sz="18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Then, our milk problem is easy: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milklock.Acquire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	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	   buy milk;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milklock.Release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endParaRPr lang="en-US" altLang="ko-KR" sz="18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Once again, section of code between </a:t>
            </a:r>
            <a:r>
              <a:rPr lang="en-US" altLang="ko-KR" sz="2400" dirty="0">
                <a:latin typeface="Courier New" charset="0"/>
                <a:ea typeface="굴림" charset="0"/>
                <a:cs typeface="굴림" charset="0"/>
              </a:rPr>
              <a:t>Acquire()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 and </a:t>
            </a:r>
            <a:r>
              <a:rPr lang="en-US" altLang="ko-KR" sz="2400" dirty="0">
                <a:latin typeface="Courier New" charset="0"/>
                <a:ea typeface="굴림" charset="0"/>
                <a:cs typeface="굴림" charset="0"/>
              </a:rPr>
              <a:t>Release()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 called a “</a:t>
            </a: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Critical Section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514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How to Implement Lock?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303261" y="1199188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Lock: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prevents someone from accessing something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 before entering critical section (e.g., before accessing shared data)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Should sleep if waiting for long time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Hardware lock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instructions 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Is this a good idea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?</a:t>
            </a:r>
          </a:p>
          <a:p>
            <a:pPr lvl="2">
              <a:lnSpc>
                <a:spcPct val="85000"/>
              </a:lnSpc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We will see various atomic read-modify-write instructions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How do handle interface between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Each feature makes hardware more complex and slower</a:t>
            </a:r>
          </a:p>
        </p:txBody>
      </p:sp>
      <p:pic>
        <p:nvPicPr>
          <p:cNvPr id="4" name="Picture 4" descr="MCj030783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1901825"/>
            <a:ext cx="94773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65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How can we build multi-instruction atomic operations?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Recall: dispatcher gets control in two ways.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Internal: Thread does something to relinquish the CPU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External: Interrupts cause dispatcher to take CPU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On a uniprocessor, can avoid context-switching by: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Avoiding internal events (although virtual memory tricky)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Preventing external events by disabling interrupts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Consequently, naïve Implementation of locks: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disable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enable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533400"/>
          </a:xfrm>
        </p:spPr>
        <p:txBody>
          <a:bodyPr>
            <a:noAutofit/>
          </a:bodyPr>
          <a:lstStyle/>
          <a:p>
            <a:r>
              <a:rPr lang="en-US" altLang="ko-KR" sz="3200" dirty="0">
                <a:latin typeface="Helvetica" charset="0"/>
                <a:ea typeface="굴림" charset="0"/>
                <a:cs typeface="굴림" charset="0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198939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27920" y="1727970"/>
            <a:ext cx="4408680" cy="32827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</a:t>
            </a:r>
            <a:r>
              <a:rPr lang="en-US" dirty="0" err="1" smtClean="0"/>
              <a:t>vs</a:t>
            </a:r>
            <a:r>
              <a:rPr lang="en-US" dirty="0" smtClean="0"/>
              <a:t> Disable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7920" y="223921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 disable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; 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7920" y="3506031"/>
            <a:ext cx="406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 enable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; }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76865" y="2655455"/>
            <a:ext cx="256191" cy="939030"/>
          </a:xfrm>
          <a:custGeom>
            <a:avLst/>
            <a:gdLst>
              <a:gd name="connsiteX0" fmla="*/ 156044 w 256191"/>
              <a:gd name="connsiteY0" fmla="*/ 0 h 939030"/>
              <a:gd name="connsiteX1" fmla="*/ 2104 w 256191"/>
              <a:gd name="connsiteY1" fmla="*/ 184727 h 939030"/>
              <a:gd name="connsiteX2" fmla="*/ 256104 w 256191"/>
              <a:gd name="connsiteY2" fmla="*/ 469515 h 939030"/>
              <a:gd name="connsiteX3" fmla="*/ 32892 w 256191"/>
              <a:gd name="connsiteY3" fmla="*/ 638848 h 939030"/>
              <a:gd name="connsiteX4" fmla="*/ 217619 w 256191"/>
              <a:gd name="connsiteY4" fmla="*/ 800484 h 939030"/>
              <a:gd name="connsiteX5" fmla="*/ 9801 w 256191"/>
              <a:gd name="connsiteY5" fmla="*/ 939030 h 93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91" h="939030">
                <a:moveTo>
                  <a:pt x="156044" y="0"/>
                </a:moveTo>
                <a:cubicBezTo>
                  <a:pt x="70735" y="53237"/>
                  <a:pt x="-14573" y="106475"/>
                  <a:pt x="2104" y="184727"/>
                </a:cubicBezTo>
                <a:cubicBezTo>
                  <a:pt x="18781" y="262980"/>
                  <a:pt x="250973" y="393828"/>
                  <a:pt x="256104" y="469515"/>
                </a:cubicBezTo>
                <a:cubicBezTo>
                  <a:pt x="261235" y="545202"/>
                  <a:pt x="39306" y="583687"/>
                  <a:pt x="32892" y="638848"/>
                </a:cubicBezTo>
                <a:cubicBezTo>
                  <a:pt x="26478" y="694009"/>
                  <a:pt x="221467" y="750454"/>
                  <a:pt x="217619" y="800484"/>
                </a:cubicBezTo>
                <a:cubicBezTo>
                  <a:pt x="213771" y="850514"/>
                  <a:pt x="9801" y="939030"/>
                  <a:pt x="9801" y="939030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79151" y="2727969"/>
            <a:ext cx="694953" cy="689481"/>
          </a:xfrm>
          <a:custGeom>
            <a:avLst/>
            <a:gdLst>
              <a:gd name="connsiteX0" fmla="*/ 0 w 694953"/>
              <a:gd name="connsiteY0" fmla="*/ 481667 h 689481"/>
              <a:gd name="connsiteX1" fmla="*/ 238606 w 694953"/>
              <a:gd name="connsiteY1" fmla="*/ 635607 h 689481"/>
              <a:gd name="connsiteX2" fmla="*/ 523394 w 694953"/>
              <a:gd name="connsiteY2" fmla="*/ 674092 h 689481"/>
              <a:gd name="connsiteX3" fmla="*/ 692727 w 694953"/>
              <a:gd name="connsiteY3" fmla="*/ 397001 h 689481"/>
              <a:gd name="connsiteX4" fmla="*/ 592667 w 694953"/>
              <a:gd name="connsiteY4" fmla="*/ 12152 h 689481"/>
              <a:gd name="connsiteX5" fmla="*/ 223212 w 694953"/>
              <a:gd name="connsiteY5" fmla="*/ 112213 h 689481"/>
              <a:gd name="connsiteX6" fmla="*/ 69273 w 694953"/>
              <a:gd name="connsiteY6" fmla="*/ 273849 h 68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953" h="689481">
                <a:moveTo>
                  <a:pt x="0" y="481667"/>
                </a:moveTo>
                <a:cubicBezTo>
                  <a:pt x="75687" y="542601"/>
                  <a:pt x="151374" y="603536"/>
                  <a:pt x="238606" y="635607"/>
                </a:cubicBezTo>
                <a:cubicBezTo>
                  <a:pt x="325838" y="667678"/>
                  <a:pt x="447707" y="713860"/>
                  <a:pt x="523394" y="674092"/>
                </a:cubicBezTo>
                <a:cubicBezTo>
                  <a:pt x="599081" y="634324"/>
                  <a:pt x="681182" y="507324"/>
                  <a:pt x="692727" y="397001"/>
                </a:cubicBezTo>
                <a:cubicBezTo>
                  <a:pt x="704272" y="286678"/>
                  <a:pt x="670919" y="59617"/>
                  <a:pt x="592667" y="12152"/>
                </a:cubicBezTo>
                <a:cubicBezTo>
                  <a:pt x="514415" y="-35313"/>
                  <a:pt x="310444" y="68597"/>
                  <a:pt x="223212" y="112213"/>
                </a:cubicBezTo>
                <a:cubicBezTo>
                  <a:pt x="135980" y="155829"/>
                  <a:pt x="69273" y="273849"/>
                  <a:pt x="69273" y="273849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74104" y="2875002"/>
            <a:ext cx="2262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While(TRUE) {;}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912950" y="5118485"/>
            <a:ext cx="3044504" cy="6311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377758" y="5257030"/>
            <a:ext cx="1670242" cy="492606"/>
            <a:chOff x="1377758" y="5257030"/>
            <a:chExt cx="1670242" cy="492606"/>
          </a:xfrm>
        </p:grpSpPr>
        <p:sp>
          <p:nvSpPr>
            <p:cNvPr id="14" name="Right Arrow 13"/>
            <p:cNvSpPr/>
            <p:nvPr/>
          </p:nvSpPr>
          <p:spPr>
            <a:xfrm>
              <a:off x="1377758" y="5257030"/>
              <a:ext cx="1416242" cy="492606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794000" y="5257030"/>
              <a:ext cx="254000" cy="4156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793230" y="5257030"/>
              <a:ext cx="254000" cy="4156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799920" y="1614891"/>
            <a:ext cx="914254" cy="1517775"/>
            <a:chOff x="7173576" y="1899675"/>
            <a:chExt cx="914254" cy="1517775"/>
          </a:xfrm>
        </p:grpSpPr>
        <p:sp>
          <p:nvSpPr>
            <p:cNvPr id="23" name="Rectangle 22"/>
            <p:cNvSpPr/>
            <p:nvPr/>
          </p:nvSpPr>
          <p:spPr>
            <a:xfrm>
              <a:off x="7173576" y="1899675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95395" y="2139028"/>
              <a:ext cx="256191" cy="939030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7319818" y="3140363"/>
              <a:ext cx="59266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274139" y="1896567"/>
            <a:ext cx="914254" cy="1517775"/>
            <a:chOff x="7173576" y="1899675"/>
            <a:chExt cx="914254" cy="1517775"/>
          </a:xfrm>
        </p:grpSpPr>
        <p:sp>
          <p:nvSpPr>
            <p:cNvPr id="26" name="Rectangle 25"/>
            <p:cNvSpPr/>
            <p:nvPr/>
          </p:nvSpPr>
          <p:spPr>
            <a:xfrm>
              <a:off x="7173576" y="1899675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495395" y="2139028"/>
              <a:ext cx="256191" cy="939030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7319818" y="3140363"/>
              <a:ext cx="59266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852149" y="2608543"/>
            <a:ext cx="914254" cy="1517775"/>
            <a:chOff x="7173576" y="1899675"/>
            <a:chExt cx="914254" cy="1517775"/>
          </a:xfrm>
        </p:grpSpPr>
        <p:sp>
          <p:nvSpPr>
            <p:cNvPr id="30" name="Rectangle 29"/>
            <p:cNvSpPr/>
            <p:nvPr/>
          </p:nvSpPr>
          <p:spPr>
            <a:xfrm>
              <a:off x="7173576" y="1899675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495395" y="2139028"/>
              <a:ext cx="256191" cy="939030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7319818" y="3140363"/>
              <a:ext cx="59266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30847" y="1014726"/>
            <a:ext cx="535709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Only disable for the implementation of the lock itself</a:t>
            </a:r>
          </a:p>
          <a:p>
            <a:r>
              <a:rPr lang="en-US" dirty="0" smtClean="0"/>
              <a:t>Not what you are going to do under it!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032000" y="2135920"/>
            <a:ext cx="1885758" cy="592049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32000" y="3490901"/>
            <a:ext cx="1885758" cy="592049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33" grpId="0" animBg="1"/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818" y="152400"/>
            <a:ext cx="8529782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An OS Implementation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of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Locks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5988"/>
            <a:ext cx="8610600" cy="129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11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>
                <a:latin typeface="Courier New" charset="0"/>
                <a:ea typeface="굴림" charset="0"/>
                <a:cs typeface="굴림" charset="0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2149475"/>
            <a:ext cx="4581525" cy="38933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value == BUSY</a:t>
            </a:r>
            <a:r>
              <a:rPr lang="en-US" sz="1900" dirty="0">
                <a:latin typeface="Courier New" charset="0"/>
              </a:rPr>
              <a:t>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Enable interrupts?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value = BUSY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19600" y="2225675"/>
            <a:ext cx="48768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(anyone on wait queue)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at front of ready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endParaRPr lang="en-US" sz="1900" dirty="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952816" y="2143522"/>
            <a:ext cx="609600" cy="685800"/>
            <a:chOff x="1776" y="912"/>
            <a:chExt cx="476" cy="576"/>
          </a:xfrm>
        </p:grpSpPr>
        <p:sp>
          <p:nvSpPr>
            <p:cNvPr id="62470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1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40121" y="1814463"/>
            <a:ext cx="5922049" cy="3080810"/>
            <a:chOff x="2740121" y="1814463"/>
            <a:chExt cx="5922049" cy="3080810"/>
          </a:xfrm>
        </p:grpSpPr>
        <p:sp>
          <p:nvSpPr>
            <p:cNvPr id="3" name="TextBox 2"/>
            <p:cNvSpPr txBox="1"/>
            <p:nvPr/>
          </p:nvSpPr>
          <p:spPr>
            <a:xfrm>
              <a:off x="4655945" y="1814463"/>
              <a:ext cx="40062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Checking and Setting are indivisible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 - otherwise two thread could see !BUSY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3244809" y="2143522"/>
              <a:ext cx="1489116" cy="1289326"/>
            </a:xfrm>
            <a:prstGeom prst="straightConnector1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2740121" y="2115603"/>
              <a:ext cx="3331537" cy="2779670"/>
            </a:xfrm>
            <a:prstGeom prst="straightConnector1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54947" y="3170382"/>
            <a:ext cx="2208470" cy="3216131"/>
            <a:chOff x="3354947" y="3170382"/>
            <a:chExt cx="2208470" cy="3216131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354947" y="3170382"/>
              <a:ext cx="533400" cy="1905000"/>
            </a:xfrm>
            <a:prstGeom prst="rightBrace">
              <a:avLst>
                <a:gd name="adj1" fmla="val 2976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563292" y="5745163"/>
              <a:ext cx="1000125" cy="64135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</a:rPr>
                <a:t>Critical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Section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888347" y="4133273"/>
              <a:ext cx="674945" cy="16118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4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362200" y="838200"/>
            <a:ext cx="28956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Helvetica" charset="0"/>
                <a:ea typeface="MS PGothic" charset="0"/>
              </a:rPr>
              <a:t>Locks</a:t>
            </a:r>
            <a:endParaRPr lang="en-US" sz="3600" dirty="0">
              <a:latin typeface="Helvetica" charset="0"/>
              <a:ea typeface="MS PGothic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5334000" y="901700"/>
            <a:ext cx="3810000" cy="22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lock.Release();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438400" y="1600200"/>
            <a:ext cx="3124200" cy="6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400">
                <a:latin typeface="Courier New" charset="0"/>
              </a:rPr>
              <a:t>  </a:t>
            </a:r>
            <a:r>
              <a:rPr lang="en-US" sz="140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400">
                <a:latin typeface="Courier New" charset="0"/>
              </a:rPr>
              <a:t/>
            </a:r>
            <a:br>
              <a:rPr lang="en-US" sz="1400">
                <a:latin typeface="Courier New" charset="0"/>
              </a:rPr>
            </a:b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2438400" y="3962400"/>
            <a:ext cx="2743200" cy="6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>
                <a:latin typeface="Courier New" charset="0"/>
              </a:rPr>
              <a:t>Release() {</a:t>
            </a:r>
            <a:br>
              <a:rPr lang="en-US" sz="1400">
                <a:latin typeface="Courier New" charset="0"/>
              </a:rPr>
            </a:br>
            <a:r>
              <a:rPr lang="en-US" sz="1400">
                <a:latin typeface="Courier New" charset="0"/>
              </a:rPr>
              <a:t>  </a:t>
            </a:r>
            <a:r>
              <a:rPr lang="en-US" sz="140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400">
                <a:solidFill>
                  <a:srgbClr val="FF0000"/>
                </a:solidFill>
                <a:latin typeface="Courier New" charset="0"/>
              </a:rPr>
            </a:b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22536" name="Freeform 9"/>
          <p:cNvSpPr>
            <a:spLocks/>
          </p:cNvSpPr>
          <p:nvPr/>
        </p:nvSpPr>
        <p:spPr bwMode="auto">
          <a:xfrm>
            <a:off x="1905000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78 w 1222375"/>
              <a:gd name="T3" fmla="*/ 2077255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37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2147483647 w 1222375"/>
              <a:gd name="T3" fmla="*/ 1448257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38" name="Freeform 11"/>
          <p:cNvSpPr>
            <a:spLocks/>
          </p:cNvSpPr>
          <p:nvPr/>
        </p:nvSpPr>
        <p:spPr bwMode="auto">
          <a:xfrm flipV="1">
            <a:off x="1981200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24 w 1222375"/>
              <a:gd name="T3" fmla="*/ 2147483647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39" name="Freeform 12"/>
          <p:cNvSpPr>
            <a:spLocks/>
          </p:cNvSpPr>
          <p:nvPr/>
        </p:nvSpPr>
        <p:spPr bwMode="auto">
          <a:xfrm>
            <a:off x="1905000" y="1162050"/>
            <a:ext cx="3429000" cy="1352550"/>
          </a:xfrm>
          <a:custGeom>
            <a:avLst/>
            <a:gdLst>
              <a:gd name="T0" fmla="*/ 0 w 3540125"/>
              <a:gd name="T1" fmla="*/ 2950868 h 1251057"/>
              <a:gd name="T2" fmla="*/ 625950 w 3540125"/>
              <a:gd name="T3" fmla="*/ 329761 h 1251057"/>
              <a:gd name="T4" fmla="*/ 1866672 w 3540125"/>
              <a:gd name="T5" fmla="*/ 30207 h 1251057"/>
              <a:gd name="T6" fmla="*/ 2492623 w 3540125"/>
              <a:gd name="T7" fmla="*/ 254873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40" name="Rounded Rectangle 13"/>
          <p:cNvSpPr>
            <a:spLocks noChangeArrowheads="1"/>
          </p:cNvSpPr>
          <p:nvPr/>
        </p:nvSpPr>
        <p:spPr bwMode="auto">
          <a:xfrm>
            <a:off x="276321" y="5207000"/>
            <a:ext cx="2895600" cy="1371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If one thread in critical section, </a:t>
            </a:r>
            <a:r>
              <a:rPr lang="en-US" b="0">
                <a:latin typeface="Helvetica" charset="0"/>
                <a:sym typeface="Wingdings" charset="0"/>
              </a:rPr>
              <a:t>no other activity (including OS) can run! </a:t>
            </a:r>
            <a:endParaRPr lang="en-US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8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9801"/>
            <a:ext cx="8686800" cy="58674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What about re-enabling ints when going to sleep?</a:t>
            </a: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Want to put it after sleep(). But, how?</a:t>
            </a:r>
          </a:p>
          <a:p>
            <a:pPr lvl="1">
              <a:spcBef>
                <a:spcPct val="20000"/>
              </a:spcBef>
            </a:pPr>
            <a:endParaRPr lang="ko-KR" altLang="en-US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320801"/>
            <a:ext cx="45815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900">
                <a:latin typeface="Courier New" charset="0"/>
                <a:cs typeface="Courier New" charset="0"/>
              </a:rPr>
              <a:t>Acquire() {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disable interrupts;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if (value == BUSY) {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	put thread on wait queue;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	go to sleep();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} else {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	value = BUSY;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}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enable interrupts;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}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17588" y="2006601"/>
            <a:ext cx="3746500" cy="460375"/>
            <a:chOff x="793" y="1344"/>
            <a:chExt cx="2087" cy="256"/>
          </a:xfrm>
        </p:grpSpPr>
        <p:sp>
          <p:nvSpPr>
            <p:cNvPr id="66571" name="Text Box 5"/>
            <p:cNvSpPr txBox="1">
              <a:spLocks noChangeArrowheads="1"/>
            </p:cNvSpPr>
            <p:nvPr/>
          </p:nvSpPr>
          <p:spPr bwMode="auto">
            <a:xfrm>
              <a:off x="793" y="1344"/>
              <a:ext cx="138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72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17588" y="2260601"/>
            <a:ext cx="3746500" cy="460375"/>
            <a:chOff x="792" y="1344"/>
            <a:chExt cx="2088" cy="256"/>
          </a:xfrm>
        </p:grpSpPr>
        <p:sp>
          <p:nvSpPr>
            <p:cNvPr id="66569" name="Text Box 10"/>
            <p:cNvSpPr txBox="1">
              <a:spLocks noChangeArrowheads="1"/>
            </p:cNvSpPr>
            <p:nvPr/>
          </p:nvSpPr>
          <p:spPr bwMode="auto">
            <a:xfrm>
              <a:off x="792" y="1344"/>
              <a:ext cx="139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70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017588" y="2540001"/>
            <a:ext cx="3746500" cy="460375"/>
            <a:chOff x="792" y="1344"/>
            <a:chExt cx="2088" cy="256"/>
          </a:xfrm>
        </p:grpSpPr>
        <p:sp>
          <p:nvSpPr>
            <p:cNvPr id="66567" name="Text Box 13"/>
            <p:cNvSpPr txBox="1">
              <a:spLocks noChangeArrowheads="1"/>
            </p:cNvSpPr>
            <p:nvPr/>
          </p:nvSpPr>
          <p:spPr bwMode="auto">
            <a:xfrm>
              <a:off x="792" y="1344"/>
              <a:ext cx="139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68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052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>
                <a:latin typeface="Helvetica" charset="0"/>
                <a:ea typeface="굴림" charset="0"/>
                <a:cs typeface="굴림" charset="0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800" dirty="0">
                <a:latin typeface="Helvetica" charset="0"/>
                <a:ea typeface="굴림" charset="0"/>
                <a:cs typeface="굴림" charset="0"/>
              </a:rPr>
              <a:t>Since </a:t>
            </a:r>
            <a:r>
              <a:rPr lang="en-US" altLang="ko-KR" sz="2800" dirty="0" err="1">
                <a:latin typeface="Helvetica" charset="0"/>
                <a:ea typeface="굴림" charset="0"/>
                <a:cs typeface="굴림" charset="0"/>
              </a:rPr>
              <a:t>ints</a:t>
            </a:r>
            <a:r>
              <a:rPr lang="en-US" altLang="ko-KR" sz="2800" dirty="0">
                <a:latin typeface="Helvetica" charset="0"/>
                <a:ea typeface="굴림" charset="0"/>
                <a:cs typeface="굴림" charset="0"/>
              </a:rPr>
              <a:t>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Responsibility of the next thread to re-enable </a:t>
            </a:r>
            <a:r>
              <a:rPr lang="en-US" altLang="ko-KR" sz="2400" dirty="0" err="1">
                <a:latin typeface="Helvetica" charset="0"/>
                <a:ea typeface="굴림" charset="0"/>
                <a:cs typeface="굴림" charset="0"/>
              </a:rPr>
              <a:t>ints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400" u="sng" dirty="0">
                <a:latin typeface="Helvetica" charset="0"/>
                <a:ea typeface="굴림" charset="0"/>
                <a:cs typeface="굴림" charset="0"/>
              </a:rPr>
              <a:t>Thread A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400" u="sng" dirty="0">
                <a:latin typeface="Helvetica" charset="0"/>
                <a:ea typeface="굴림" charset="0"/>
                <a:cs typeface="굴림" charset="0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disable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sleep return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enable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endParaRPr lang="en-US" altLang="ko-KR" sz="1800" dirty="0">
              <a:latin typeface="Courier New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disable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sleep return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enable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05200" y="3305175"/>
            <a:ext cx="1447800" cy="584200"/>
            <a:chOff x="2160" y="2146"/>
            <a:chExt cx="912" cy="368"/>
          </a:xfrm>
        </p:grpSpPr>
        <p:sp>
          <p:nvSpPr>
            <p:cNvPr id="68618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600"/>
            </a:p>
          </p:txBody>
        </p:sp>
        <p:sp>
          <p:nvSpPr>
            <p:cNvPr id="68619" name="Text Box 7"/>
            <p:cNvSpPr txBox="1">
              <a:spLocks noChangeArrowheads="1"/>
            </p:cNvSpPr>
            <p:nvPr/>
          </p:nvSpPr>
          <p:spPr bwMode="auto">
            <a:xfrm rot="537817">
              <a:off x="2416" y="2146"/>
              <a:ext cx="5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context</a:t>
              </a:r>
              <a:b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</a:br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switch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733800" y="5133975"/>
            <a:ext cx="1447800" cy="584200"/>
            <a:chOff x="2400" y="3232"/>
            <a:chExt cx="912" cy="368"/>
          </a:xfrm>
        </p:grpSpPr>
        <p:sp>
          <p:nvSpPr>
            <p:cNvPr id="68616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600"/>
            </a:p>
          </p:txBody>
        </p:sp>
        <p:sp>
          <p:nvSpPr>
            <p:cNvPr id="68617" name="Text Box 8"/>
            <p:cNvSpPr txBox="1">
              <a:spLocks noChangeArrowheads="1"/>
            </p:cNvSpPr>
            <p:nvPr/>
          </p:nvSpPr>
          <p:spPr bwMode="auto">
            <a:xfrm rot="21085516">
              <a:off x="2490" y="3232"/>
              <a:ext cx="5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context</a:t>
              </a:r>
              <a:b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</a:br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switch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78400" y="3505200"/>
            <a:ext cx="1846930" cy="2094224"/>
            <a:chOff x="4978774" y="3276600"/>
            <a:chExt cx="1846590" cy="2094089"/>
          </a:xfrm>
        </p:grpSpPr>
        <p:sp>
          <p:nvSpPr>
            <p:cNvPr id="68614" name="TextBox 3"/>
            <p:cNvSpPr txBox="1">
              <a:spLocks noChangeArrowheads="1"/>
            </p:cNvSpPr>
            <p:nvPr/>
          </p:nvSpPr>
          <p:spPr bwMode="auto">
            <a:xfrm>
              <a:off x="4978774" y="3276600"/>
              <a:ext cx="1846590" cy="646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lvl="1"/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yield return</a:t>
              </a:r>
              <a:b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</a:b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enable </a:t>
              </a:r>
              <a:r>
                <a:rPr lang="en-US" altLang="ko-KR" sz="1800" b="0" dirty="0" err="1">
                  <a:latin typeface="Courier New" charset="0"/>
                  <a:ea typeface="굴림" charset="0"/>
                  <a:cs typeface="굴림" charset="0"/>
                </a:rPr>
                <a:t>ints</a:t>
              </a:r>
              <a:endParaRPr lang="en-US" altLang="ko-KR" sz="1800" b="0" dirty="0">
                <a:latin typeface="Courier New" charset="0"/>
                <a:ea typeface="굴림" charset="0"/>
                <a:cs typeface="굴림" charset="0"/>
              </a:endParaRPr>
            </a:p>
          </p:txBody>
        </p:sp>
        <p:sp>
          <p:nvSpPr>
            <p:cNvPr id="68615" name="TextBox 10"/>
            <p:cNvSpPr txBox="1">
              <a:spLocks noChangeArrowheads="1"/>
            </p:cNvSpPr>
            <p:nvPr/>
          </p:nvSpPr>
          <p:spPr bwMode="auto">
            <a:xfrm>
              <a:off x="5029200" y="4724400"/>
              <a:ext cx="1708094" cy="646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lvl="1"/>
              <a:r>
                <a:rPr lang="en-US" altLang="ko-KR" sz="1800" b="0">
                  <a:latin typeface="Courier New" charset="0"/>
                  <a:ea typeface="굴림" charset="0"/>
                  <a:cs typeface="굴림" charset="0"/>
                </a:rPr>
                <a:t>disable int</a:t>
              </a:r>
            </a:p>
            <a:p>
              <a:pPr marL="0" lvl="1"/>
              <a:r>
                <a:rPr lang="en-US" altLang="ko-KR" sz="1800" b="0">
                  <a:latin typeface="Courier New" charset="0"/>
                  <a:ea typeface="굴림" charset="0"/>
                  <a:cs typeface="굴림" charset="0"/>
                </a:rPr>
                <a:t>yield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6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9630"/>
            <a:ext cx="8229600" cy="875619"/>
          </a:xfrm>
        </p:spPr>
        <p:txBody>
          <a:bodyPr/>
          <a:lstStyle/>
          <a:p>
            <a:r>
              <a:rPr lang="en-US" altLang="ko-KR" sz="3600">
                <a:latin typeface="Helvetica" charset="0"/>
                <a:ea typeface="Gulim" charset="0"/>
                <a:cs typeface="Gulim" charset="0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892849"/>
            <a:ext cx="8610600" cy="5729288"/>
          </a:xfrm>
        </p:spPr>
        <p:txBody>
          <a:bodyPr>
            <a:normAutofit/>
          </a:bodyPr>
          <a:lstStyle/>
          <a:p>
            <a:pPr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Semaphores are a kind of generalized locks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First defined by </a:t>
            </a:r>
            <a:r>
              <a:rPr lang="en-US" altLang="ko-KR" sz="2000" dirty="0" err="1">
                <a:latin typeface="Helvetica" charset="0"/>
                <a:ea typeface="Gulim" charset="0"/>
                <a:cs typeface="Gulim" charset="0"/>
              </a:rPr>
              <a:t>Dijkstra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P():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an atomic operation that </a:t>
            </a:r>
            <a:r>
              <a:rPr lang="en-US" altLang="ko-KR" sz="2000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waits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V():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Note that </a:t>
            </a: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P()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stands for “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proberen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” 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(to test) and </a:t>
            </a: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V()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stands for “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verhogen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”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(to increment) in Dutch</a:t>
            </a:r>
          </a:p>
        </p:txBody>
      </p:sp>
      <p:pic>
        <p:nvPicPr>
          <p:cNvPr id="26627" name="Picture 20" descr="MCj036416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613" y="1181164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35515" y="3871575"/>
            <a:ext cx="824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down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9835" y="4832157"/>
            <a:ext cx="510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up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Demonstrate a structured way to approach concurrent programming (of threads)</a:t>
            </a:r>
          </a:p>
          <a:p>
            <a:pPr lvl="1"/>
            <a:r>
              <a:rPr lang="en-US" dirty="0" smtClean="0"/>
              <a:t>Synchronized shared objects (in C!)</a:t>
            </a:r>
          </a:p>
          <a:p>
            <a:r>
              <a:rPr lang="en-US" dirty="0" smtClean="0"/>
              <a:t>Introduce the challenge of concurrent programming</a:t>
            </a:r>
          </a:p>
          <a:p>
            <a:r>
              <a:rPr lang="en-US" dirty="0" smtClean="0"/>
              <a:t>Develop understanding of a family of mechanisms</a:t>
            </a:r>
          </a:p>
          <a:p>
            <a:pPr lvl="1"/>
            <a:r>
              <a:rPr lang="en-US" dirty="0" smtClean="0"/>
              <a:t>Flags, Locks, Condition Variables </a:t>
            </a:r>
            <a:r>
              <a:rPr lang="en-US" dirty="0" smtClean="0">
                <a:solidFill>
                  <a:srgbClr val="FF0000"/>
                </a:solidFill>
              </a:rPr>
              <a:t>&amp; semaphores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Understand how these mechanisms can be implemented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8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latin typeface="Helvetica" charset="0"/>
                <a:ea typeface="Gulim" charset="0"/>
                <a:cs typeface="Gulim" charset="0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774700"/>
            <a:ext cx="8763000" cy="4483100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Semaphores are like integers, except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No negative values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Operations must be atomic</a:t>
            </a:r>
          </a:p>
          <a:p>
            <a:pPr lvl="2"/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Two P’s together can’t decrement value below zero</a:t>
            </a:r>
          </a:p>
          <a:p>
            <a:pPr lvl="2"/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Similarly, thread going to sleep in P won’t miss wakeup from V – even if they both happen at same time</a:t>
            </a:r>
          </a:p>
          <a:p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Semaphore from railway analogy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Here is a semaphore initialized to 2 for resource control:</a:t>
            </a:r>
          </a:p>
          <a:p>
            <a:endParaRPr lang="ko-KR" altLang="en-US" sz="2400" dirty="0">
              <a:latin typeface="Helvetica" charset="0"/>
              <a:ea typeface="Gulim" charset="0"/>
              <a:cs typeface="Gulim" charset="0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90600" y="4800600"/>
            <a:ext cx="7391400" cy="1447800"/>
            <a:chOff x="624" y="3024"/>
            <a:chExt cx="4656" cy="912"/>
          </a:xfrm>
        </p:grpSpPr>
        <p:sp>
          <p:nvSpPr>
            <p:cNvPr id="28692" name="Line 12"/>
            <p:cNvSpPr>
              <a:spLocks noChangeShapeType="1"/>
            </p:cNvSpPr>
            <p:nvPr/>
          </p:nvSpPr>
          <p:spPr bwMode="auto">
            <a:xfrm>
              <a:off x="624" y="3648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3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4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5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6 h 272"/>
                <a:gd name="T2" fmla="*/ 144 w 480"/>
                <a:gd name="T3" fmla="*/ 16 h 272"/>
                <a:gd name="T4" fmla="*/ 336 w 480"/>
                <a:gd name="T5" fmla="*/ 4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6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846 h 272"/>
                <a:gd name="T2" fmla="*/ 1170 w 480"/>
                <a:gd name="T3" fmla="*/ 846 h 272"/>
                <a:gd name="T4" fmla="*/ 2741 w 480"/>
                <a:gd name="T5" fmla="*/ 168 h 272"/>
                <a:gd name="T6" fmla="*/ 391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7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6 h 272"/>
                <a:gd name="T2" fmla="*/ 144 w 480"/>
                <a:gd name="T3" fmla="*/ 16 h 272"/>
                <a:gd name="T4" fmla="*/ 336 w 480"/>
                <a:gd name="T5" fmla="*/ 4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8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846 h 272"/>
                <a:gd name="T2" fmla="*/ 1170 w 480"/>
                <a:gd name="T3" fmla="*/ 846 h 272"/>
                <a:gd name="T4" fmla="*/ 2741 w 480"/>
                <a:gd name="T5" fmla="*/ 168 h 272"/>
                <a:gd name="T6" fmla="*/ 391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9" name="Line 19"/>
            <p:cNvSpPr>
              <a:spLocks noChangeShapeType="1"/>
            </p:cNvSpPr>
            <p:nvPr/>
          </p:nvSpPr>
          <p:spPr bwMode="auto">
            <a:xfrm>
              <a:off x="4368" y="364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pic>
          <p:nvPicPr>
            <p:cNvPr id="28700" name="Picture 20" descr="MCj0364166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0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23940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40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46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52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56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63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73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 bldLvl="2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0231" y="62642"/>
            <a:ext cx="8229600" cy="875619"/>
          </a:xfrm>
        </p:spPr>
        <p:txBody>
          <a:bodyPr/>
          <a:lstStyle/>
          <a:p>
            <a:r>
              <a:rPr lang="en-US" altLang="ko-KR" sz="3200" dirty="0">
                <a:latin typeface="Helvetica" charset="0"/>
                <a:ea typeface="Gulim" charset="0"/>
                <a:cs typeface="Gulim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528" y="938261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Also called “Binary Semaphore”.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semaphore.P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// Critical section goes here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semaphore.V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Allow thread 1 to wait for a signal from thread 2, i.e., thread 2 </a:t>
            </a:r>
            <a:r>
              <a:rPr lang="en-US" altLang="ko-KR" sz="2000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schedules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thread 1 when a given </a:t>
            </a:r>
            <a:r>
              <a:rPr lang="en-US" altLang="ko-KR" sz="2000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constrained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is satisfied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Example: suppose you had to implement </a:t>
            </a:r>
            <a:r>
              <a:rPr lang="en-US" altLang="ko-KR" sz="2000" dirty="0" err="1">
                <a:latin typeface="Helvetica" charset="0"/>
                <a:ea typeface="Gulim" charset="0"/>
                <a:cs typeface="Gulim" charset="0"/>
              </a:rPr>
              <a:t>ThreadJoin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which must wait for thread to </a:t>
            </a:r>
            <a:r>
              <a:rPr lang="en-US" altLang="ko-KR" sz="2000" dirty="0" err="1">
                <a:latin typeface="Helvetica" charset="0"/>
                <a:ea typeface="Gulim" charset="0"/>
                <a:cs typeface="Gulim" charset="0"/>
              </a:rPr>
              <a:t>terminiate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ThreadJoin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 {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   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semaphore.P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ThreadFinish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 {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   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semaphore.V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4196161" y="4579494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400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1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tructured concurrent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locks for mutual exclusion</a:t>
            </a:r>
          </a:p>
          <a:p>
            <a:pPr lvl="1"/>
            <a:r>
              <a:rPr lang="en-US" dirty="0" smtClean="0"/>
              <a:t>Including manipulation of data structures</a:t>
            </a:r>
          </a:p>
          <a:p>
            <a:pPr lvl="1"/>
            <a:r>
              <a:rPr lang="en-US" dirty="0" smtClean="0"/>
              <a:t>Locks more structured than semaphores</a:t>
            </a:r>
          </a:p>
          <a:p>
            <a:pPr lvl="2"/>
            <a:r>
              <a:rPr lang="en-US" dirty="0" smtClean="0"/>
              <a:t>Ownership: acquirer must release</a:t>
            </a:r>
          </a:p>
          <a:p>
            <a:r>
              <a:rPr lang="en-US" dirty="0" smtClean="0"/>
              <a:t>Use Condition Variables (more soon) for Scheduling constraints</a:t>
            </a:r>
          </a:p>
          <a:p>
            <a:pPr lvl="1"/>
            <a:r>
              <a:rPr lang="en-US" dirty="0" smtClean="0"/>
              <a:t>A =&gt; B. “stateless”</a:t>
            </a:r>
          </a:p>
          <a:p>
            <a:r>
              <a:rPr lang="en-US" dirty="0" smtClean="0"/>
              <a:t>Integrate these into concurrent objects</a:t>
            </a:r>
          </a:p>
          <a:p>
            <a:pPr lvl="1"/>
            <a:r>
              <a:rPr lang="en-US" dirty="0" smtClean="0"/>
              <a:t>Synchronized methods effect the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8828"/>
            <a:ext cx="8229600" cy="114546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thread-safe function is one that can be safely (i.e., it </a:t>
            </a:r>
            <a:r>
              <a:rPr lang="en-US" dirty="0" smtClean="0"/>
              <a:t>will deliver </a:t>
            </a:r>
            <a:r>
              <a:rPr lang="en-US" dirty="0"/>
              <a:t>the same results regardless of whether it is) called </a:t>
            </a:r>
            <a:r>
              <a:rPr lang="en-US" dirty="0" smtClean="0"/>
              <a:t>from multiple </a:t>
            </a:r>
            <a:r>
              <a:rPr lang="en-US" dirty="0"/>
              <a:t>threads at the same time</a:t>
            </a:r>
            <a:r>
              <a:rPr lang="en-US" dirty="0" smtClean="0"/>
              <a:t>.</a:t>
            </a:r>
          </a:p>
          <a:p>
            <a:pPr lvl="1"/>
            <a:r>
              <a:rPr lang="en-US" dirty="0">
                <a:hlinkClick r:id="rId2"/>
              </a:rPr>
              <a:t>http://man7.org/linux/man-pages/man7/pthreads.7.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5172" y="1024759"/>
            <a:ext cx="5425547" cy="6553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95949" y="1059789"/>
            <a:ext cx="256191" cy="630956"/>
          </a:xfrm>
          <a:custGeom>
            <a:avLst/>
            <a:gdLst>
              <a:gd name="connsiteX0" fmla="*/ 156044 w 256191"/>
              <a:gd name="connsiteY0" fmla="*/ 0 h 939030"/>
              <a:gd name="connsiteX1" fmla="*/ 2104 w 256191"/>
              <a:gd name="connsiteY1" fmla="*/ 184727 h 939030"/>
              <a:gd name="connsiteX2" fmla="*/ 256104 w 256191"/>
              <a:gd name="connsiteY2" fmla="*/ 469515 h 939030"/>
              <a:gd name="connsiteX3" fmla="*/ 32892 w 256191"/>
              <a:gd name="connsiteY3" fmla="*/ 638848 h 939030"/>
              <a:gd name="connsiteX4" fmla="*/ 217619 w 256191"/>
              <a:gd name="connsiteY4" fmla="*/ 800484 h 939030"/>
              <a:gd name="connsiteX5" fmla="*/ 9801 w 256191"/>
              <a:gd name="connsiteY5" fmla="*/ 939030 h 93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91" h="939030">
                <a:moveTo>
                  <a:pt x="156044" y="0"/>
                </a:moveTo>
                <a:cubicBezTo>
                  <a:pt x="70735" y="53237"/>
                  <a:pt x="-14573" y="106475"/>
                  <a:pt x="2104" y="184727"/>
                </a:cubicBezTo>
                <a:cubicBezTo>
                  <a:pt x="18781" y="262980"/>
                  <a:pt x="250973" y="393828"/>
                  <a:pt x="256104" y="469515"/>
                </a:cubicBezTo>
                <a:cubicBezTo>
                  <a:pt x="261235" y="545202"/>
                  <a:pt x="39306" y="583687"/>
                  <a:pt x="32892" y="638848"/>
                </a:cubicBezTo>
                <a:cubicBezTo>
                  <a:pt x="26478" y="694009"/>
                  <a:pt x="221467" y="750454"/>
                  <a:pt x="217619" y="800484"/>
                </a:cubicBezTo>
                <a:cubicBezTo>
                  <a:pt x="213771" y="850514"/>
                  <a:pt x="9801" y="939030"/>
                  <a:pt x="9801" y="939030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095949" y="1934612"/>
            <a:ext cx="2350769" cy="2607593"/>
            <a:chOff x="4095949" y="1934612"/>
            <a:chExt cx="2350769" cy="2607593"/>
          </a:xfrm>
        </p:grpSpPr>
        <p:sp>
          <p:nvSpPr>
            <p:cNvPr id="8" name="Rectangle 7"/>
            <p:cNvSpPr/>
            <p:nvPr/>
          </p:nvSpPr>
          <p:spPr>
            <a:xfrm>
              <a:off x="4095949" y="1934612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417768" y="2173964"/>
              <a:ext cx="256191" cy="1137277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81171" y="3024430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10202" y="3186184"/>
              <a:ext cx="256191" cy="1137277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32464" y="2785973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854283" y="3025325"/>
              <a:ext cx="256191" cy="1137277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52410" y="1996109"/>
            <a:ext cx="1104417" cy="2882294"/>
            <a:chOff x="752410" y="1996109"/>
            <a:chExt cx="1104417" cy="2882294"/>
          </a:xfrm>
        </p:grpSpPr>
        <p:sp>
          <p:nvSpPr>
            <p:cNvPr id="17" name="Rectangle 16"/>
            <p:cNvSpPr/>
            <p:nvPr/>
          </p:nvSpPr>
          <p:spPr>
            <a:xfrm>
              <a:off x="752410" y="1996109"/>
              <a:ext cx="1104417" cy="288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74230" y="2165541"/>
              <a:ext cx="309478" cy="703858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074230" y="3252765"/>
              <a:ext cx="309478" cy="551458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35540" y="4006676"/>
              <a:ext cx="309478" cy="703858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54939" y="2363150"/>
            <a:ext cx="2407026" cy="932960"/>
            <a:chOff x="1354939" y="2363150"/>
            <a:chExt cx="2407026" cy="932960"/>
          </a:xfrm>
        </p:grpSpPr>
        <p:sp>
          <p:nvSpPr>
            <p:cNvPr id="19" name="Rectangle 18"/>
            <p:cNvSpPr/>
            <p:nvPr/>
          </p:nvSpPr>
          <p:spPr>
            <a:xfrm>
              <a:off x="1960919" y="2363150"/>
              <a:ext cx="1801046" cy="932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Existing Libraries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354939" y="2872030"/>
              <a:ext cx="720854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1354939" y="3174199"/>
              <a:ext cx="72085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418742" y="3452387"/>
            <a:ext cx="2353889" cy="932960"/>
            <a:chOff x="1418742" y="3452387"/>
            <a:chExt cx="2353889" cy="932960"/>
          </a:xfrm>
        </p:grpSpPr>
        <p:sp>
          <p:nvSpPr>
            <p:cNvPr id="20" name="Rectangle 19"/>
            <p:cNvSpPr/>
            <p:nvPr/>
          </p:nvSpPr>
          <p:spPr>
            <a:xfrm>
              <a:off x="1971585" y="3452387"/>
              <a:ext cx="1801046" cy="932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Existing Data structures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507066" y="3704507"/>
              <a:ext cx="720854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1418742" y="4006676"/>
              <a:ext cx="72085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696914" y="3704507"/>
            <a:ext cx="1172880" cy="302169"/>
            <a:chOff x="3696914" y="3704507"/>
            <a:chExt cx="1172880" cy="302169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3735522" y="3704507"/>
              <a:ext cx="1134272" cy="12174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696914" y="3976017"/>
              <a:ext cx="1172879" cy="3065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630926" y="2568978"/>
            <a:ext cx="798512" cy="302169"/>
            <a:chOff x="3630926" y="2568978"/>
            <a:chExt cx="798512" cy="302169"/>
          </a:xfrm>
        </p:grpSpPr>
        <p:cxnSp>
          <p:nvCxnSpPr>
            <p:cNvPr id="32" name="Straight Arrow Connector 31"/>
            <p:cNvCxnSpPr/>
            <p:nvPr/>
          </p:nvCxnSpPr>
          <p:spPr>
            <a:xfrm flipH="1">
              <a:off x="3708584" y="2568978"/>
              <a:ext cx="720854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630926" y="2871147"/>
              <a:ext cx="72085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971862" y="2653862"/>
            <a:ext cx="15824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alloc</a:t>
            </a:r>
            <a:r>
              <a:rPr lang="en-US" dirty="0" smtClean="0"/>
              <a:t>( … ) ???</a:t>
            </a:r>
          </a:p>
          <a:p>
            <a:endParaRPr lang="en-US" dirty="0"/>
          </a:p>
          <a:p>
            <a:r>
              <a:rPr lang="en-US" dirty="0" err="1"/>
              <a:t>f</a:t>
            </a:r>
            <a:r>
              <a:rPr lang="en-US" dirty="0" err="1" smtClean="0"/>
              <a:t>gets</a:t>
            </a:r>
            <a:r>
              <a:rPr lang="en-US" dirty="0" smtClean="0"/>
              <a:t>( … ) ???</a:t>
            </a:r>
          </a:p>
          <a:p>
            <a:endParaRPr lang="en-US" dirty="0"/>
          </a:p>
          <a:p>
            <a:r>
              <a:rPr lang="en-US" dirty="0" err="1"/>
              <a:t>g</a:t>
            </a:r>
            <a:r>
              <a:rPr lang="en-US" dirty="0" err="1" smtClean="0"/>
              <a:t>etdate</a:t>
            </a:r>
            <a:r>
              <a:rPr lang="en-US" dirty="0" smtClean="0"/>
              <a:t> ()</a:t>
            </a:r>
          </a:p>
          <a:p>
            <a:endParaRPr lang="en-US" dirty="0"/>
          </a:p>
          <a:p>
            <a:r>
              <a:rPr lang="en-US" dirty="0" err="1"/>
              <a:t>l</a:t>
            </a:r>
            <a:r>
              <a:rPr lang="en-US" dirty="0" err="1" smtClean="0"/>
              <a:t>ist.h</a:t>
            </a:r>
            <a:r>
              <a:rPr lang="en-US" dirty="0" smtClean="0"/>
              <a:t>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0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71931"/>
            <a:ext cx="8229600" cy="5323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92621" y="1270000"/>
            <a:ext cx="55529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thread_mutex_t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mymalloclock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void *</a:t>
            </a:r>
            <a:r>
              <a:rPr lang="en-US" dirty="0" err="1" smtClean="0">
                <a:latin typeface="Courier"/>
                <a:cs typeface="Courier"/>
              </a:rPr>
              <a:t>my_malloc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size_t</a:t>
            </a:r>
            <a:r>
              <a:rPr lang="en-US" dirty="0" smtClean="0">
                <a:latin typeface="Courier"/>
                <a:cs typeface="Courier"/>
              </a:rPr>
              <a:t> size) {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void *res;</a:t>
            </a:r>
          </a:p>
          <a:p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pthread_mutex_lock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mymalloclock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res = 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(size);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pthread_mutex_unlock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mymalloclock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return res;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 smtClean="0">
                <a:latin typeface="Courier"/>
                <a:cs typeface="Courier"/>
              </a:rPr>
              <a:t>oid </a:t>
            </a:r>
            <a:r>
              <a:rPr lang="en-US" dirty="0" err="1" smtClean="0">
                <a:latin typeface="Courier"/>
                <a:cs typeface="Courier"/>
              </a:rPr>
              <a:t>my_free</a:t>
            </a:r>
            <a:r>
              <a:rPr lang="en-US" dirty="0" smtClean="0">
                <a:latin typeface="Courier"/>
                <a:cs typeface="Courier"/>
              </a:rPr>
              <a:t>(void *</a:t>
            </a:r>
            <a:r>
              <a:rPr lang="en-US" dirty="0" err="1" smtClean="0">
                <a:latin typeface="Courier"/>
                <a:cs typeface="Courier"/>
              </a:rPr>
              <a:t>ptr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…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Courier"/>
                <a:cs typeface="Courier"/>
              </a:rPr>
              <a:t>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5917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&lt;&gt; Interrupt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 handlers are not threads</a:t>
            </a:r>
          </a:p>
          <a:p>
            <a:r>
              <a:rPr lang="en-US" dirty="0" smtClean="0"/>
              <a:t>Only threads can share locks</a:t>
            </a:r>
          </a:p>
          <a:p>
            <a:pPr lvl="1"/>
            <a:r>
              <a:rPr lang="en-US" dirty="0" smtClean="0"/>
              <a:t>Ownership</a:t>
            </a:r>
          </a:p>
          <a:p>
            <a:r>
              <a:rPr lang="en-US" dirty="0" smtClean="0"/>
              <a:t>Yet in the kernel interrupt handlers and threads need to coordinate access to shared data structures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statefull</a:t>
            </a:r>
            <a:r>
              <a:rPr lang="en-US" dirty="0" smtClean="0"/>
              <a:t> aspect of semaphores makes the pending waiters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4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Pintos Locks (</a:t>
            </a:r>
            <a:r>
              <a:rPr lang="en-US" dirty="0" err="1" smtClean="0"/>
              <a:t>synch.c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483" y="942012"/>
            <a:ext cx="2529837" cy="4537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Implements semaphores for synchronization and builds locks and CVs on top.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0566" y="914400"/>
            <a:ext cx="7578873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</a:t>
            </a:r>
            <a:r>
              <a:rPr lang="en-US" sz="1600" dirty="0" smtClean="0">
                <a:latin typeface="Courier"/>
                <a:cs typeface="Courier"/>
              </a:rPr>
              <a:t>oid </a:t>
            </a:r>
            <a:r>
              <a:rPr lang="en-US" sz="1600" dirty="0" err="1" smtClean="0">
                <a:latin typeface="Courier"/>
                <a:cs typeface="Courier"/>
              </a:rPr>
              <a:t>lock_init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lock *lock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(lock != NULL)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lock-&gt;holder = NULL;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sema_init</a:t>
            </a:r>
            <a:r>
              <a:rPr lang="en-US" sz="1600" dirty="0">
                <a:latin typeface="Courier"/>
                <a:cs typeface="Courier"/>
              </a:rPr>
              <a:t> (&amp;lock-&gt;semaphore, 1);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lock_acquire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lock *lock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(lock != NULL)</a:t>
            </a:r>
            <a:r>
              <a:rPr lang="en-US" sz="1600" dirty="0" smtClean="0">
                <a:latin typeface="Courier"/>
                <a:cs typeface="Courier"/>
              </a:rPr>
              <a:t>; ASSERT </a:t>
            </a:r>
            <a:r>
              <a:rPr lang="en-US" sz="1600" dirty="0">
                <a:latin typeface="Courier"/>
                <a:cs typeface="Courier"/>
              </a:rPr>
              <a:t>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lock_held_by_current_thread</a:t>
            </a:r>
            <a:r>
              <a:rPr lang="en-US" sz="1600" dirty="0">
                <a:latin typeface="Courier"/>
                <a:cs typeface="Courier"/>
              </a:rPr>
              <a:t> (lock));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sema_down</a:t>
            </a:r>
            <a:r>
              <a:rPr lang="en-US" sz="1600" dirty="0">
                <a:latin typeface="Courier"/>
                <a:cs typeface="Courier"/>
              </a:rPr>
              <a:t> (&amp;lock-&gt;semaphore);</a:t>
            </a:r>
          </a:p>
          <a:p>
            <a:r>
              <a:rPr lang="en-US" sz="1600" dirty="0">
                <a:latin typeface="Courier"/>
                <a:cs typeface="Courier"/>
              </a:rPr>
              <a:t>  lock-&gt;holder = 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r>
              <a:rPr lang="en-US" sz="1600" dirty="0">
                <a:latin typeface="Courier"/>
                <a:cs typeface="Courier"/>
              </a:rPr>
              <a:t>void</a:t>
            </a:r>
          </a:p>
          <a:p>
            <a:r>
              <a:rPr lang="en-US" sz="1600" dirty="0" err="1">
                <a:latin typeface="Courier"/>
                <a:cs typeface="Courier"/>
              </a:rPr>
              <a:t>lock_release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lock *lock)</a:t>
            </a:r>
          </a:p>
          <a:p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 ASSERT (lock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lock_held_by_current_thread</a:t>
            </a:r>
            <a:r>
              <a:rPr lang="en-US" sz="1600" dirty="0">
                <a:latin typeface="Courier"/>
                <a:cs typeface="Courier"/>
              </a:rPr>
              <a:t> (lock));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lock-&gt;holder = NULL;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sema_up</a:t>
            </a:r>
            <a:r>
              <a:rPr lang="en-US" sz="1600" dirty="0">
                <a:latin typeface="Courier"/>
                <a:cs typeface="Courier"/>
              </a:rPr>
              <a:t> (&amp;lock-&gt;semaphore);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4651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28864" y="1075749"/>
            <a:ext cx="3527697" cy="758584"/>
            <a:chOff x="1128864" y="1075749"/>
            <a:chExt cx="3527697" cy="758584"/>
          </a:xfrm>
        </p:grpSpPr>
        <p:sp>
          <p:nvSpPr>
            <p:cNvPr id="9" name="Rectangle 8"/>
            <p:cNvSpPr/>
            <p:nvPr/>
          </p:nvSpPr>
          <p:spPr>
            <a:xfrm>
              <a:off x="4158533" y="1577029"/>
              <a:ext cx="498028" cy="257304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ne Callout 1 10"/>
            <p:cNvSpPr/>
            <p:nvPr/>
          </p:nvSpPr>
          <p:spPr>
            <a:xfrm>
              <a:off x="1128864" y="1075749"/>
              <a:ext cx="1477482" cy="501280"/>
            </a:xfrm>
            <a:prstGeom prst="borderCallout1">
              <a:avLst>
                <a:gd name="adj1" fmla="val 27029"/>
                <a:gd name="adj2" fmla="val 99532"/>
                <a:gd name="adj3" fmla="val 97598"/>
                <a:gd name="adj4" fmla="val 20436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see </a:t>
              </a:r>
              <a:r>
                <a:rPr lang="en-US" dirty="0" err="1" smtClean="0"/>
                <a:t>list.h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 (synch.{</a:t>
            </a:r>
            <a:r>
              <a:rPr lang="en-US" dirty="0" err="1" smtClean="0"/>
              <a:t>h,c</a:t>
            </a:r>
            <a:r>
              <a:rPr lang="en-US" dirty="0" smtClean="0"/>
              <a:t>})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9937" y="2276957"/>
            <a:ext cx="6023122" cy="4154983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sema_down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 == 0)</a:t>
            </a:r>
          </a:p>
          <a:p>
            <a:r>
              <a:rPr lang="en-US" sz="1600" dirty="0">
                <a:latin typeface="Courier"/>
                <a:cs typeface="Courier"/>
              </a:rPr>
              <a:t>    {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list_push_back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-&gt;waiters,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&amp;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()-&gt;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thread_block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-&gt;value--;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962" y="1075749"/>
            <a:ext cx="6016153" cy="954107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semaphore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smtClean="0">
                <a:latin typeface="Courier"/>
                <a:cs typeface="Courier"/>
              </a:rPr>
              <a:t>{ unsigned </a:t>
            </a:r>
            <a:r>
              <a:rPr lang="en-US" sz="1400" dirty="0">
                <a:latin typeface="Courier"/>
                <a:cs typeface="Courier"/>
              </a:rPr>
              <a:t>value;     </a:t>
            </a:r>
            <a:r>
              <a:rPr lang="en-US" sz="1400" dirty="0" smtClean="0">
                <a:latin typeface="Courier"/>
                <a:cs typeface="Courier"/>
              </a:rPr>
              <a:t> /</a:t>
            </a:r>
            <a:r>
              <a:rPr lang="en-US" sz="1400" dirty="0">
                <a:latin typeface="Courier"/>
                <a:cs typeface="Courier"/>
              </a:rPr>
              <a:t>* Current value.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list waiters; 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>
                <a:latin typeface="Courier"/>
                <a:cs typeface="Courier"/>
              </a:rPr>
              <a:t>* List of waiting threads</a:t>
            </a:r>
            <a:r>
              <a:rPr lang="en-US" sz="1400" dirty="0" smtClean="0">
                <a:latin typeface="Courier"/>
                <a:cs typeface="Courier"/>
              </a:rPr>
              <a:t>.*</a:t>
            </a:r>
            <a:r>
              <a:rPr lang="en-US" sz="1400" dirty="0">
                <a:latin typeface="Courier"/>
                <a:cs typeface="Courier"/>
              </a:rPr>
              <a:t>/</a:t>
            </a:r>
          </a:p>
          <a:p>
            <a:r>
              <a:rPr lang="en-US" sz="1400" dirty="0">
                <a:latin typeface="Courier"/>
                <a:cs typeface="Courier"/>
              </a:rPr>
              <a:t>  };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27920" y="4158376"/>
            <a:ext cx="2681947" cy="1424694"/>
            <a:chOff x="2227920" y="4158376"/>
            <a:chExt cx="2681947" cy="1424694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227920" y="4158376"/>
              <a:ext cx="896280" cy="14110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410327" y="5213738"/>
              <a:ext cx="2499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atomic RMW on success</a:t>
              </a:r>
              <a:endParaRPr lang="en-US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9601" y="3615408"/>
            <a:ext cx="7401834" cy="2412859"/>
            <a:chOff x="609601" y="3615408"/>
            <a:chExt cx="7401834" cy="2412859"/>
          </a:xfrm>
        </p:grpSpPr>
        <p:sp>
          <p:nvSpPr>
            <p:cNvPr id="14" name="TextBox 13"/>
            <p:cNvSpPr txBox="1"/>
            <p:nvPr/>
          </p:nvSpPr>
          <p:spPr>
            <a:xfrm>
              <a:off x="6568164" y="3615408"/>
              <a:ext cx="1443271" cy="1451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Critical section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1" y="3776132"/>
              <a:ext cx="5969000" cy="225213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89002" y="4273408"/>
            <a:ext cx="7597798" cy="830997"/>
            <a:chOff x="1089002" y="4315743"/>
            <a:chExt cx="7597798" cy="830997"/>
          </a:xfrm>
        </p:grpSpPr>
        <p:sp>
          <p:nvSpPr>
            <p:cNvPr id="13" name="Rectangle 12"/>
            <p:cNvSpPr/>
            <p:nvPr/>
          </p:nvSpPr>
          <p:spPr>
            <a:xfrm>
              <a:off x="1089002" y="4383476"/>
              <a:ext cx="5781718" cy="67959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70720" y="4315743"/>
              <a:ext cx="18160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558ED5"/>
                  </a:solidFill>
                </a:rPr>
                <a:t>Exclusive access while manipulating list</a:t>
              </a:r>
              <a:endParaRPr lang="en-US" sz="1600" dirty="0">
                <a:solidFill>
                  <a:srgbClr val="558ED5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24200" y="5020732"/>
            <a:ext cx="5727725" cy="923330"/>
            <a:chOff x="3124200" y="5020732"/>
            <a:chExt cx="5727725" cy="923330"/>
          </a:xfrm>
        </p:grpSpPr>
        <p:cxnSp>
          <p:nvCxnSpPr>
            <p:cNvPr id="27" name="Straight Connector 26"/>
            <p:cNvCxnSpPr/>
            <p:nvPr/>
          </p:nvCxnSpPr>
          <p:spPr>
            <a:xfrm flipH="1">
              <a:off x="3124200" y="5213738"/>
              <a:ext cx="389466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989258" y="5020732"/>
              <a:ext cx="18626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558ED5"/>
                  </a:solidFill>
                </a:rPr>
                <a:t>enter thread block with </a:t>
              </a:r>
              <a:r>
                <a:rPr lang="en-US" dirty="0" err="1" smtClean="0">
                  <a:solidFill>
                    <a:srgbClr val="558ED5"/>
                  </a:solidFill>
                </a:rPr>
                <a:t>intrs</a:t>
              </a:r>
              <a:r>
                <a:rPr lang="en-US" dirty="0" smtClean="0">
                  <a:solidFill>
                    <a:srgbClr val="558ED5"/>
                  </a:solidFill>
                </a:rPr>
                <a:t> disabled</a:t>
              </a:r>
              <a:endParaRPr lang="en-US" dirty="0">
                <a:solidFill>
                  <a:srgbClr val="558ED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38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 -&gt; thread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581762"/>
            <a:ext cx="6023122" cy="4154983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sema_down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 == 0)</a:t>
            </a:r>
          </a:p>
          <a:p>
            <a:r>
              <a:rPr lang="en-US" sz="1600" dirty="0">
                <a:latin typeface="Courier"/>
                <a:cs typeface="Courier"/>
              </a:rPr>
              <a:t>    {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list_push_back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-&gt;waiters,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&amp;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()-&gt;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thread_block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-&gt;value--;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1900" y="3547238"/>
            <a:ext cx="6070599" cy="1815882"/>
          </a:xfrm>
          <a:prstGeom prst="rect">
            <a:avLst/>
          </a:prstGeom>
          <a:solidFill>
            <a:srgbClr val="FFFF00"/>
          </a:solidFill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thread_block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(void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intr_get_level</a:t>
            </a:r>
            <a:r>
              <a:rPr lang="en-US" sz="1600" dirty="0">
                <a:latin typeface="Courier"/>
                <a:cs typeface="Courier"/>
              </a:rPr>
              <a:t> () == INTR_OFF);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thread_current</a:t>
            </a:r>
            <a:r>
              <a:rPr lang="en-US" sz="1600" dirty="0" smtClean="0">
                <a:latin typeface="Courier"/>
                <a:cs typeface="Courier"/>
              </a:rPr>
              <a:t>(</a:t>
            </a:r>
            <a:r>
              <a:rPr lang="en-US" sz="1600" dirty="0">
                <a:latin typeface="Courier"/>
                <a:cs typeface="Courier"/>
              </a:rPr>
              <a:t>)-&gt;status = THREAD_BLOCKED;</a:t>
            </a:r>
          </a:p>
          <a:p>
            <a:r>
              <a:rPr lang="en-US" sz="1600" dirty="0">
                <a:latin typeface="Courier"/>
                <a:cs typeface="Courier"/>
              </a:rPr>
              <a:t>  schedule ();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984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 -&gt; thread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581762"/>
            <a:ext cx="6023122" cy="4154983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sema_down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 == 0)</a:t>
            </a:r>
          </a:p>
          <a:p>
            <a:r>
              <a:rPr lang="en-US" sz="1600" dirty="0">
                <a:latin typeface="Courier"/>
                <a:cs typeface="Courier"/>
              </a:rPr>
              <a:t>    {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list_push_back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-&gt;waiters,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&amp;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()-&gt;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thread_block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-&gt;value--;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1900" y="3547238"/>
            <a:ext cx="6070599" cy="1815882"/>
          </a:xfrm>
          <a:prstGeom prst="rect">
            <a:avLst/>
          </a:prstGeom>
          <a:solidFill>
            <a:srgbClr val="FFFF00"/>
          </a:solidFill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thread_block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(void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intr_get_level</a:t>
            </a:r>
            <a:r>
              <a:rPr lang="en-US" sz="1600" dirty="0">
                <a:latin typeface="Courier"/>
                <a:cs typeface="Courier"/>
              </a:rPr>
              <a:t> () == INTR_OFF);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thread_current</a:t>
            </a:r>
            <a:r>
              <a:rPr lang="en-US" sz="1600" dirty="0" smtClean="0">
                <a:latin typeface="Courier"/>
                <a:cs typeface="Courier"/>
              </a:rPr>
              <a:t>(</a:t>
            </a:r>
            <a:r>
              <a:rPr lang="en-US" sz="1600" dirty="0">
                <a:latin typeface="Courier"/>
                <a:cs typeface="Courier"/>
              </a:rPr>
              <a:t>)-&gt;status = THREAD_BLOCKED;</a:t>
            </a:r>
          </a:p>
          <a:p>
            <a:r>
              <a:rPr lang="en-US" sz="1600" dirty="0">
                <a:latin typeface="Courier"/>
                <a:cs typeface="Courier"/>
              </a:rPr>
              <a:t>  schedule ();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47820" y="131721"/>
            <a:ext cx="7556500" cy="5693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:</a:t>
            </a:r>
          </a:p>
          <a:p>
            <a:r>
              <a:rPr lang="en-US" sz="1400" dirty="0">
                <a:latin typeface="Courier"/>
                <a:cs typeface="Courier"/>
              </a:rPr>
              <a:t>	# Save caller's register state.</a:t>
            </a:r>
          </a:p>
          <a:p>
            <a:r>
              <a:rPr lang="en-US" sz="1400" dirty="0" smtClean="0">
                <a:latin typeface="Courier"/>
                <a:cs typeface="Courier"/>
              </a:rPr>
              <a:t>	    </a:t>
            </a:r>
            <a:r>
              <a:rPr lang="en-US" sz="1400" dirty="0" err="1" smtClean="0">
                <a:latin typeface="Courier"/>
                <a:cs typeface="Courier"/>
              </a:rPr>
              <a:t>pushl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%</a:t>
            </a:r>
            <a:r>
              <a:rPr lang="en-US" sz="1400" dirty="0" err="1">
                <a:latin typeface="Courier"/>
                <a:cs typeface="Courier"/>
              </a:rPr>
              <a:t>ebx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pushl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ebp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pushl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esi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pushl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 smtClean="0">
                <a:latin typeface="Courier"/>
                <a:cs typeface="Courier"/>
              </a:rPr>
              <a:t>edi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Get </a:t>
            </a:r>
            <a:r>
              <a:rPr lang="en-US" sz="1400" dirty="0" err="1">
                <a:latin typeface="Courier"/>
                <a:cs typeface="Courier"/>
              </a:rPr>
              <a:t>offsetof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thread, stack).</a:t>
            </a:r>
          </a:p>
          <a:p>
            <a:r>
              <a:rPr lang="en-US" sz="1400" dirty="0">
                <a:latin typeface="Courier"/>
                <a:cs typeface="Courier"/>
              </a:rPr>
              <a:t>.</a:t>
            </a:r>
            <a:r>
              <a:rPr lang="en-US" sz="1400" dirty="0" err="1">
                <a:latin typeface="Courier"/>
                <a:cs typeface="Courier"/>
              </a:rPr>
              <a:t>globl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thread_stack_ofs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mov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thread_stack_ofs</a:t>
            </a:r>
            <a:r>
              <a:rPr lang="en-US" sz="1400" dirty="0">
                <a:latin typeface="Courier"/>
                <a:cs typeface="Courier"/>
              </a:rPr>
              <a:t>, %</a:t>
            </a:r>
            <a:r>
              <a:rPr lang="en-US" sz="1400" dirty="0" err="1">
                <a:latin typeface="Courier"/>
                <a:cs typeface="Courier"/>
              </a:rPr>
              <a:t>edx</a:t>
            </a:r>
            <a:endParaRPr lang="en-US" sz="1400" dirty="0">
              <a:latin typeface="Courier"/>
              <a:cs typeface="Courier"/>
            </a:endParaRP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Save current stack pointer to old thread's stack, if any.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movl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SWITCH_CUR(%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r>
              <a:rPr lang="en-US" sz="1400" dirty="0">
                <a:latin typeface="Courier"/>
                <a:cs typeface="Courier"/>
              </a:rPr>
              <a:t>), %</a:t>
            </a:r>
            <a:r>
              <a:rPr lang="en-US" sz="1400" dirty="0" err="1">
                <a:latin typeface="Courier"/>
                <a:cs typeface="Courier"/>
              </a:rPr>
              <a:t>eax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movl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r>
              <a:rPr lang="en-US" sz="1400" dirty="0">
                <a:latin typeface="Courier"/>
                <a:cs typeface="Courier"/>
              </a:rPr>
              <a:t>, (%eax,%edx,1)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Restore stack pointer from new thread's stack.</a:t>
            </a: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movl</a:t>
            </a:r>
            <a:r>
              <a:rPr lang="en-US" sz="1400" dirty="0">
                <a:latin typeface="Courier"/>
                <a:cs typeface="Courier"/>
              </a:rPr>
              <a:t> SWITCH_NEXT(%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r>
              <a:rPr lang="en-US" sz="1400" dirty="0">
                <a:latin typeface="Courier"/>
                <a:cs typeface="Courier"/>
              </a:rPr>
              <a:t>), %</a:t>
            </a:r>
            <a:r>
              <a:rPr lang="en-US" sz="1400" dirty="0" err="1">
                <a:latin typeface="Courier"/>
                <a:cs typeface="Courier"/>
              </a:rPr>
              <a:t>ecx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movl</a:t>
            </a:r>
            <a:r>
              <a:rPr lang="en-US" sz="1400" dirty="0">
                <a:latin typeface="Courier"/>
                <a:cs typeface="Courier"/>
              </a:rPr>
              <a:t> (%ecx,%edx,1), 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endParaRPr lang="en-US" sz="1400" dirty="0">
              <a:latin typeface="Courier"/>
              <a:cs typeface="Courier"/>
            </a:endParaRP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Restore caller's register state.</a:t>
            </a: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edi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esi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ebp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ebx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	ret</a:t>
            </a:r>
          </a:p>
          <a:p>
            <a:r>
              <a:rPr lang="en-US" sz="1400" dirty="0">
                <a:latin typeface="Courier"/>
                <a:cs typeface="Courier"/>
              </a:rPr>
              <a:t>.</a:t>
            </a:r>
            <a:r>
              <a:rPr lang="en-US" sz="1400" dirty="0" err="1">
                <a:latin typeface="Courier"/>
                <a:cs typeface="Courier"/>
              </a:rPr>
              <a:t>endfunc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4531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28133" y="1085902"/>
            <a:ext cx="7958667" cy="5458831"/>
          </a:xfrm>
          <a:prstGeom prst="rect">
            <a:avLst/>
          </a:prstGeom>
          <a:gradFill>
            <a:gsLst>
              <a:gs pos="2000">
                <a:schemeClr val="tx2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606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Coordination Landscape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9692" y="1085902"/>
            <a:ext cx="3240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Concurrent Applications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86222" y="183725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5184" y="1957970"/>
            <a:ext cx="373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Shared Coordinated Objects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53073" y="3075569"/>
            <a:ext cx="347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Synchronization Variables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1826" y="4066171"/>
            <a:ext cx="258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Atomic Operations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3548" y="5065238"/>
            <a:ext cx="128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Hardware</a:t>
            </a:r>
            <a:endParaRPr lang="en-US" sz="20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86222" y="3075569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6222" y="407681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6222" y="506959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512755" y="2419635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Bounded Queue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311872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Ordered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80786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Dictionary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215938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2755" y="358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Locks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9400" y="3616859"/>
            <a:ext cx="126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Semaphore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753" y="353723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Condition Variables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6857" y="3247527"/>
            <a:ext cx="104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Monitors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8140" y="4527836"/>
            <a:ext cx="257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Disable/Enable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2796" y="45566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Test-and-Set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8140" y="5586169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166" y="566236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9063" y="5586169"/>
            <a:ext cx="203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6928" y="5401503"/>
            <a:ext cx="12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mp&amp;swap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546" y="5216837"/>
            <a:ext cx="73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xchng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0657" y="5923235"/>
            <a:ext cx="109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fetch&amp;inc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3199" y="580654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LL + SC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986222" y="2611109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Flag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04302" y="1319537"/>
            <a:ext cx="2183555" cy="2812289"/>
            <a:chOff x="904302" y="1319537"/>
            <a:chExt cx="2183555" cy="2812289"/>
          </a:xfrm>
        </p:grpSpPr>
        <p:sp>
          <p:nvSpPr>
            <p:cNvPr id="35" name="Freeform 34"/>
            <p:cNvSpPr/>
            <p:nvPr/>
          </p:nvSpPr>
          <p:spPr>
            <a:xfrm>
              <a:off x="904302" y="1319537"/>
              <a:ext cx="2183555" cy="2812289"/>
            </a:xfrm>
            <a:custGeom>
              <a:avLst/>
              <a:gdLst>
                <a:gd name="connsiteX0" fmla="*/ 2101365 w 2183555"/>
                <a:gd name="connsiteY0" fmla="*/ 18196 h 2812289"/>
                <a:gd name="connsiteX1" fmla="*/ 1043031 w 2183555"/>
                <a:gd name="connsiteY1" fmla="*/ 170596 h 2812289"/>
                <a:gd name="connsiteX2" fmla="*/ 137098 w 2183555"/>
                <a:gd name="connsiteY2" fmla="*/ 1254330 h 2812289"/>
                <a:gd name="connsiteX3" fmla="*/ 52431 w 2183555"/>
                <a:gd name="connsiteY3" fmla="*/ 1999396 h 2812289"/>
                <a:gd name="connsiteX4" fmla="*/ 86298 w 2183555"/>
                <a:gd name="connsiteY4" fmla="*/ 2541263 h 2812289"/>
                <a:gd name="connsiteX5" fmla="*/ 1051498 w 2183555"/>
                <a:gd name="connsiteY5" fmla="*/ 2812196 h 2812289"/>
                <a:gd name="connsiteX6" fmla="*/ 1525631 w 2183555"/>
                <a:gd name="connsiteY6" fmla="*/ 2515863 h 2812289"/>
                <a:gd name="connsiteX7" fmla="*/ 1500231 w 2183555"/>
                <a:gd name="connsiteY7" fmla="*/ 1872396 h 2812289"/>
                <a:gd name="connsiteX8" fmla="*/ 1178498 w 2183555"/>
                <a:gd name="connsiteY8" fmla="*/ 1084996 h 2812289"/>
                <a:gd name="connsiteX9" fmla="*/ 1805031 w 2183555"/>
                <a:gd name="connsiteY9" fmla="*/ 416130 h 2812289"/>
                <a:gd name="connsiteX10" fmla="*/ 2177565 w 2183555"/>
                <a:gd name="connsiteY10" fmla="*/ 111330 h 2812289"/>
                <a:gd name="connsiteX11" fmla="*/ 1999765 w 2183555"/>
                <a:gd name="connsiteY11" fmla="*/ 9730 h 281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3555" h="2812289">
                  <a:moveTo>
                    <a:pt x="2101365" y="18196"/>
                  </a:moveTo>
                  <a:cubicBezTo>
                    <a:pt x="1735887" y="-8615"/>
                    <a:pt x="1370409" y="-35426"/>
                    <a:pt x="1043031" y="170596"/>
                  </a:cubicBezTo>
                  <a:cubicBezTo>
                    <a:pt x="715653" y="376618"/>
                    <a:pt x="302198" y="949530"/>
                    <a:pt x="137098" y="1254330"/>
                  </a:cubicBezTo>
                  <a:cubicBezTo>
                    <a:pt x="-28002" y="1559130"/>
                    <a:pt x="60898" y="1784907"/>
                    <a:pt x="52431" y="1999396"/>
                  </a:cubicBezTo>
                  <a:cubicBezTo>
                    <a:pt x="43964" y="2213885"/>
                    <a:pt x="-80213" y="2405796"/>
                    <a:pt x="86298" y="2541263"/>
                  </a:cubicBezTo>
                  <a:cubicBezTo>
                    <a:pt x="252809" y="2676730"/>
                    <a:pt x="811609" y="2816429"/>
                    <a:pt x="1051498" y="2812196"/>
                  </a:cubicBezTo>
                  <a:cubicBezTo>
                    <a:pt x="1291387" y="2807963"/>
                    <a:pt x="1450842" y="2672496"/>
                    <a:pt x="1525631" y="2515863"/>
                  </a:cubicBezTo>
                  <a:cubicBezTo>
                    <a:pt x="1600420" y="2359230"/>
                    <a:pt x="1558087" y="2110874"/>
                    <a:pt x="1500231" y="1872396"/>
                  </a:cubicBezTo>
                  <a:cubicBezTo>
                    <a:pt x="1442375" y="1633918"/>
                    <a:pt x="1127698" y="1327707"/>
                    <a:pt x="1178498" y="1084996"/>
                  </a:cubicBezTo>
                  <a:cubicBezTo>
                    <a:pt x="1229298" y="842285"/>
                    <a:pt x="1638520" y="578408"/>
                    <a:pt x="1805031" y="416130"/>
                  </a:cubicBezTo>
                  <a:cubicBezTo>
                    <a:pt x="1971542" y="253852"/>
                    <a:pt x="2145109" y="179063"/>
                    <a:pt x="2177565" y="111330"/>
                  </a:cubicBezTo>
                  <a:cubicBezTo>
                    <a:pt x="2210021" y="43597"/>
                    <a:pt x="2104893" y="26663"/>
                    <a:pt x="1999765" y="973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0696" y="1498359"/>
              <a:ext cx="101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lecture 8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060465" y="3514851"/>
            <a:ext cx="5155828" cy="1609085"/>
          </a:xfrm>
          <a:custGeom>
            <a:avLst/>
            <a:gdLst>
              <a:gd name="connsiteX0" fmla="*/ 107935 w 5155828"/>
              <a:gd name="connsiteY0" fmla="*/ 828549 h 1609085"/>
              <a:gd name="connsiteX1" fmla="*/ 23268 w 5155828"/>
              <a:gd name="connsiteY1" fmla="*/ 1184149 h 1609085"/>
              <a:gd name="connsiteX2" fmla="*/ 251868 w 5155828"/>
              <a:gd name="connsiteY2" fmla="*/ 1590549 h 1609085"/>
              <a:gd name="connsiteX3" fmla="*/ 2360068 w 5155828"/>
              <a:gd name="connsiteY3" fmla="*/ 1505882 h 1609085"/>
              <a:gd name="connsiteX4" fmla="*/ 3520002 w 5155828"/>
              <a:gd name="connsiteY4" fmla="*/ 1201082 h 1609085"/>
              <a:gd name="connsiteX5" fmla="*/ 4933935 w 5155828"/>
              <a:gd name="connsiteY5" fmla="*/ 828549 h 1609085"/>
              <a:gd name="connsiteX6" fmla="*/ 5111735 w 5155828"/>
              <a:gd name="connsiteY6" fmla="*/ 151216 h 1609085"/>
              <a:gd name="connsiteX7" fmla="*/ 4519068 w 5155828"/>
              <a:gd name="connsiteY7" fmla="*/ 24216 h 1609085"/>
              <a:gd name="connsiteX8" fmla="*/ 3782468 w 5155828"/>
              <a:gd name="connsiteY8" fmla="*/ 32682 h 1609085"/>
              <a:gd name="connsiteX9" fmla="*/ 3045868 w 5155828"/>
              <a:gd name="connsiteY9" fmla="*/ 354416 h 1609085"/>
              <a:gd name="connsiteX10" fmla="*/ 2029868 w 5155828"/>
              <a:gd name="connsiteY10" fmla="*/ 726949 h 1609085"/>
              <a:gd name="connsiteX11" fmla="*/ 1073135 w 5155828"/>
              <a:gd name="connsiteY11" fmla="*/ 769282 h 1609085"/>
              <a:gd name="connsiteX12" fmla="*/ 319602 w 5155828"/>
              <a:gd name="connsiteY12" fmla="*/ 659216 h 1609085"/>
              <a:gd name="connsiteX13" fmla="*/ 158735 w 5155828"/>
              <a:gd name="connsiteY13" fmla="*/ 837016 h 16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28" h="1609085">
                <a:moveTo>
                  <a:pt x="107935" y="828549"/>
                </a:moveTo>
                <a:cubicBezTo>
                  <a:pt x="53607" y="942849"/>
                  <a:pt x="-721" y="1057149"/>
                  <a:pt x="23268" y="1184149"/>
                </a:cubicBezTo>
                <a:cubicBezTo>
                  <a:pt x="47257" y="1311149"/>
                  <a:pt x="-137599" y="1536927"/>
                  <a:pt x="251868" y="1590549"/>
                </a:cubicBezTo>
                <a:cubicBezTo>
                  <a:pt x="641335" y="1644171"/>
                  <a:pt x="1815379" y="1570793"/>
                  <a:pt x="2360068" y="1505882"/>
                </a:cubicBezTo>
                <a:cubicBezTo>
                  <a:pt x="2904757" y="1440971"/>
                  <a:pt x="3520002" y="1201082"/>
                  <a:pt x="3520002" y="1201082"/>
                </a:cubicBezTo>
                <a:cubicBezTo>
                  <a:pt x="3948980" y="1088193"/>
                  <a:pt x="4668646" y="1003527"/>
                  <a:pt x="4933935" y="828549"/>
                </a:cubicBezTo>
                <a:cubicBezTo>
                  <a:pt x="5199224" y="653571"/>
                  <a:pt x="5180879" y="285271"/>
                  <a:pt x="5111735" y="151216"/>
                </a:cubicBezTo>
                <a:cubicBezTo>
                  <a:pt x="5042591" y="17161"/>
                  <a:pt x="4740612" y="43972"/>
                  <a:pt x="4519068" y="24216"/>
                </a:cubicBezTo>
                <a:cubicBezTo>
                  <a:pt x="4297524" y="4460"/>
                  <a:pt x="4028001" y="-22351"/>
                  <a:pt x="3782468" y="32682"/>
                </a:cubicBezTo>
                <a:cubicBezTo>
                  <a:pt x="3536935" y="87715"/>
                  <a:pt x="3337968" y="238705"/>
                  <a:pt x="3045868" y="354416"/>
                </a:cubicBezTo>
                <a:cubicBezTo>
                  <a:pt x="2753768" y="470127"/>
                  <a:pt x="2358657" y="657805"/>
                  <a:pt x="2029868" y="726949"/>
                </a:cubicBezTo>
                <a:cubicBezTo>
                  <a:pt x="1701079" y="796093"/>
                  <a:pt x="1358179" y="780571"/>
                  <a:pt x="1073135" y="769282"/>
                </a:cubicBezTo>
                <a:cubicBezTo>
                  <a:pt x="788091" y="757993"/>
                  <a:pt x="472002" y="647927"/>
                  <a:pt x="319602" y="659216"/>
                </a:cubicBezTo>
                <a:cubicBezTo>
                  <a:pt x="167202" y="670505"/>
                  <a:pt x="158735" y="837016"/>
                  <a:pt x="158735" y="837016"/>
                </a:cubicBezTo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4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320" y="3222677"/>
            <a:ext cx="8724919" cy="3046988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sema_up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if (!</a:t>
            </a:r>
            <a:r>
              <a:rPr lang="en-US" sz="1600" dirty="0" err="1">
                <a:latin typeface="Courier"/>
                <a:cs typeface="Courier"/>
              </a:rPr>
              <a:t>list_empty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-&gt;waiters))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thread_unblock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 smtClean="0">
                <a:latin typeface="Courier"/>
                <a:cs typeface="Courier"/>
              </a:rPr>
              <a:t>list_entry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list_pop_front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-&gt;waiters),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thread, 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-&gt;value++;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000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28133" y="1085902"/>
            <a:ext cx="7958667" cy="5458831"/>
          </a:xfrm>
          <a:prstGeom prst="rect">
            <a:avLst/>
          </a:prstGeom>
          <a:gradFill>
            <a:gsLst>
              <a:gs pos="2000">
                <a:schemeClr val="tx2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606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Coordination Landscape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9692" y="1085902"/>
            <a:ext cx="3240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Concurrent Applications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86222" y="183725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5184" y="1957970"/>
            <a:ext cx="373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Shared Coordinated Objects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53073" y="3075569"/>
            <a:ext cx="347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Synchronization Variables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1826" y="4066171"/>
            <a:ext cx="258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Atomic Operations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3548" y="5065238"/>
            <a:ext cx="128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Hardware</a:t>
            </a:r>
            <a:endParaRPr lang="en-US" sz="20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86222" y="3075569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6222" y="407681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6222" y="506959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512755" y="2419635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Bounded Queue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311872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Ordered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80786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Dictionary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215938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2755" y="358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Locks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9400" y="3616859"/>
            <a:ext cx="126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Semaphore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753" y="353723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Condition Variables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6857" y="3247527"/>
            <a:ext cx="104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Monitors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8140" y="4527836"/>
            <a:ext cx="257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Disable/Enable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2796" y="45566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Test-and-Set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8140" y="5586169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166" y="566236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9063" y="5586169"/>
            <a:ext cx="203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6928" y="5401503"/>
            <a:ext cx="12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mp&amp;swap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546" y="5216837"/>
            <a:ext cx="73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xchng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0657" y="5923235"/>
            <a:ext cx="109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fetch&amp;inc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3199" y="580654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LL + SC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986222" y="2611109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Flag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04302" y="1319537"/>
            <a:ext cx="2183555" cy="2812289"/>
            <a:chOff x="904302" y="1319537"/>
            <a:chExt cx="2183555" cy="2812289"/>
          </a:xfrm>
        </p:grpSpPr>
        <p:sp>
          <p:nvSpPr>
            <p:cNvPr id="35" name="Freeform 34"/>
            <p:cNvSpPr/>
            <p:nvPr/>
          </p:nvSpPr>
          <p:spPr>
            <a:xfrm>
              <a:off x="904302" y="1319537"/>
              <a:ext cx="2183555" cy="2812289"/>
            </a:xfrm>
            <a:custGeom>
              <a:avLst/>
              <a:gdLst>
                <a:gd name="connsiteX0" fmla="*/ 2101365 w 2183555"/>
                <a:gd name="connsiteY0" fmla="*/ 18196 h 2812289"/>
                <a:gd name="connsiteX1" fmla="*/ 1043031 w 2183555"/>
                <a:gd name="connsiteY1" fmla="*/ 170596 h 2812289"/>
                <a:gd name="connsiteX2" fmla="*/ 137098 w 2183555"/>
                <a:gd name="connsiteY2" fmla="*/ 1254330 h 2812289"/>
                <a:gd name="connsiteX3" fmla="*/ 52431 w 2183555"/>
                <a:gd name="connsiteY3" fmla="*/ 1999396 h 2812289"/>
                <a:gd name="connsiteX4" fmla="*/ 86298 w 2183555"/>
                <a:gd name="connsiteY4" fmla="*/ 2541263 h 2812289"/>
                <a:gd name="connsiteX5" fmla="*/ 1051498 w 2183555"/>
                <a:gd name="connsiteY5" fmla="*/ 2812196 h 2812289"/>
                <a:gd name="connsiteX6" fmla="*/ 1525631 w 2183555"/>
                <a:gd name="connsiteY6" fmla="*/ 2515863 h 2812289"/>
                <a:gd name="connsiteX7" fmla="*/ 1500231 w 2183555"/>
                <a:gd name="connsiteY7" fmla="*/ 1872396 h 2812289"/>
                <a:gd name="connsiteX8" fmla="*/ 1178498 w 2183555"/>
                <a:gd name="connsiteY8" fmla="*/ 1084996 h 2812289"/>
                <a:gd name="connsiteX9" fmla="*/ 1805031 w 2183555"/>
                <a:gd name="connsiteY9" fmla="*/ 416130 h 2812289"/>
                <a:gd name="connsiteX10" fmla="*/ 2177565 w 2183555"/>
                <a:gd name="connsiteY10" fmla="*/ 111330 h 2812289"/>
                <a:gd name="connsiteX11" fmla="*/ 1999765 w 2183555"/>
                <a:gd name="connsiteY11" fmla="*/ 9730 h 281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3555" h="2812289">
                  <a:moveTo>
                    <a:pt x="2101365" y="18196"/>
                  </a:moveTo>
                  <a:cubicBezTo>
                    <a:pt x="1735887" y="-8615"/>
                    <a:pt x="1370409" y="-35426"/>
                    <a:pt x="1043031" y="170596"/>
                  </a:cubicBezTo>
                  <a:cubicBezTo>
                    <a:pt x="715653" y="376618"/>
                    <a:pt x="302198" y="949530"/>
                    <a:pt x="137098" y="1254330"/>
                  </a:cubicBezTo>
                  <a:cubicBezTo>
                    <a:pt x="-28002" y="1559130"/>
                    <a:pt x="60898" y="1784907"/>
                    <a:pt x="52431" y="1999396"/>
                  </a:cubicBezTo>
                  <a:cubicBezTo>
                    <a:pt x="43964" y="2213885"/>
                    <a:pt x="-80213" y="2405796"/>
                    <a:pt x="86298" y="2541263"/>
                  </a:cubicBezTo>
                  <a:cubicBezTo>
                    <a:pt x="252809" y="2676730"/>
                    <a:pt x="811609" y="2816429"/>
                    <a:pt x="1051498" y="2812196"/>
                  </a:cubicBezTo>
                  <a:cubicBezTo>
                    <a:pt x="1291387" y="2807963"/>
                    <a:pt x="1450842" y="2672496"/>
                    <a:pt x="1525631" y="2515863"/>
                  </a:cubicBezTo>
                  <a:cubicBezTo>
                    <a:pt x="1600420" y="2359230"/>
                    <a:pt x="1558087" y="2110874"/>
                    <a:pt x="1500231" y="1872396"/>
                  </a:cubicBezTo>
                  <a:cubicBezTo>
                    <a:pt x="1442375" y="1633918"/>
                    <a:pt x="1127698" y="1327707"/>
                    <a:pt x="1178498" y="1084996"/>
                  </a:cubicBezTo>
                  <a:cubicBezTo>
                    <a:pt x="1229298" y="842285"/>
                    <a:pt x="1638520" y="578408"/>
                    <a:pt x="1805031" y="416130"/>
                  </a:cubicBezTo>
                  <a:cubicBezTo>
                    <a:pt x="1971542" y="253852"/>
                    <a:pt x="2145109" y="179063"/>
                    <a:pt x="2177565" y="111330"/>
                  </a:cubicBezTo>
                  <a:cubicBezTo>
                    <a:pt x="2210021" y="43597"/>
                    <a:pt x="2104893" y="26663"/>
                    <a:pt x="1999765" y="973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0696" y="1498359"/>
              <a:ext cx="101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lecture 8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060465" y="3514851"/>
            <a:ext cx="5155828" cy="1609085"/>
          </a:xfrm>
          <a:custGeom>
            <a:avLst/>
            <a:gdLst>
              <a:gd name="connsiteX0" fmla="*/ 107935 w 5155828"/>
              <a:gd name="connsiteY0" fmla="*/ 828549 h 1609085"/>
              <a:gd name="connsiteX1" fmla="*/ 23268 w 5155828"/>
              <a:gd name="connsiteY1" fmla="*/ 1184149 h 1609085"/>
              <a:gd name="connsiteX2" fmla="*/ 251868 w 5155828"/>
              <a:gd name="connsiteY2" fmla="*/ 1590549 h 1609085"/>
              <a:gd name="connsiteX3" fmla="*/ 2360068 w 5155828"/>
              <a:gd name="connsiteY3" fmla="*/ 1505882 h 1609085"/>
              <a:gd name="connsiteX4" fmla="*/ 3520002 w 5155828"/>
              <a:gd name="connsiteY4" fmla="*/ 1201082 h 1609085"/>
              <a:gd name="connsiteX5" fmla="*/ 4933935 w 5155828"/>
              <a:gd name="connsiteY5" fmla="*/ 828549 h 1609085"/>
              <a:gd name="connsiteX6" fmla="*/ 5111735 w 5155828"/>
              <a:gd name="connsiteY6" fmla="*/ 151216 h 1609085"/>
              <a:gd name="connsiteX7" fmla="*/ 4519068 w 5155828"/>
              <a:gd name="connsiteY7" fmla="*/ 24216 h 1609085"/>
              <a:gd name="connsiteX8" fmla="*/ 3782468 w 5155828"/>
              <a:gd name="connsiteY8" fmla="*/ 32682 h 1609085"/>
              <a:gd name="connsiteX9" fmla="*/ 3045868 w 5155828"/>
              <a:gd name="connsiteY9" fmla="*/ 354416 h 1609085"/>
              <a:gd name="connsiteX10" fmla="*/ 2029868 w 5155828"/>
              <a:gd name="connsiteY10" fmla="*/ 726949 h 1609085"/>
              <a:gd name="connsiteX11" fmla="*/ 1073135 w 5155828"/>
              <a:gd name="connsiteY11" fmla="*/ 769282 h 1609085"/>
              <a:gd name="connsiteX12" fmla="*/ 319602 w 5155828"/>
              <a:gd name="connsiteY12" fmla="*/ 659216 h 1609085"/>
              <a:gd name="connsiteX13" fmla="*/ 158735 w 5155828"/>
              <a:gd name="connsiteY13" fmla="*/ 837016 h 16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28" h="1609085">
                <a:moveTo>
                  <a:pt x="107935" y="828549"/>
                </a:moveTo>
                <a:cubicBezTo>
                  <a:pt x="53607" y="942849"/>
                  <a:pt x="-721" y="1057149"/>
                  <a:pt x="23268" y="1184149"/>
                </a:cubicBezTo>
                <a:cubicBezTo>
                  <a:pt x="47257" y="1311149"/>
                  <a:pt x="-137599" y="1536927"/>
                  <a:pt x="251868" y="1590549"/>
                </a:cubicBezTo>
                <a:cubicBezTo>
                  <a:pt x="641335" y="1644171"/>
                  <a:pt x="1815379" y="1570793"/>
                  <a:pt x="2360068" y="1505882"/>
                </a:cubicBezTo>
                <a:cubicBezTo>
                  <a:pt x="2904757" y="1440971"/>
                  <a:pt x="3520002" y="1201082"/>
                  <a:pt x="3520002" y="1201082"/>
                </a:cubicBezTo>
                <a:cubicBezTo>
                  <a:pt x="3948980" y="1088193"/>
                  <a:pt x="4668646" y="1003527"/>
                  <a:pt x="4933935" y="828549"/>
                </a:cubicBezTo>
                <a:cubicBezTo>
                  <a:pt x="5199224" y="653571"/>
                  <a:pt x="5180879" y="285271"/>
                  <a:pt x="5111735" y="151216"/>
                </a:cubicBezTo>
                <a:cubicBezTo>
                  <a:pt x="5042591" y="17161"/>
                  <a:pt x="4740612" y="43972"/>
                  <a:pt x="4519068" y="24216"/>
                </a:cubicBezTo>
                <a:cubicBezTo>
                  <a:pt x="4297524" y="4460"/>
                  <a:pt x="4028001" y="-22351"/>
                  <a:pt x="3782468" y="32682"/>
                </a:cubicBezTo>
                <a:cubicBezTo>
                  <a:pt x="3536935" y="87715"/>
                  <a:pt x="3337968" y="238705"/>
                  <a:pt x="3045868" y="354416"/>
                </a:cubicBezTo>
                <a:cubicBezTo>
                  <a:pt x="2753768" y="470127"/>
                  <a:pt x="2358657" y="657805"/>
                  <a:pt x="2029868" y="726949"/>
                </a:cubicBezTo>
                <a:cubicBezTo>
                  <a:pt x="1701079" y="796093"/>
                  <a:pt x="1358179" y="780571"/>
                  <a:pt x="1073135" y="769282"/>
                </a:cubicBezTo>
                <a:cubicBezTo>
                  <a:pt x="788091" y="757993"/>
                  <a:pt x="472002" y="647927"/>
                  <a:pt x="319602" y="659216"/>
                </a:cubicBezTo>
                <a:cubicBezTo>
                  <a:pt x="167202" y="670505"/>
                  <a:pt x="158735" y="837016"/>
                  <a:pt x="158735" y="837016"/>
                </a:cubicBezTo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 rot="20074650">
            <a:off x="4644738" y="4293714"/>
            <a:ext cx="3115524" cy="16377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20074650">
            <a:off x="2157919" y="2744560"/>
            <a:ext cx="2327811" cy="15853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key aspects of coordination</a:t>
            </a:r>
          </a:p>
          <a:p>
            <a:pPr lvl="1"/>
            <a:r>
              <a:rPr lang="en-US" dirty="0" smtClean="0"/>
              <a:t>Mutually exclusive access to shared objects so that they can be manipulated correctly</a:t>
            </a:r>
          </a:p>
          <a:p>
            <a:pPr lvl="1"/>
            <a:r>
              <a:rPr lang="en-US" dirty="0" smtClean="0"/>
              <a:t>Conveying precedence from one computational entity to another</a:t>
            </a:r>
          </a:p>
          <a:p>
            <a:r>
              <a:rPr lang="en-US" dirty="0" smtClean="0"/>
              <a:t>Atomic: sequence of actions that is indivisible (from a certain perspective)</a:t>
            </a:r>
          </a:p>
          <a:p>
            <a:r>
              <a:rPr lang="en-US" dirty="0" smtClean="0"/>
              <a:t>Critical section: segment of computation that is performed under exclusive control</a:t>
            </a:r>
          </a:p>
          <a:p>
            <a:pPr lvl="1"/>
            <a:r>
              <a:rPr lang="en-US" dirty="0" smtClean="0"/>
              <a:t>While locking others 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5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Illustration: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“Too much milk”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28600" y="5761759"/>
            <a:ext cx="8610600" cy="365125"/>
            <a:chOff x="192" y="3484"/>
            <a:chExt cx="5424" cy="230"/>
          </a:xfrm>
        </p:grpSpPr>
        <p:sp>
          <p:nvSpPr>
            <p:cNvPr id="25646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dirty="0">
                  <a:latin typeface="Helvetica" charset="0"/>
                  <a:cs typeface="Helvetica" charset="0"/>
                </a:rPr>
                <a:t>Arrive home, put milk </a:t>
              </a:r>
              <a:r>
                <a:rPr lang="en-US" sz="2000" dirty="0" smtClean="0">
                  <a:latin typeface="Helvetica" charset="0"/>
                  <a:cs typeface="Helvetica" charset="0"/>
                </a:rPr>
                <a:t>away …</a:t>
              </a:r>
              <a:endParaRPr lang="en-US" sz="2000" dirty="0">
                <a:latin typeface="Helvetica" charset="0"/>
                <a:cs typeface="Helvetica" charset="0"/>
              </a:endParaRPr>
            </a:p>
          </p:txBody>
        </p:sp>
        <p:sp>
          <p:nvSpPr>
            <p:cNvPr id="25647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48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3:30</a:t>
              </a:r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228600" y="5396634"/>
            <a:ext cx="8610600" cy="365125"/>
            <a:chOff x="192" y="3254"/>
            <a:chExt cx="5424" cy="230"/>
          </a:xfrm>
        </p:grpSpPr>
        <p:sp>
          <p:nvSpPr>
            <p:cNvPr id="25643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Buy milk</a:t>
              </a:r>
            </a:p>
          </p:txBody>
        </p:sp>
        <p:sp>
          <p:nvSpPr>
            <p:cNvPr id="25644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45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3:25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228600" y="5031509"/>
            <a:ext cx="8610600" cy="365125"/>
            <a:chOff x="192" y="3024"/>
            <a:chExt cx="5424" cy="230"/>
          </a:xfrm>
        </p:grpSpPr>
        <p:sp>
          <p:nvSpPr>
            <p:cNvPr id="25640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Arrive at store</a:t>
              </a:r>
            </a:p>
          </p:txBody>
        </p:sp>
        <p:sp>
          <p:nvSpPr>
            <p:cNvPr id="25641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Arrive home, put milk away</a:t>
              </a:r>
            </a:p>
          </p:txBody>
        </p:sp>
        <p:sp>
          <p:nvSpPr>
            <p:cNvPr id="25642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3:20</a:t>
              </a:r>
            </a:p>
          </p:txBody>
        </p: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228600" y="4666384"/>
            <a:ext cx="8610600" cy="365125"/>
            <a:chOff x="192" y="2794"/>
            <a:chExt cx="5424" cy="230"/>
          </a:xfrm>
        </p:grpSpPr>
        <p:sp>
          <p:nvSpPr>
            <p:cNvPr id="25637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Leave for store</a:t>
              </a:r>
            </a:p>
          </p:txBody>
        </p:sp>
        <p:sp>
          <p:nvSpPr>
            <p:cNvPr id="25638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Buy milk</a:t>
              </a:r>
            </a:p>
          </p:txBody>
        </p:sp>
        <p:sp>
          <p:nvSpPr>
            <p:cNvPr id="25639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3:15</a:t>
              </a: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228600" y="3936134"/>
            <a:ext cx="8610600" cy="365125"/>
            <a:chOff x="192" y="2334"/>
            <a:chExt cx="5424" cy="230"/>
          </a:xfrm>
        </p:grpSpPr>
        <p:sp>
          <p:nvSpPr>
            <p:cNvPr id="25634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35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Leave for store</a:t>
              </a:r>
            </a:p>
          </p:txBody>
        </p:sp>
        <p:sp>
          <p:nvSpPr>
            <p:cNvPr id="25636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3:05</a:t>
              </a:r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228600" y="3571009"/>
            <a:ext cx="8610600" cy="365125"/>
            <a:chOff x="192" y="2104"/>
            <a:chExt cx="5424" cy="230"/>
          </a:xfrm>
        </p:grpSpPr>
        <p:sp>
          <p:nvSpPr>
            <p:cNvPr id="25631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32" name="Rectangle 9"/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Look in Fridge. Out of milk</a:t>
              </a:r>
            </a:p>
          </p:txBody>
        </p:sp>
        <p:sp>
          <p:nvSpPr>
            <p:cNvPr id="25633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3:00</a:t>
              </a:r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28600" y="4301259"/>
            <a:ext cx="8610600" cy="365125"/>
            <a:chOff x="192" y="2564"/>
            <a:chExt cx="5424" cy="230"/>
          </a:xfrm>
        </p:grpSpPr>
        <p:sp>
          <p:nvSpPr>
            <p:cNvPr id="25627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Look in Fridge. Out of milk</a:t>
              </a:r>
            </a:p>
          </p:txBody>
        </p:sp>
        <p:sp>
          <p:nvSpPr>
            <p:cNvPr id="25628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Arrive at store</a:t>
              </a:r>
            </a:p>
          </p:txBody>
        </p:sp>
        <p:sp>
          <p:nvSpPr>
            <p:cNvPr id="25629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3:10</a:t>
              </a:r>
            </a:p>
          </p:txBody>
        </p:sp>
        <p:sp>
          <p:nvSpPr>
            <p:cNvPr id="25630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228600" y="3205884"/>
            <a:ext cx="8610600" cy="2921000"/>
            <a:chOff x="192" y="1874"/>
            <a:chExt cx="5424" cy="1840"/>
          </a:xfrm>
        </p:grpSpPr>
        <p:sp>
          <p:nvSpPr>
            <p:cNvPr id="25612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Person B</a:t>
              </a:r>
            </a:p>
          </p:txBody>
        </p:sp>
        <p:sp>
          <p:nvSpPr>
            <p:cNvPr id="25613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Person A</a:t>
              </a:r>
            </a:p>
          </p:txBody>
        </p:sp>
        <p:sp>
          <p:nvSpPr>
            <p:cNvPr id="25614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Time</a:t>
              </a:r>
            </a:p>
          </p:txBody>
        </p:sp>
        <p:sp>
          <p:nvSpPr>
            <p:cNvPr id="25615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6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7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8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9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0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1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2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3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4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5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6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25611" name="Picture 65" descr="MCj025076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38200"/>
            <a:ext cx="1379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Callout 1 11"/>
          <p:cNvSpPr/>
          <p:nvPr/>
        </p:nvSpPr>
        <p:spPr>
          <a:xfrm>
            <a:off x="2509211" y="1931939"/>
            <a:ext cx="1893455" cy="1023697"/>
          </a:xfrm>
          <a:prstGeom prst="borderCallout1">
            <a:avLst>
              <a:gd name="adj1" fmla="val 50329"/>
              <a:gd name="adj2" fmla="val -1829"/>
              <a:gd name="adj3" fmla="val 191448"/>
              <a:gd name="adj4" fmla="val -919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Went to buy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5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Definitions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9855"/>
            <a:ext cx="84582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Synchronization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using atomic operations to ensure cooperation between threads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For now, only loads and stores are atomic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We’ll show that is hard to build anything useful with only reads and writes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Critical Section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piece of code that only one thread can execute at once</a:t>
            </a:r>
          </a:p>
          <a:p>
            <a:pPr>
              <a:lnSpc>
                <a:spcPct val="80000"/>
              </a:lnSpc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Mutual Exclusion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ensuring that only one thread executes critical section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One thread </a:t>
            </a:r>
            <a:r>
              <a:rPr lang="en-US" altLang="ko-KR" i="1" dirty="0">
                <a:latin typeface="Helvetica" charset="0"/>
                <a:ea typeface="굴림" charset="0"/>
                <a:cs typeface="굴림" charset="0"/>
              </a:rPr>
              <a:t>excludes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the other while doing its task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Critical section and mutual exclusion are two ways of describing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8989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04800" y="2563226"/>
            <a:ext cx="6715112" cy="71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stealth" w="med" len="med"/>
            <a:tailEnd type="stealth" w="med" len="med"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1687177"/>
            <a:ext cx="6781800" cy="444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stealth" w="med" len="med"/>
            <a:tailEnd type="stealth" w="med" len="med"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Too Much Milk: n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on-Solution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46475"/>
            <a:ext cx="8915400" cy="6035675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en-US" altLang="ko-KR" sz="2800" dirty="0" smtClean="0">
                <a:latin typeface="Helvetica" charset="0"/>
                <a:ea typeface="굴림" charset="0"/>
                <a:cs typeface="굴림" charset="0"/>
              </a:rPr>
              <a:t>Still </a:t>
            </a:r>
            <a:r>
              <a:rPr lang="en-US" altLang="ko-KR" sz="2800" dirty="0">
                <a:latin typeface="Helvetica" charset="0"/>
                <a:ea typeface="굴림" charset="0"/>
                <a:cs typeface="굴림" charset="0"/>
              </a:rPr>
              <a:t>too much milk </a:t>
            </a:r>
            <a:r>
              <a:rPr lang="en-US" altLang="ko-KR" sz="280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but only occasionally!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</a:t>
            </a:r>
            <a:r>
              <a:rPr lang="en-US" altLang="ko-KR" sz="1600" u="sng" dirty="0">
                <a:latin typeface="Courier New" charset="0"/>
                <a:ea typeface="굴림" charset="0"/>
                <a:cs typeface="굴림" charset="0"/>
              </a:rPr>
              <a:t>Thread A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</a:t>
            </a:r>
            <a:r>
              <a:rPr lang="en-US" altLang="ko-KR" sz="1600" u="sng" dirty="0">
                <a:latin typeface="Courier New" charset="0"/>
                <a:ea typeface="굴림" charset="0"/>
                <a:cs typeface="굴림" charset="0"/>
              </a:rPr>
              <a:t>Thread B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         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noNote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{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         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noNote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{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leave Note;</a:t>
            </a:r>
            <a:br>
              <a:rPr lang="en-US" altLang="ko-KR" sz="16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  buy 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milk;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remove note;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}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}</a:t>
            </a:r>
            <a:endParaRPr lang="en-US" altLang="ko-KR" sz="16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    leave Note;</a:t>
            </a:r>
            <a:br>
              <a:rPr lang="en-US" altLang="ko-KR" sz="16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                       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   buy 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milk;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    …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Thread can get context </a:t>
            </a:r>
            <a:r>
              <a:rPr lang="en-US" altLang="ko-KR" sz="2400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switched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 after checking milk and note but before leaving note!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Solution makes problem worse since fails </a:t>
            </a: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intermittently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Makes it really hard to debug…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Must work despite what the thread dispatcher does!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ko-KR" altLang="en-US" sz="2000" dirty="0">
              <a:latin typeface="Courier Ne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9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9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42906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unched Tape 14"/>
          <p:cNvSpPr/>
          <p:nvPr/>
        </p:nvSpPr>
        <p:spPr>
          <a:xfrm rot="16200000">
            <a:off x="475170" y="2166672"/>
            <a:ext cx="1510904" cy="145319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Simplest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7" y="3859425"/>
            <a:ext cx="8229600" cy="14407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Alternating protocol of a single producer and a single consumer can be coordinated by a simple flag</a:t>
            </a:r>
          </a:p>
          <a:p>
            <a:r>
              <a:rPr lang="en-US" dirty="0" smtClean="0"/>
              <a:t>Integrated with the shared object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41734" y="2464520"/>
            <a:ext cx="115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Producer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4684" y="2867346"/>
            <a:ext cx="114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Input file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26987" y="3250348"/>
            <a:ext cx="1236824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Line of text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189884" y="2419320"/>
            <a:ext cx="663467" cy="473947"/>
          </a:xfrm>
          <a:custGeom>
            <a:avLst/>
            <a:gdLst>
              <a:gd name="connsiteX0" fmla="*/ 0 w 663467"/>
              <a:gd name="connsiteY0" fmla="*/ 0 h 473947"/>
              <a:gd name="connsiteX1" fmla="*/ 663467 w 663467"/>
              <a:gd name="connsiteY1" fmla="*/ 0 h 473947"/>
              <a:gd name="connsiteX2" fmla="*/ 663467 w 663467"/>
              <a:gd name="connsiteY2" fmla="*/ 473947 h 473947"/>
              <a:gd name="connsiteX3" fmla="*/ 18956 w 663467"/>
              <a:gd name="connsiteY3" fmla="*/ 454989 h 4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467" h="473947">
                <a:moveTo>
                  <a:pt x="0" y="0"/>
                </a:moveTo>
                <a:lnTo>
                  <a:pt x="663467" y="0"/>
                </a:lnTo>
                <a:lnTo>
                  <a:pt x="663467" y="473947"/>
                </a:lnTo>
                <a:lnTo>
                  <a:pt x="18956" y="45498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87964" y="2419320"/>
            <a:ext cx="0" cy="46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4027" y="2149490"/>
            <a:ext cx="1236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 of text</a:t>
            </a:r>
          </a:p>
        </p:txBody>
      </p:sp>
      <p:sp>
        <p:nvSpPr>
          <p:cNvPr id="17" name="Oval 16"/>
          <p:cNvSpPr/>
          <p:nvPr/>
        </p:nvSpPr>
        <p:spPr>
          <a:xfrm>
            <a:off x="2032681" y="2276790"/>
            <a:ext cx="1713097" cy="88188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63811" y="2287887"/>
            <a:ext cx="1913453" cy="87078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45951" y="2689815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58000" y="4784688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312777" y="2729930"/>
            <a:ext cx="669404" cy="739355"/>
          </a:xfrm>
          <a:custGeom>
            <a:avLst/>
            <a:gdLst>
              <a:gd name="connsiteX0" fmla="*/ 407318 w 669404"/>
              <a:gd name="connsiteY0" fmla="*/ 0 h 928934"/>
              <a:gd name="connsiteX1" fmla="*/ 653749 w 669404"/>
              <a:gd name="connsiteY1" fmla="*/ 246451 h 928934"/>
              <a:gd name="connsiteX2" fmla="*/ 9238 w 669404"/>
              <a:gd name="connsiteY2" fmla="*/ 758313 h 928934"/>
              <a:gd name="connsiteX3" fmla="*/ 255669 w 669404"/>
              <a:gd name="connsiteY3" fmla="*/ 928934 h 92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404" h="928934">
                <a:moveTo>
                  <a:pt x="407318" y="0"/>
                </a:moveTo>
                <a:cubicBezTo>
                  <a:pt x="563707" y="60033"/>
                  <a:pt x="720096" y="120066"/>
                  <a:pt x="653749" y="246451"/>
                </a:cubicBezTo>
                <a:cubicBezTo>
                  <a:pt x="587402" y="372836"/>
                  <a:pt x="75585" y="644566"/>
                  <a:pt x="9238" y="758313"/>
                </a:cubicBezTo>
                <a:cubicBezTo>
                  <a:pt x="-57109" y="872060"/>
                  <a:pt x="255669" y="928934"/>
                  <a:pt x="255669" y="928934"/>
                </a:cubicBez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2554035"/>
            <a:ext cx="126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</a:t>
            </a:r>
            <a:endParaRPr lang="en-US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933253" y="2783941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22" y="1250517"/>
            <a:ext cx="1296712" cy="103737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015076" y="840716"/>
            <a:ext cx="3989244" cy="1569660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4026" y="5292246"/>
            <a:ext cx="3536949" cy="147732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markfull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so_t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so) { </a:t>
            </a:r>
          </a:p>
          <a:p>
            <a:r>
              <a:rPr lang="en-US" dirty="0" smtClean="0">
                <a:latin typeface="Courier"/>
                <a:cs typeface="Courier"/>
              </a:rPr>
              <a:t>  so</a:t>
            </a:r>
            <a:r>
              <a:rPr lang="en-US" dirty="0">
                <a:latin typeface="Courier"/>
                <a:cs typeface="Courier"/>
              </a:rPr>
              <a:t>-&gt;flag = 1;</a:t>
            </a:r>
          </a:p>
          <a:p>
            <a:r>
              <a:rPr lang="en-US" dirty="0">
                <a:latin typeface="Courier"/>
                <a:cs typeface="Courier"/>
              </a:rPr>
              <a:t>  while (so-&gt;flag) {}</a:t>
            </a:r>
          </a:p>
          <a:p>
            <a:r>
              <a:rPr lang="en-US" dirty="0">
                <a:latin typeface="Courier"/>
                <a:cs typeface="Courier"/>
              </a:rPr>
              <a:t>  return 1;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76468" y="5192772"/>
            <a:ext cx="3988504" cy="147732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markempty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so_t</a:t>
            </a:r>
            <a:r>
              <a:rPr lang="en-US" dirty="0">
                <a:latin typeface="Courier"/>
                <a:cs typeface="Courier"/>
              </a:rPr>
              <a:t> *so) {</a:t>
            </a:r>
          </a:p>
          <a:p>
            <a:r>
              <a:rPr lang="en-US" dirty="0">
                <a:latin typeface="Courier"/>
                <a:cs typeface="Courier"/>
              </a:rPr>
              <a:t>  so-&gt;flag = 0;</a:t>
            </a:r>
          </a:p>
          <a:p>
            <a:r>
              <a:rPr lang="en-US" dirty="0">
                <a:latin typeface="Courier"/>
                <a:cs typeface="Courier"/>
              </a:rPr>
              <a:t>  while (!so-&gt;flag) {}</a:t>
            </a:r>
          </a:p>
          <a:p>
            <a:r>
              <a:rPr lang="en-US" dirty="0">
                <a:latin typeface="Courier"/>
                <a:cs typeface="Courier"/>
              </a:rPr>
              <a:t>  return 1;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701636" y="5741939"/>
            <a:ext cx="3394364" cy="2924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8727" y="5741939"/>
            <a:ext cx="2239818" cy="3679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75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More Definitions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08302"/>
            <a:ext cx="8839200" cy="5621097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25000"/>
              </a:spcBef>
              <a:defRPr/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Lock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prevents someone from doing something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 before entering critical section and </a:t>
            </a:r>
            <a:br>
              <a:rPr lang="en-US" altLang="ko-KR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before accessing shared data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Unlock when leaving, after accessing shared data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Wait if locked</a:t>
            </a:r>
          </a:p>
          <a:p>
            <a:pPr lvl="2">
              <a:spcBef>
                <a:spcPct val="25000"/>
              </a:spcBef>
              <a:defRPr/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Important idea: all synchronization involves waiting</a:t>
            </a:r>
          </a:p>
          <a:p>
            <a:pPr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xample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fix the milk problem by putting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lock on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refrigerator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 it and take key if you are going to go buy milk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Fixes too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much (coarse granularity):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roommate angry if only wants orange juice</a:t>
            </a:r>
          </a:p>
          <a:p>
            <a:pPr lvl="1">
              <a:spcBef>
                <a:spcPct val="2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457200" lvl="1" indent="0">
              <a:spcBef>
                <a:spcPct val="25000"/>
              </a:spcBef>
              <a:buFontTx/>
              <a:buNone/>
              <a:defRPr/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Of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Course – We don’t know how to make a lock yet</a:t>
            </a:r>
          </a:p>
        </p:txBody>
      </p:sp>
      <p:pic>
        <p:nvPicPr>
          <p:cNvPr id="427017" name="Picture 9" descr="MCj030783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29600" y="4478330"/>
            <a:ext cx="4648200" cy="1524000"/>
            <a:chOff x="1536" y="3024"/>
            <a:chExt cx="3216" cy="1148"/>
          </a:xfrm>
        </p:grpSpPr>
        <p:grpSp>
          <p:nvGrpSpPr>
            <p:cNvPr id="29701" name="Group 6"/>
            <p:cNvGrpSpPr>
              <a:grpSpLocks/>
            </p:cNvGrpSpPr>
            <p:nvPr/>
          </p:nvGrpSpPr>
          <p:grpSpPr bwMode="auto">
            <a:xfrm>
              <a:off x="1536" y="3072"/>
              <a:ext cx="826" cy="1075"/>
              <a:chOff x="3852" y="3024"/>
              <a:chExt cx="826" cy="1075"/>
            </a:xfrm>
          </p:grpSpPr>
          <p:pic>
            <p:nvPicPr>
              <p:cNvPr id="29704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3024"/>
                <a:ext cx="742" cy="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5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893" y="3213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9702" name="Picture 7" descr="MCj0239201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#$@%@#$@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725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479</TotalTime>
  <Words>2689</Words>
  <Application>Microsoft Macintosh PowerPoint</Application>
  <PresentationFormat>On-screen Show (4:3)</PresentationFormat>
  <Paragraphs>585</Paragraphs>
  <Slides>31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cs162-fa14</vt:lpstr>
      <vt:lpstr>Thread Coordination  Concurrent objects &amp; Lock Implementation</vt:lpstr>
      <vt:lpstr>Objectives</vt:lpstr>
      <vt:lpstr>Concurrency Coordination Landscape</vt:lpstr>
      <vt:lpstr>Recall</vt:lpstr>
      <vt:lpstr>Illustration: “Too much milk”</vt:lpstr>
      <vt:lpstr>Definitions</vt:lpstr>
      <vt:lpstr>Too Much Milk: non-Solution</vt:lpstr>
      <vt:lpstr>Recall: Simplest synchronization</vt:lpstr>
      <vt:lpstr>More Definitions</vt:lpstr>
      <vt:lpstr>Too Much Milk: Solution</vt:lpstr>
      <vt:lpstr>How to Implement Lock?</vt:lpstr>
      <vt:lpstr>Naïve use of Interrupt Enable/Disable</vt:lpstr>
      <vt:lpstr>Lock vs Disable</vt:lpstr>
      <vt:lpstr>An OS Implementation of Locks</vt:lpstr>
      <vt:lpstr>Locks</vt:lpstr>
      <vt:lpstr>Interrupt re-enable in going to sleep</vt:lpstr>
      <vt:lpstr>How to Re-enable After Sleep()?</vt:lpstr>
      <vt:lpstr>Administrative Break</vt:lpstr>
      <vt:lpstr>Semaphores</vt:lpstr>
      <vt:lpstr>Semaphores Like Integers Except</vt:lpstr>
      <vt:lpstr>Two Uses of Semaphores</vt:lpstr>
      <vt:lpstr>Structured concurrent programming</vt:lpstr>
      <vt:lpstr>Thread Safe</vt:lpstr>
      <vt:lpstr>Legacy locks</vt:lpstr>
      <vt:lpstr>Thread &lt;&gt; Interrupt Handler</vt:lpstr>
      <vt:lpstr>eg. Pintos Locks (synch.c)</vt:lpstr>
      <vt:lpstr>pintos semaphore (synch.{h,c})</vt:lpstr>
      <vt:lpstr>pintos semaphore -&gt; thread</vt:lpstr>
      <vt:lpstr>pintos semaphore -&gt; thread</vt:lpstr>
      <vt:lpstr>pintos semaphores</vt:lpstr>
      <vt:lpstr>Concurrency Coordination Landscape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81</cp:revision>
  <dcterms:created xsi:type="dcterms:W3CDTF">2014-09-03T19:24:22Z</dcterms:created>
  <dcterms:modified xsi:type="dcterms:W3CDTF">2014-09-19T15:42:59Z</dcterms:modified>
</cp:coreProperties>
</file>