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CBF0"/>
    <a:srgbClr val="EAEAEA"/>
    <a:srgbClr val="F8F8F8"/>
    <a:srgbClr val="D8BEEC"/>
    <a:srgbClr val="633B13"/>
    <a:srgbClr val="EDFFED"/>
    <a:srgbClr val="7495D8"/>
    <a:srgbClr val="4974CB"/>
    <a:srgbClr val="E9FFE9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68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889000"/>
            <a:ext cx="8229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Deadlock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3483A3B-C23D-4C20-B3F3-E8F9B44A58C2}" type="slidenum">
              <a:rPr lang="en-US"/>
              <a:pPr/>
              <a:t>1</a:t>
            </a:fld>
            <a:endParaRPr lang="en-US"/>
          </a:p>
        </p:txBody>
      </p:sp>
      <p:sp>
        <p:nvSpPr>
          <p:cNvPr id="125998" name="Rectangle 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Deadlock</a:t>
            </a:r>
          </a:p>
        </p:txBody>
      </p:sp>
      <p:sp>
        <p:nvSpPr>
          <p:cNvPr id="126012" name="Rectangle 60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620000" cy="4906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4057650" algn="l"/>
              </a:tabLst>
            </a:pPr>
            <a:r>
              <a:rPr lang="en-US" dirty="0">
                <a:solidFill>
                  <a:schemeClr val="tx2"/>
                </a:solidFill>
              </a:rPr>
              <a:t>Thread A:</a:t>
            </a:r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>
                <a:solidFill>
                  <a:schemeClr val="tx2"/>
                </a:solidFill>
              </a:rPr>
              <a:t>Thread B:</a:t>
            </a:r>
          </a:p>
          <a:p>
            <a:pPr>
              <a:buFont typeface="Arial" charset="0"/>
              <a:buNone/>
              <a:tabLst>
                <a:tab pos="4057650" algn="l"/>
              </a:tabLst>
            </a:pPr>
            <a:r>
              <a:rPr lang="en-US" sz="2200" dirty="0" err="1">
                <a:latin typeface="Courier New" pitchFamily="49" charset="0"/>
              </a:rPr>
              <a:t>lock_acquire</a:t>
            </a:r>
            <a:r>
              <a:rPr lang="en-US" sz="2200" dirty="0">
                <a:latin typeface="Courier New" pitchFamily="49" charset="0"/>
              </a:rPr>
              <a:t>(l1);	</a:t>
            </a:r>
            <a:r>
              <a:rPr lang="en-US" sz="2200" dirty="0" err="1">
                <a:latin typeface="Courier New" pitchFamily="49" charset="0"/>
              </a:rPr>
              <a:t>lock_acquire</a:t>
            </a:r>
            <a:r>
              <a:rPr lang="en-US" sz="2200" dirty="0">
                <a:latin typeface="Courier New" pitchFamily="49" charset="0"/>
              </a:rPr>
              <a:t>(l2);</a:t>
            </a:r>
          </a:p>
          <a:p>
            <a:pPr>
              <a:spcBef>
                <a:spcPct val="10000"/>
              </a:spcBef>
              <a:buFont typeface="Arial" charset="0"/>
              <a:buNone/>
              <a:tabLst>
                <a:tab pos="4057650" algn="l"/>
              </a:tabLst>
            </a:pPr>
            <a:r>
              <a:rPr lang="en-US" sz="2200" dirty="0" err="1">
                <a:latin typeface="Courier New" pitchFamily="49" charset="0"/>
              </a:rPr>
              <a:t>lock_acquire</a:t>
            </a:r>
            <a:r>
              <a:rPr lang="en-US" sz="2200" dirty="0">
                <a:latin typeface="Courier New" pitchFamily="49" charset="0"/>
              </a:rPr>
              <a:t>(l2);	</a:t>
            </a:r>
            <a:r>
              <a:rPr lang="en-US" sz="2200" dirty="0" err="1">
                <a:latin typeface="Courier New" pitchFamily="49" charset="0"/>
              </a:rPr>
              <a:t>lock_acquire</a:t>
            </a:r>
            <a:r>
              <a:rPr lang="en-US" sz="2200" dirty="0">
                <a:latin typeface="Courier New" pitchFamily="49" charset="0"/>
              </a:rPr>
              <a:t>(l1);</a:t>
            </a:r>
          </a:p>
          <a:p>
            <a:pPr>
              <a:spcBef>
                <a:spcPct val="10000"/>
              </a:spcBef>
              <a:buFont typeface="Arial" charset="0"/>
              <a:buNone/>
              <a:tabLst>
                <a:tab pos="4057650" algn="l"/>
              </a:tabLst>
            </a:pPr>
            <a:r>
              <a:rPr lang="en-US" sz="2200" dirty="0">
                <a:latin typeface="Courier New" pitchFamily="49" charset="0"/>
              </a:rPr>
              <a:t>...		...</a:t>
            </a:r>
          </a:p>
          <a:p>
            <a:pPr>
              <a:spcBef>
                <a:spcPct val="10000"/>
              </a:spcBef>
              <a:buFont typeface="Arial" charset="0"/>
              <a:buNone/>
              <a:tabLst>
                <a:tab pos="4057650" algn="l"/>
              </a:tabLst>
            </a:pPr>
            <a:r>
              <a:rPr lang="en-US" sz="2200" dirty="0" err="1">
                <a:latin typeface="Courier New" pitchFamily="49" charset="0"/>
              </a:rPr>
              <a:t>lock_release</a:t>
            </a:r>
            <a:r>
              <a:rPr lang="en-US" sz="2200" dirty="0">
                <a:latin typeface="Courier New" pitchFamily="49" charset="0"/>
              </a:rPr>
              <a:t>(l2);	</a:t>
            </a:r>
            <a:r>
              <a:rPr lang="en-US" sz="2200" dirty="0" err="1">
                <a:latin typeface="Courier New" pitchFamily="49" charset="0"/>
              </a:rPr>
              <a:t>lock_release</a:t>
            </a:r>
            <a:r>
              <a:rPr lang="en-US" sz="2200" dirty="0">
                <a:latin typeface="Courier New" pitchFamily="49" charset="0"/>
              </a:rPr>
              <a:t>(l1);</a:t>
            </a:r>
          </a:p>
          <a:p>
            <a:pPr>
              <a:spcBef>
                <a:spcPct val="10000"/>
              </a:spcBef>
              <a:buFont typeface="Arial" charset="0"/>
              <a:buNone/>
              <a:tabLst>
                <a:tab pos="4057650" algn="l"/>
              </a:tabLst>
            </a:pPr>
            <a:r>
              <a:rPr lang="en-US" sz="2200" dirty="0" err="1">
                <a:latin typeface="Courier New" pitchFamily="49" charset="0"/>
              </a:rPr>
              <a:t>lock_release</a:t>
            </a:r>
            <a:r>
              <a:rPr lang="en-US" sz="2200" dirty="0">
                <a:latin typeface="Courier New" pitchFamily="49" charset="0"/>
              </a:rPr>
              <a:t>(l1);	</a:t>
            </a:r>
            <a:r>
              <a:rPr lang="en-US" sz="2200" dirty="0" err="1">
                <a:latin typeface="Courier New" pitchFamily="49" charset="0"/>
              </a:rPr>
              <a:t>lock_release</a:t>
            </a:r>
            <a:r>
              <a:rPr lang="en-US" sz="2200" dirty="0">
                <a:latin typeface="Courier New" pitchFamily="49" charset="0"/>
              </a:rPr>
              <a:t>(l2</a:t>
            </a:r>
            <a:r>
              <a:rPr lang="en-US" sz="1800" dirty="0">
                <a:latin typeface="Courier New" pitchFamily="49" charset="0"/>
              </a:rPr>
              <a:t>);</a:t>
            </a:r>
          </a:p>
        </p:txBody>
      </p:sp>
      <p:sp>
        <p:nvSpPr>
          <p:cNvPr id="126015" name="AutoShape 63"/>
          <p:cNvSpPr>
            <a:spLocks noChangeArrowheads="1"/>
          </p:cNvSpPr>
          <p:nvPr/>
        </p:nvSpPr>
        <p:spPr bwMode="auto">
          <a:xfrm>
            <a:off x="457200" y="1957388"/>
            <a:ext cx="457200" cy="381000"/>
          </a:xfrm>
          <a:prstGeom prst="rightArrow">
            <a:avLst>
              <a:gd name="adj1" fmla="val 50000"/>
              <a:gd name="adj2" fmla="val 61667"/>
            </a:avLst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016" name="AutoShape 64"/>
          <p:cNvSpPr>
            <a:spLocks noChangeArrowheads="1"/>
          </p:cNvSpPr>
          <p:nvPr/>
        </p:nvSpPr>
        <p:spPr bwMode="auto">
          <a:xfrm flipH="1">
            <a:off x="8001000" y="1957388"/>
            <a:ext cx="457200" cy="381000"/>
          </a:xfrm>
          <a:prstGeom prst="rightArrow">
            <a:avLst>
              <a:gd name="adj1" fmla="val 50000"/>
              <a:gd name="adj2" fmla="val 61667"/>
            </a:avLst>
          </a:prstGeom>
          <a:solidFill>
            <a:srgbClr val="B7CB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Deadlock</a:t>
            </a:r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548B365-CD44-408D-B16A-A3AB8B108AA5}" type="slidenum">
              <a:rPr lang="en-US"/>
              <a:pPr/>
              <a:t>2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Circular Requests</a:t>
            </a: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7239000" y="2514600"/>
            <a:ext cx="457200" cy="457200"/>
          </a:xfrm>
          <a:prstGeom prst="rect">
            <a:avLst/>
          </a:prstGeom>
          <a:solidFill>
            <a:srgbClr val="C6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078" name="Freeform 6"/>
          <p:cNvSpPr>
            <a:spLocks/>
          </p:cNvSpPr>
          <p:nvPr/>
        </p:nvSpPr>
        <p:spPr bwMode="auto">
          <a:xfrm>
            <a:off x="7467600" y="1979613"/>
            <a:ext cx="457200" cy="534987"/>
          </a:xfrm>
          <a:custGeom>
            <a:avLst/>
            <a:gdLst>
              <a:gd name="T0" fmla="*/ 0 w 288"/>
              <a:gd name="T1" fmla="*/ 337 h 337"/>
              <a:gd name="T2" fmla="*/ 288 w 288"/>
              <a:gd name="T3" fmla="*/ 1 h 33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88" h="337">
                <a:moveTo>
                  <a:pt x="0" y="337"/>
                </a:moveTo>
                <a:cubicBezTo>
                  <a:pt x="4" y="110"/>
                  <a:pt x="42" y="0"/>
                  <a:pt x="288" y="1"/>
                </a:cubicBezTo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6986588" y="2971800"/>
            <a:ext cx="977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Resource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7620000" y="2133600"/>
            <a:ext cx="11906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"Owned by"</a:t>
            </a:r>
          </a:p>
        </p:txBody>
      </p:sp>
      <p:sp>
        <p:nvSpPr>
          <p:cNvPr id="131081" name="Oval 9"/>
          <p:cNvSpPr>
            <a:spLocks noChangeArrowheads="1"/>
          </p:cNvSpPr>
          <p:nvPr/>
        </p:nvSpPr>
        <p:spPr bwMode="auto">
          <a:xfrm>
            <a:off x="7239000" y="4343400"/>
            <a:ext cx="457200" cy="457200"/>
          </a:xfrm>
          <a:prstGeom prst="ellipse">
            <a:avLst/>
          </a:prstGeom>
          <a:solidFill>
            <a:srgbClr val="33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082" name="Freeform 10"/>
          <p:cNvSpPr>
            <a:spLocks/>
          </p:cNvSpPr>
          <p:nvPr/>
        </p:nvSpPr>
        <p:spPr bwMode="auto">
          <a:xfrm>
            <a:off x="7467600" y="3808413"/>
            <a:ext cx="457200" cy="534987"/>
          </a:xfrm>
          <a:custGeom>
            <a:avLst/>
            <a:gdLst>
              <a:gd name="T0" fmla="*/ 0 w 288"/>
              <a:gd name="T1" fmla="*/ 337 h 337"/>
              <a:gd name="T2" fmla="*/ 288 w 288"/>
              <a:gd name="T3" fmla="*/ 1 h 33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88" h="337">
                <a:moveTo>
                  <a:pt x="0" y="337"/>
                </a:moveTo>
                <a:cubicBezTo>
                  <a:pt x="4" y="110"/>
                  <a:pt x="42" y="0"/>
                  <a:pt x="288" y="1"/>
                </a:cubicBezTo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083" name="Text Box 11"/>
          <p:cNvSpPr txBox="1">
            <a:spLocks noChangeArrowheads="1"/>
          </p:cNvSpPr>
          <p:nvPr/>
        </p:nvSpPr>
        <p:spPr bwMode="auto">
          <a:xfrm>
            <a:off x="7111641" y="4800600"/>
            <a:ext cx="7309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131084" name="Text Box 12"/>
          <p:cNvSpPr txBox="1">
            <a:spLocks noChangeArrowheads="1"/>
          </p:cNvSpPr>
          <p:nvPr/>
        </p:nvSpPr>
        <p:spPr bwMode="auto">
          <a:xfrm>
            <a:off x="7620000" y="3916363"/>
            <a:ext cx="1254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"Waiting for"</a:t>
            </a:r>
          </a:p>
        </p:txBody>
      </p:sp>
      <p:sp>
        <p:nvSpPr>
          <p:cNvPr id="131085" name="Rectangle 13"/>
          <p:cNvSpPr>
            <a:spLocks noChangeArrowheads="1"/>
          </p:cNvSpPr>
          <p:nvPr/>
        </p:nvSpPr>
        <p:spPr bwMode="auto">
          <a:xfrm>
            <a:off x="914400" y="2743200"/>
            <a:ext cx="457200" cy="457200"/>
          </a:xfrm>
          <a:prstGeom prst="rect">
            <a:avLst/>
          </a:prstGeom>
          <a:solidFill>
            <a:srgbClr val="C6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R2</a:t>
            </a:r>
          </a:p>
        </p:txBody>
      </p:sp>
      <p:sp>
        <p:nvSpPr>
          <p:cNvPr id="131086" name="Rectangle 14"/>
          <p:cNvSpPr>
            <a:spLocks noChangeArrowheads="1"/>
          </p:cNvSpPr>
          <p:nvPr/>
        </p:nvSpPr>
        <p:spPr bwMode="auto">
          <a:xfrm>
            <a:off x="1676400" y="2743200"/>
            <a:ext cx="457200" cy="457200"/>
          </a:xfrm>
          <a:prstGeom prst="rect">
            <a:avLst/>
          </a:prstGeom>
          <a:solidFill>
            <a:srgbClr val="C6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R3</a:t>
            </a:r>
          </a:p>
        </p:txBody>
      </p:sp>
      <p:sp>
        <p:nvSpPr>
          <p:cNvPr id="131087" name="Rectangle 15"/>
          <p:cNvSpPr>
            <a:spLocks noChangeArrowheads="1"/>
          </p:cNvSpPr>
          <p:nvPr/>
        </p:nvSpPr>
        <p:spPr bwMode="auto">
          <a:xfrm>
            <a:off x="2438400" y="2743200"/>
            <a:ext cx="457200" cy="457200"/>
          </a:xfrm>
          <a:prstGeom prst="rect">
            <a:avLst/>
          </a:prstGeom>
          <a:solidFill>
            <a:srgbClr val="C6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R4</a:t>
            </a:r>
          </a:p>
        </p:txBody>
      </p:sp>
      <p:sp>
        <p:nvSpPr>
          <p:cNvPr id="131088" name="Oval 16"/>
          <p:cNvSpPr>
            <a:spLocks noChangeArrowheads="1"/>
          </p:cNvSpPr>
          <p:nvPr/>
        </p:nvSpPr>
        <p:spPr bwMode="auto">
          <a:xfrm>
            <a:off x="1676400" y="1676400"/>
            <a:ext cx="457200" cy="457200"/>
          </a:xfrm>
          <a:prstGeom prst="ellipse">
            <a:avLst/>
          </a:prstGeom>
          <a:solidFill>
            <a:srgbClr val="33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T2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1089" name="Oval 17"/>
          <p:cNvSpPr>
            <a:spLocks noChangeArrowheads="1"/>
          </p:cNvSpPr>
          <p:nvPr/>
        </p:nvSpPr>
        <p:spPr bwMode="auto">
          <a:xfrm>
            <a:off x="1676400" y="3733800"/>
            <a:ext cx="457200" cy="457200"/>
          </a:xfrm>
          <a:prstGeom prst="ellipse">
            <a:avLst/>
          </a:prstGeom>
          <a:solidFill>
            <a:srgbClr val="33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1090" name="Rectangle 18"/>
          <p:cNvSpPr>
            <a:spLocks noChangeArrowheads="1"/>
          </p:cNvSpPr>
          <p:nvPr/>
        </p:nvSpPr>
        <p:spPr bwMode="auto">
          <a:xfrm>
            <a:off x="1676400" y="4800600"/>
            <a:ext cx="457200" cy="457200"/>
          </a:xfrm>
          <a:prstGeom prst="rect">
            <a:avLst/>
          </a:prstGeom>
          <a:solidFill>
            <a:srgbClr val="C6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R1</a:t>
            </a:r>
          </a:p>
        </p:txBody>
      </p:sp>
      <p:sp>
        <p:nvSpPr>
          <p:cNvPr id="131091" name="Line 19"/>
          <p:cNvSpPr>
            <a:spLocks noChangeShapeType="1"/>
          </p:cNvSpPr>
          <p:nvPr/>
        </p:nvSpPr>
        <p:spPr bwMode="auto">
          <a:xfrm flipV="1">
            <a:off x="1905000" y="4191000"/>
            <a:ext cx="0" cy="609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092" name="Line 20"/>
          <p:cNvSpPr>
            <a:spLocks noChangeShapeType="1"/>
          </p:cNvSpPr>
          <p:nvPr/>
        </p:nvSpPr>
        <p:spPr bwMode="auto">
          <a:xfrm flipV="1">
            <a:off x="1905000" y="2133600"/>
            <a:ext cx="0" cy="609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093" name="Line 21"/>
          <p:cNvSpPr>
            <a:spLocks noChangeShapeType="1"/>
          </p:cNvSpPr>
          <p:nvPr/>
        </p:nvSpPr>
        <p:spPr bwMode="auto">
          <a:xfrm flipV="1">
            <a:off x="1905000" y="3200400"/>
            <a:ext cx="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094" name="Freeform 22"/>
          <p:cNvSpPr>
            <a:spLocks/>
          </p:cNvSpPr>
          <p:nvPr/>
        </p:nvSpPr>
        <p:spPr bwMode="auto">
          <a:xfrm>
            <a:off x="2133600" y="1905000"/>
            <a:ext cx="533400" cy="838200"/>
          </a:xfrm>
          <a:custGeom>
            <a:avLst/>
            <a:gdLst>
              <a:gd name="T0" fmla="*/ 336 w 336"/>
              <a:gd name="T1" fmla="*/ 528 h 528"/>
              <a:gd name="T2" fmla="*/ 0 w 336"/>
              <a:gd name="T3" fmla="*/ 0 h 5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6" h="528">
                <a:moveTo>
                  <a:pt x="336" y="528"/>
                </a:moveTo>
                <a:cubicBezTo>
                  <a:pt x="336" y="100"/>
                  <a:pt x="222" y="0"/>
                  <a:pt x="0" y="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095" name="Freeform 23"/>
          <p:cNvSpPr>
            <a:spLocks/>
          </p:cNvSpPr>
          <p:nvPr/>
        </p:nvSpPr>
        <p:spPr bwMode="auto">
          <a:xfrm flipH="1">
            <a:off x="1143000" y="1905000"/>
            <a:ext cx="533400" cy="838200"/>
          </a:xfrm>
          <a:custGeom>
            <a:avLst/>
            <a:gdLst>
              <a:gd name="T0" fmla="*/ 336 w 336"/>
              <a:gd name="T1" fmla="*/ 528 h 528"/>
              <a:gd name="T2" fmla="*/ 0 w 336"/>
              <a:gd name="T3" fmla="*/ 0 h 5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6" h="528">
                <a:moveTo>
                  <a:pt x="336" y="528"/>
                </a:moveTo>
                <a:cubicBezTo>
                  <a:pt x="336" y="100"/>
                  <a:pt x="222" y="0"/>
                  <a:pt x="0" y="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096" name="Text Box 24"/>
          <p:cNvSpPr txBox="1">
            <a:spLocks noChangeArrowheads="1"/>
          </p:cNvSpPr>
          <p:nvPr/>
        </p:nvSpPr>
        <p:spPr bwMode="auto">
          <a:xfrm>
            <a:off x="990600" y="5562600"/>
            <a:ext cx="18319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/>
              <a:t>No Circularity</a:t>
            </a:r>
          </a:p>
        </p:txBody>
      </p:sp>
      <p:sp>
        <p:nvSpPr>
          <p:cNvPr id="131097" name="Rectangle 25"/>
          <p:cNvSpPr>
            <a:spLocks noChangeArrowheads="1"/>
          </p:cNvSpPr>
          <p:nvPr/>
        </p:nvSpPr>
        <p:spPr bwMode="auto">
          <a:xfrm>
            <a:off x="3733800" y="2743200"/>
            <a:ext cx="457200" cy="457200"/>
          </a:xfrm>
          <a:prstGeom prst="rect">
            <a:avLst/>
          </a:prstGeom>
          <a:solidFill>
            <a:srgbClr val="C6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R2</a:t>
            </a:r>
          </a:p>
        </p:txBody>
      </p:sp>
      <p:sp>
        <p:nvSpPr>
          <p:cNvPr id="131098" name="Oval 26"/>
          <p:cNvSpPr>
            <a:spLocks noChangeArrowheads="1"/>
          </p:cNvSpPr>
          <p:nvPr/>
        </p:nvSpPr>
        <p:spPr bwMode="auto">
          <a:xfrm>
            <a:off x="4191000" y="1752600"/>
            <a:ext cx="457200" cy="457200"/>
          </a:xfrm>
          <a:prstGeom prst="ellipse">
            <a:avLst/>
          </a:prstGeom>
          <a:solidFill>
            <a:srgbClr val="33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1099" name="Rectangle 27"/>
          <p:cNvSpPr>
            <a:spLocks noChangeArrowheads="1"/>
          </p:cNvSpPr>
          <p:nvPr/>
        </p:nvSpPr>
        <p:spPr bwMode="auto">
          <a:xfrm>
            <a:off x="4648200" y="2743200"/>
            <a:ext cx="457200" cy="457200"/>
          </a:xfrm>
          <a:prstGeom prst="rect">
            <a:avLst/>
          </a:prstGeom>
          <a:solidFill>
            <a:srgbClr val="C6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R3</a:t>
            </a:r>
          </a:p>
        </p:txBody>
      </p:sp>
      <p:sp>
        <p:nvSpPr>
          <p:cNvPr id="131100" name="Oval 28"/>
          <p:cNvSpPr>
            <a:spLocks noChangeArrowheads="1"/>
          </p:cNvSpPr>
          <p:nvPr/>
        </p:nvSpPr>
        <p:spPr bwMode="auto">
          <a:xfrm>
            <a:off x="5486400" y="3048000"/>
            <a:ext cx="457200" cy="457200"/>
          </a:xfrm>
          <a:prstGeom prst="ellipse">
            <a:avLst/>
          </a:prstGeom>
          <a:solidFill>
            <a:srgbClr val="33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1101" name="Rectangle 29"/>
          <p:cNvSpPr>
            <a:spLocks noChangeArrowheads="1"/>
          </p:cNvSpPr>
          <p:nvPr/>
        </p:nvSpPr>
        <p:spPr bwMode="auto">
          <a:xfrm>
            <a:off x="5486400" y="1752600"/>
            <a:ext cx="457200" cy="457200"/>
          </a:xfrm>
          <a:prstGeom prst="rect">
            <a:avLst/>
          </a:prstGeom>
          <a:solidFill>
            <a:srgbClr val="C6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R4</a:t>
            </a:r>
          </a:p>
        </p:txBody>
      </p:sp>
      <p:sp>
        <p:nvSpPr>
          <p:cNvPr id="131102" name="Oval 30"/>
          <p:cNvSpPr>
            <a:spLocks noChangeArrowheads="1"/>
          </p:cNvSpPr>
          <p:nvPr/>
        </p:nvSpPr>
        <p:spPr bwMode="auto">
          <a:xfrm>
            <a:off x="3733800" y="3733800"/>
            <a:ext cx="457200" cy="457200"/>
          </a:xfrm>
          <a:prstGeom prst="ellipse">
            <a:avLst/>
          </a:prstGeom>
          <a:solidFill>
            <a:srgbClr val="33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1103" name="Freeform 31"/>
          <p:cNvSpPr>
            <a:spLocks/>
          </p:cNvSpPr>
          <p:nvPr/>
        </p:nvSpPr>
        <p:spPr bwMode="auto">
          <a:xfrm>
            <a:off x="3959225" y="2146300"/>
            <a:ext cx="280988" cy="596900"/>
          </a:xfrm>
          <a:custGeom>
            <a:avLst/>
            <a:gdLst>
              <a:gd name="T0" fmla="*/ 2 w 177"/>
              <a:gd name="T1" fmla="*/ 376 h 376"/>
              <a:gd name="T2" fmla="*/ 177 w 177"/>
              <a:gd name="T3" fmla="*/ 0 h 37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7" h="376">
                <a:moveTo>
                  <a:pt x="2" y="376"/>
                </a:moveTo>
                <a:cubicBezTo>
                  <a:pt x="0" y="138"/>
                  <a:pt x="81" y="71"/>
                  <a:pt x="177" y="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104" name="Freeform 32"/>
          <p:cNvSpPr>
            <a:spLocks/>
          </p:cNvSpPr>
          <p:nvPr/>
        </p:nvSpPr>
        <p:spPr bwMode="auto">
          <a:xfrm flipH="1">
            <a:off x="4595813" y="2146300"/>
            <a:ext cx="280987" cy="596900"/>
          </a:xfrm>
          <a:custGeom>
            <a:avLst/>
            <a:gdLst>
              <a:gd name="T0" fmla="*/ 2 w 177"/>
              <a:gd name="T1" fmla="*/ 376 h 376"/>
              <a:gd name="T2" fmla="*/ 177 w 177"/>
              <a:gd name="T3" fmla="*/ 0 h 37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7" h="376">
                <a:moveTo>
                  <a:pt x="2" y="376"/>
                </a:moveTo>
                <a:cubicBezTo>
                  <a:pt x="0" y="138"/>
                  <a:pt x="81" y="71"/>
                  <a:pt x="177" y="0"/>
                </a:cubicBezTo>
              </a:path>
            </a:pathLst>
          </a:custGeom>
          <a:noFill/>
          <a:ln w="28575" cap="flat" cmpd="sng">
            <a:solidFill>
              <a:srgbClr val="FF9900"/>
            </a:solidFill>
            <a:prstDash val="dash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105" name="Line 33"/>
          <p:cNvSpPr>
            <a:spLocks noChangeShapeType="1"/>
          </p:cNvSpPr>
          <p:nvPr/>
        </p:nvSpPr>
        <p:spPr bwMode="auto">
          <a:xfrm>
            <a:off x="4648200" y="1981200"/>
            <a:ext cx="838200" cy="0"/>
          </a:xfrm>
          <a:prstGeom prst="line">
            <a:avLst/>
          </a:prstGeom>
          <a:noFill/>
          <a:ln w="28575">
            <a:solidFill>
              <a:srgbClr val="FF9900"/>
            </a:solidFill>
            <a:prstDash val="dash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106" name="Line 34"/>
          <p:cNvSpPr>
            <a:spLocks noChangeShapeType="1"/>
          </p:cNvSpPr>
          <p:nvPr/>
        </p:nvSpPr>
        <p:spPr bwMode="auto">
          <a:xfrm flipV="1">
            <a:off x="3962400" y="3200400"/>
            <a:ext cx="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107" name="Line 35"/>
          <p:cNvSpPr>
            <a:spLocks noChangeShapeType="1"/>
          </p:cNvSpPr>
          <p:nvPr/>
        </p:nvSpPr>
        <p:spPr bwMode="auto">
          <a:xfrm>
            <a:off x="5715000" y="2209800"/>
            <a:ext cx="0" cy="838200"/>
          </a:xfrm>
          <a:prstGeom prst="line">
            <a:avLst/>
          </a:prstGeom>
          <a:noFill/>
          <a:ln w="28575">
            <a:solidFill>
              <a:srgbClr val="FF9900"/>
            </a:solidFill>
            <a:prstDash val="dash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108" name="Rectangle 36"/>
          <p:cNvSpPr>
            <a:spLocks noChangeArrowheads="1"/>
          </p:cNvSpPr>
          <p:nvPr/>
        </p:nvSpPr>
        <p:spPr bwMode="auto">
          <a:xfrm>
            <a:off x="5486400" y="4343400"/>
            <a:ext cx="457200" cy="457200"/>
          </a:xfrm>
          <a:prstGeom prst="rect">
            <a:avLst/>
          </a:prstGeom>
          <a:solidFill>
            <a:srgbClr val="C6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R1</a:t>
            </a:r>
          </a:p>
        </p:txBody>
      </p:sp>
      <p:sp>
        <p:nvSpPr>
          <p:cNvPr id="131109" name="Oval 37"/>
          <p:cNvSpPr>
            <a:spLocks noChangeArrowheads="1"/>
          </p:cNvSpPr>
          <p:nvPr/>
        </p:nvSpPr>
        <p:spPr bwMode="auto">
          <a:xfrm>
            <a:off x="4648200" y="3733800"/>
            <a:ext cx="457200" cy="457200"/>
          </a:xfrm>
          <a:prstGeom prst="ellipse">
            <a:avLst/>
          </a:prstGeom>
          <a:solidFill>
            <a:srgbClr val="3366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1110" name="Line 38"/>
          <p:cNvSpPr>
            <a:spLocks noChangeShapeType="1"/>
          </p:cNvSpPr>
          <p:nvPr/>
        </p:nvSpPr>
        <p:spPr bwMode="auto">
          <a:xfrm flipV="1">
            <a:off x="4876800" y="3200400"/>
            <a:ext cx="0" cy="533400"/>
          </a:xfrm>
          <a:prstGeom prst="line">
            <a:avLst/>
          </a:prstGeom>
          <a:noFill/>
          <a:ln w="28575">
            <a:solidFill>
              <a:srgbClr val="FF9900"/>
            </a:solidFill>
            <a:prstDash val="dash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111" name="Line 39"/>
          <p:cNvSpPr>
            <a:spLocks noChangeShapeType="1"/>
          </p:cNvSpPr>
          <p:nvPr/>
        </p:nvSpPr>
        <p:spPr bwMode="auto">
          <a:xfrm>
            <a:off x="5715000" y="3505200"/>
            <a:ext cx="0" cy="838200"/>
          </a:xfrm>
          <a:prstGeom prst="line">
            <a:avLst/>
          </a:prstGeom>
          <a:noFill/>
          <a:ln w="28575">
            <a:solidFill>
              <a:srgbClr val="FF9900"/>
            </a:solidFill>
            <a:prstDash val="dash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112" name="Freeform 40"/>
          <p:cNvSpPr>
            <a:spLocks/>
          </p:cNvSpPr>
          <p:nvPr/>
        </p:nvSpPr>
        <p:spPr bwMode="auto">
          <a:xfrm>
            <a:off x="4873625" y="4191000"/>
            <a:ext cx="612775" cy="381000"/>
          </a:xfrm>
          <a:custGeom>
            <a:avLst/>
            <a:gdLst>
              <a:gd name="T0" fmla="*/ 386 w 386"/>
              <a:gd name="T1" fmla="*/ 240 h 240"/>
              <a:gd name="T2" fmla="*/ 2 w 386"/>
              <a:gd name="T3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86" h="240">
                <a:moveTo>
                  <a:pt x="386" y="240"/>
                </a:moveTo>
                <a:cubicBezTo>
                  <a:pt x="153" y="240"/>
                  <a:pt x="0" y="211"/>
                  <a:pt x="2" y="0"/>
                </a:cubicBezTo>
              </a:path>
            </a:pathLst>
          </a:custGeom>
          <a:noFill/>
          <a:ln w="28575" cap="flat" cmpd="sng">
            <a:solidFill>
              <a:srgbClr val="FF9900"/>
            </a:solidFill>
            <a:prstDash val="dash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113" name="Text Box 41"/>
          <p:cNvSpPr txBox="1">
            <a:spLocks noChangeArrowheads="1"/>
          </p:cNvSpPr>
          <p:nvPr/>
        </p:nvSpPr>
        <p:spPr bwMode="auto">
          <a:xfrm>
            <a:off x="3962400" y="5562600"/>
            <a:ext cx="13573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400"/>
              <a:t>Circularity</a:t>
            </a:r>
          </a:p>
        </p:txBody>
      </p:sp>
    </p:spTree>
    <p:extLst>
      <p:ext uri="{BB962C8B-B14F-4D97-AF65-F5344CB8AC3E}">
        <p14:creationId xmlns:p14="http://schemas.microsoft.com/office/powerpoint/2010/main" val="106075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Deadlock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AA26EAB-1DCD-4BE5-A6FB-7E8047D95E09}" type="slidenum">
              <a:rPr lang="en-US"/>
              <a:pPr/>
              <a:t>3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1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9715</TotalTime>
  <Words>59</Words>
  <Application>Microsoft Office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Simple Deadlock</vt:lpstr>
      <vt:lpstr>Circular Requests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John Ousterhout</cp:lastModifiedBy>
  <cp:revision>388</cp:revision>
  <cp:lastPrinted>2011-01-25T21:54:55Z</cp:lastPrinted>
  <dcterms:created xsi:type="dcterms:W3CDTF">2008-10-19T02:20:00Z</dcterms:created>
  <dcterms:modified xsi:type="dcterms:W3CDTF">2012-01-27T19:40:02Z</dcterms:modified>
</cp:coreProperties>
</file>