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FF6"/>
    <a:srgbClr val="B7CBF0"/>
    <a:srgbClr val="EAEAEA"/>
    <a:srgbClr val="F8F8F8"/>
    <a:srgbClr val="D8BEEC"/>
    <a:srgbClr val="633B13"/>
    <a:srgbClr val="EDFFED"/>
    <a:srgbClr val="7495D8"/>
    <a:srgbClr val="4974CB"/>
    <a:srgbClr val="E9F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93CEEA6-886C-4360-8142-123A2002F797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Layout for Process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3048000" y="1219200"/>
            <a:ext cx="2819400" cy="4800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3048000" y="1219200"/>
            <a:ext cx="2819400" cy="1371600"/>
          </a:xfrm>
          <a:prstGeom prst="rect">
            <a:avLst/>
          </a:prstGeom>
          <a:solidFill>
            <a:srgbClr val="B7CBF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Code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844800" y="1172706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2819400" y="5821362"/>
            <a:ext cx="163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cs typeface="Arial" charset="0"/>
              </a:rPr>
              <a:t>∞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3048000" y="2590800"/>
            <a:ext cx="2819400" cy="10668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Data</a:t>
            </a:r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3048000" y="5181600"/>
            <a:ext cx="2819400" cy="838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Stack</a:t>
            </a:r>
          </a:p>
        </p:txBody>
      </p:sp>
      <p:sp>
        <p:nvSpPr>
          <p:cNvPr id="137229" name="AutoShape 13"/>
          <p:cNvSpPr>
            <a:spLocks noChangeArrowheads="1"/>
          </p:cNvSpPr>
          <p:nvPr/>
        </p:nvSpPr>
        <p:spPr bwMode="auto">
          <a:xfrm flipV="1">
            <a:off x="4267200" y="4724400"/>
            <a:ext cx="381000" cy="381000"/>
          </a:xfrm>
          <a:prstGeom prst="downArrow">
            <a:avLst>
              <a:gd name="adj1" fmla="val 56250"/>
              <a:gd name="adj2" fmla="val 46181"/>
            </a:avLst>
          </a:prstGeom>
          <a:solidFill>
            <a:srgbClr val="FFFF99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0" name="AutoShape 14"/>
          <p:cNvSpPr>
            <a:spLocks noChangeArrowheads="1"/>
          </p:cNvSpPr>
          <p:nvPr/>
        </p:nvSpPr>
        <p:spPr bwMode="auto">
          <a:xfrm>
            <a:off x="4267200" y="3733800"/>
            <a:ext cx="381000" cy="381000"/>
          </a:xfrm>
          <a:prstGeom prst="downArrow">
            <a:avLst>
              <a:gd name="adj1" fmla="val 56250"/>
              <a:gd name="adj2" fmla="val 46181"/>
            </a:avLst>
          </a:prstGeom>
          <a:solidFill>
            <a:srgbClr val="CC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1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51F4095-BB6F-43A5-AB8D-C06C217B97B0}" type="slidenum">
              <a:rPr lang="en-US"/>
              <a:pPr/>
              <a:t>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 Process</a:t>
            </a:r>
          </a:p>
        </p:txBody>
      </p:sp>
      <p:grpSp>
        <p:nvGrpSpPr>
          <p:cNvPr id="148600" name="Group 120"/>
          <p:cNvGrpSpPr>
            <a:grpSpLocks/>
          </p:cNvGrpSpPr>
          <p:nvPr/>
        </p:nvGrpSpPr>
        <p:grpSpPr bwMode="auto">
          <a:xfrm>
            <a:off x="685800" y="2057400"/>
            <a:ext cx="4038600" cy="685800"/>
            <a:chOff x="720" y="1152"/>
            <a:chExt cx="2544" cy="432"/>
          </a:xfrm>
        </p:grpSpPr>
        <p:grpSp>
          <p:nvGrpSpPr>
            <p:cNvPr id="148520" name="Group 40"/>
            <p:cNvGrpSpPr>
              <a:grpSpLocks/>
            </p:cNvGrpSpPr>
            <p:nvPr/>
          </p:nvGrpSpPr>
          <p:grpSpPr bwMode="auto">
            <a:xfrm>
              <a:off x="2976" y="1152"/>
              <a:ext cx="240" cy="288"/>
              <a:chOff x="4992" y="3408"/>
              <a:chExt cx="240" cy="288"/>
            </a:xfrm>
          </p:grpSpPr>
          <p:sp>
            <p:nvSpPr>
              <p:cNvPr id="148521" name="Rectangle 41"/>
              <p:cNvSpPr>
                <a:spLocks noChangeArrowheads="1"/>
              </p:cNvSpPr>
              <p:nvPr/>
            </p:nvSpPr>
            <p:spPr bwMode="auto">
              <a:xfrm>
                <a:off x="4992" y="3408"/>
                <a:ext cx="240" cy="288"/>
              </a:xfrm>
              <a:prstGeom prst="rect">
                <a:avLst/>
              </a:prstGeom>
              <a:gradFill rotWithShape="1">
                <a:gsLst>
                  <a:gs pos="0">
                    <a:srgbClr val="B8F19B">
                      <a:gamma/>
                      <a:tint val="20000"/>
                      <a:invGamma/>
                    </a:srgbClr>
                  </a:gs>
                  <a:gs pos="100000">
                    <a:srgbClr val="B8F19B"/>
                  </a:gs>
                </a:gsLst>
                <a:lin ang="2700000" scaled="1"/>
              </a:gradFill>
              <a:ln w="12700">
                <a:solidFill>
                  <a:srgbClr val="52C11B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2" name="Text Box 42"/>
              <p:cNvSpPr txBox="1">
                <a:spLocks noChangeArrowheads="1"/>
              </p:cNvSpPr>
              <p:nvPr/>
            </p:nvSpPr>
            <p:spPr bwMode="auto">
              <a:xfrm>
                <a:off x="5019" y="3426"/>
                <a:ext cx="185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9CCF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95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500"/>
                  <a:t>101010101010101010101010101010101010101010101010</a:t>
                </a:r>
              </a:p>
            </p:txBody>
          </p:sp>
        </p:grpSp>
        <p:grpSp>
          <p:nvGrpSpPr>
            <p:cNvPr id="148523" name="Group 43"/>
            <p:cNvGrpSpPr>
              <a:grpSpLocks/>
            </p:cNvGrpSpPr>
            <p:nvPr/>
          </p:nvGrpSpPr>
          <p:grpSpPr bwMode="auto">
            <a:xfrm>
              <a:off x="1882" y="1152"/>
              <a:ext cx="230" cy="288"/>
              <a:chOff x="1440" y="1632"/>
              <a:chExt cx="192" cy="240"/>
            </a:xfrm>
          </p:grpSpPr>
          <p:sp>
            <p:nvSpPr>
              <p:cNvPr id="148524" name="AutoShape 44"/>
              <p:cNvSpPr>
                <a:spLocks noChangeAspect="1" noChangeArrowheads="1"/>
              </p:cNvSpPr>
              <p:nvPr/>
            </p:nvSpPr>
            <p:spPr bwMode="auto">
              <a:xfrm flipV="1">
                <a:off x="1440" y="1632"/>
                <a:ext cx="192" cy="240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BFCEFF">
                      <a:gamma/>
                      <a:tint val="5882"/>
                      <a:invGamma/>
                    </a:srgbClr>
                  </a:gs>
                  <a:gs pos="100000">
                    <a:srgbClr val="BFCEFF"/>
                  </a:gs>
                </a:gsLst>
                <a:lin ang="2700000" scaled="1"/>
              </a:gradFill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5" name="Line 45"/>
              <p:cNvSpPr>
                <a:spLocks noChangeAspect="1" noChangeShapeType="1"/>
              </p:cNvSpPr>
              <p:nvPr/>
            </p:nvSpPr>
            <p:spPr bwMode="auto">
              <a:xfrm>
                <a:off x="1459" y="1672"/>
                <a:ext cx="125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6" name="Line 46"/>
              <p:cNvSpPr>
                <a:spLocks noChangeAspect="1" noChangeShapeType="1"/>
              </p:cNvSpPr>
              <p:nvPr/>
            </p:nvSpPr>
            <p:spPr bwMode="auto">
              <a:xfrm>
                <a:off x="1459" y="171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7" name="Line 47"/>
              <p:cNvSpPr>
                <a:spLocks noChangeAspect="1" noChangeShapeType="1"/>
              </p:cNvSpPr>
              <p:nvPr/>
            </p:nvSpPr>
            <p:spPr bwMode="auto">
              <a:xfrm>
                <a:off x="1459" y="175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8" name="Line 48"/>
              <p:cNvSpPr>
                <a:spLocks noChangeAspect="1" noChangeShapeType="1"/>
              </p:cNvSpPr>
              <p:nvPr/>
            </p:nvSpPr>
            <p:spPr bwMode="auto">
              <a:xfrm>
                <a:off x="1459" y="179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29" name="Line 49"/>
              <p:cNvSpPr>
                <a:spLocks noChangeAspect="1" noChangeShapeType="1"/>
              </p:cNvSpPr>
              <p:nvPr/>
            </p:nvSpPr>
            <p:spPr bwMode="auto">
              <a:xfrm>
                <a:off x="1459" y="183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537" name="Group 57"/>
            <p:cNvGrpSpPr>
              <a:grpSpLocks/>
            </p:cNvGrpSpPr>
            <p:nvPr/>
          </p:nvGrpSpPr>
          <p:grpSpPr bwMode="auto">
            <a:xfrm>
              <a:off x="768" y="1152"/>
              <a:ext cx="230" cy="288"/>
              <a:chOff x="1104" y="1968"/>
              <a:chExt cx="230" cy="288"/>
            </a:xfrm>
          </p:grpSpPr>
          <p:sp>
            <p:nvSpPr>
              <p:cNvPr id="148531" name="AutoShape 51"/>
              <p:cNvSpPr>
                <a:spLocks noChangeAspect="1" noChangeArrowheads="1"/>
              </p:cNvSpPr>
              <p:nvPr/>
            </p:nvSpPr>
            <p:spPr bwMode="auto">
              <a:xfrm flipV="1">
                <a:off x="1104" y="1968"/>
                <a:ext cx="230" cy="288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FFE0B3">
                      <a:gamma/>
                      <a:tint val="5882"/>
                      <a:invGamma/>
                    </a:srgbClr>
                  </a:gs>
                  <a:gs pos="100000">
                    <a:srgbClr val="FFE0B3"/>
                  </a:gs>
                </a:gsLst>
                <a:lin ang="2700000" scaled="1"/>
              </a:gradFill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32" name="Line 52"/>
              <p:cNvSpPr>
                <a:spLocks noChangeAspect="1" noChangeShapeType="1"/>
              </p:cNvSpPr>
              <p:nvPr/>
            </p:nvSpPr>
            <p:spPr bwMode="auto">
              <a:xfrm>
                <a:off x="1127" y="2016"/>
                <a:ext cx="150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33" name="Line 53"/>
              <p:cNvSpPr>
                <a:spLocks noChangeAspect="1" noChangeShapeType="1"/>
              </p:cNvSpPr>
              <p:nvPr/>
            </p:nvSpPr>
            <p:spPr bwMode="auto">
              <a:xfrm>
                <a:off x="1127" y="2064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34" name="Line 54"/>
              <p:cNvSpPr>
                <a:spLocks noChangeAspect="1" noChangeShapeType="1"/>
              </p:cNvSpPr>
              <p:nvPr/>
            </p:nvSpPr>
            <p:spPr bwMode="auto">
              <a:xfrm>
                <a:off x="1127" y="2112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35" name="Line 55"/>
              <p:cNvSpPr>
                <a:spLocks noChangeAspect="1" noChangeShapeType="1"/>
              </p:cNvSpPr>
              <p:nvPr/>
            </p:nvSpPr>
            <p:spPr bwMode="auto">
              <a:xfrm>
                <a:off x="1127" y="2160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536" name="Line 56"/>
              <p:cNvSpPr>
                <a:spLocks noChangeAspect="1" noChangeShapeType="1"/>
              </p:cNvSpPr>
              <p:nvPr/>
            </p:nvSpPr>
            <p:spPr bwMode="auto">
              <a:xfrm>
                <a:off x="1127" y="2208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538" name="Group 58"/>
            <p:cNvGrpSpPr>
              <a:grpSpLocks/>
            </p:cNvGrpSpPr>
            <p:nvPr/>
          </p:nvGrpSpPr>
          <p:grpSpPr bwMode="auto">
            <a:xfrm>
              <a:off x="1296" y="1152"/>
              <a:ext cx="288" cy="287"/>
              <a:chOff x="624" y="2592"/>
              <a:chExt cx="288" cy="287"/>
            </a:xfrm>
          </p:grpSpPr>
          <p:sp>
            <p:nvSpPr>
              <p:cNvPr id="148539" name="Freeform 59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540" name="Arc 60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8541" name="Group 61"/>
            <p:cNvGrpSpPr>
              <a:grpSpLocks/>
            </p:cNvGrpSpPr>
            <p:nvPr/>
          </p:nvGrpSpPr>
          <p:grpSpPr bwMode="auto">
            <a:xfrm>
              <a:off x="2400" y="1152"/>
              <a:ext cx="288" cy="287"/>
              <a:chOff x="624" y="2592"/>
              <a:chExt cx="288" cy="287"/>
            </a:xfrm>
          </p:grpSpPr>
          <p:sp>
            <p:nvSpPr>
              <p:cNvPr id="148542" name="Freeform 62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543" name="Arc 63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8591" name="Line 111"/>
            <p:cNvSpPr>
              <a:spLocks noChangeShapeType="1"/>
            </p:cNvSpPr>
            <p:nvPr/>
          </p:nvSpPr>
          <p:spPr bwMode="auto">
            <a:xfrm>
              <a:off x="1056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92" name="Line 112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93" name="Line 113"/>
            <p:cNvSpPr>
              <a:spLocks noChangeShapeType="1"/>
            </p:cNvSpPr>
            <p:nvPr/>
          </p:nvSpPr>
          <p:spPr bwMode="auto">
            <a:xfrm>
              <a:off x="2160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94" name="Line 114"/>
            <p:cNvSpPr>
              <a:spLocks noChangeShapeType="1"/>
            </p:cNvSpPr>
            <p:nvPr/>
          </p:nvSpPr>
          <p:spPr bwMode="auto">
            <a:xfrm>
              <a:off x="2736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95" name="Text Box 115"/>
            <p:cNvSpPr txBox="1">
              <a:spLocks noChangeArrowheads="1"/>
            </p:cNvSpPr>
            <p:nvPr/>
          </p:nvSpPr>
          <p:spPr bwMode="auto">
            <a:xfrm>
              <a:off x="1296" y="141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cc</a:t>
              </a:r>
            </a:p>
          </p:txBody>
        </p:sp>
        <p:sp>
          <p:nvSpPr>
            <p:cNvPr id="148596" name="Text Box 116"/>
            <p:cNvSpPr txBox="1">
              <a:spLocks noChangeArrowheads="1"/>
            </p:cNvSpPr>
            <p:nvPr/>
          </p:nvSpPr>
          <p:spPr bwMode="auto">
            <a:xfrm>
              <a:off x="720" y="14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x.c</a:t>
              </a:r>
            </a:p>
          </p:txBody>
        </p:sp>
        <p:sp>
          <p:nvSpPr>
            <p:cNvPr id="148597" name="Text Box 117"/>
            <p:cNvSpPr txBox="1">
              <a:spLocks noChangeArrowheads="1"/>
            </p:cNvSpPr>
            <p:nvPr/>
          </p:nvSpPr>
          <p:spPr bwMode="auto">
            <a:xfrm>
              <a:off x="1824" y="14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x.s</a:t>
              </a:r>
            </a:p>
          </p:txBody>
        </p:sp>
        <p:sp>
          <p:nvSpPr>
            <p:cNvPr id="148598" name="Text Box 118"/>
            <p:cNvSpPr txBox="1">
              <a:spLocks noChangeArrowheads="1"/>
            </p:cNvSpPr>
            <p:nvPr/>
          </p:nvSpPr>
          <p:spPr bwMode="auto">
            <a:xfrm>
              <a:off x="2392" y="1411"/>
              <a:ext cx="2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as</a:t>
              </a:r>
            </a:p>
          </p:txBody>
        </p:sp>
        <p:sp>
          <p:nvSpPr>
            <p:cNvPr id="148599" name="Text Box 119"/>
            <p:cNvSpPr txBox="1">
              <a:spLocks noChangeArrowheads="1"/>
            </p:cNvSpPr>
            <p:nvPr/>
          </p:nvSpPr>
          <p:spPr bwMode="auto">
            <a:xfrm>
              <a:off x="2920" y="1411"/>
              <a:ext cx="3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x.o</a:t>
              </a:r>
            </a:p>
          </p:txBody>
        </p:sp>
      </p:grpSp>
      <p:grpSp>
        <p:nvGrpSpPr>
          <p:cNvPr id="148601" name="Group 121"/>
          <p:cNvGrpSpPr>
            <a:grpSpLocks/>
          </p:cNvGrpSpPr>
          <p:nvPr/>
        </p:nvGrpSpPr>
        <p:grpSpPr bwMode="auto">
          <a:xfrm>
            <a:off x="685800" y="3276600"/>
            <a:ext cx="4038600" cy="685800"/>
            <a:chOff x="720" y="1152"/>
            <a:chExt cx="2544" cy="432"/>
          </a:xfrm>
        </p:grpSpPr>
        <p:grpSp>
          <p:nvGrpSpPr>
            <p:cNvPr id="148602" name="Group 122"/>
            <p:cNvGrpSpPr>
              <a:grpSpLocks/>
            </p:cNvGrpSpPr>
            <p:nvPr/>
          </p:nvGrpSpPr>
          <p:grpSpPr bwMode="auto">
            <a:xfrm>
              <a:off x="2976" y="1152"/>
              <a:ext cx="240" cy="288"/>
              <a:chOff x="4992" y="3408"/>
              <a:chExt cx="240" cy="288"/>
            </a:xfrm>
          </p:grpSpPr>
          <p:sp>
            <p:nvSpPr>
              <p:cNvPr id="148603" name="Rectangle 123"/>
              <p:cNvSpPr>
                <a:spLocks noChangeArrowheads="1"/>
              </p:cNvSpPr>
              <p:nvPr/>
            </p:nvSpPr>
            <p:spPr bwMode="auto">
              <a:xfrm>
                <a:off x="4992" y="3408"/>
                <a:ext cx="240" cy="288"/>
              </a:xfrm>
              <a:prstGeom prst="rect">
                <a:avLst/>
              </a:prstGeom>
              <a:gradFill rotWithShape="1">
                <a:gsLst>
                  <a:gs pos="0">
                    <a:srgbClr val="B8F19B">
                      <a:gamma/>
                      <a:tint val="20000"/>
                      <a:invGamma/>
                    </a:srgbClr>
                  </a:gs>
                  <a:gs pos="100000">
                    <a:srgbClr val="B8F19B"/>
                  </a:gs>
                </a:gsLst>
                <a:lin ang="2700000" scaled="1"/>
              </a:gradFill>
              <a:ln w="12700">
                <a:solidFill>
                  <a:srgbClr val="52C11B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04" name="Text Box 124"/>
              <p:cNvSpPr txBox="1">
                <a:spLocks noChangeArrowheads="1"/>
              </p:cNvSpPr>
              <p:nvPr/>
            </p:nvSpPr>
            <p:spPr bwMode="auto">
              <a:xfrm>
                <a:off x="5019" y="3426"/>
                <a:ext cx="185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9CCF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95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500"/>
                  <a:t>101010101010101010101010101010101010101010101010</a:t>
                </a:r>
              </a:p>
            </p:txBody>
          </p:sp>
        </p:grpSp>
        <p:grpSp>
          <p:nvGrpSpPr>
            <p:cNvPr id="148605" name="Group 125"/>
            <p:cNvGrpSpPr>
              <a:grpSpLocks/>
            </p:cNvGrpSpPr>
            <p:nvPr/>
          </p:nvGrpSpPr>
          <p:grpSpPr bwMode="auto">
            <a:xfrm>
              <a:off x="1882" y="1152"/>
              <a:ext cx="230" cy="288"/>
              <a:chOff x="1440" y="1632"/>
              <a:chExt cx="192" cy="240"/>
            </a:xfrm>
          </p:grpSpPr>
          <p:sp>
            <p:nvSpPr>
              <p:cNvPr id="148606" name="AutoShape 126"/>
              <p:cNvSpPr>
                <a:spLocks noChangeAspect="1" noChangeArrowheads="1"/>
              </p:cNvSpPr>
              <p:nvPr/>
            </p:nvSpPr>
            <p:spPr bwMode="auto">
              <a:xfrm flipV="1">
                <a:off x="1440" y="1632"/>
                <a:ext cx="192" cy="240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BFCEFF">
                      <a:gamma/>
                      <a:tint val="5882"/>
                      <a:invGamma/>
                    </a:srgbClr>
                  </a:gs>
                  <a:gs pos="100000">
                    <a:srgbClr val="BFCEFF"/>
                  </a:gs>
                </a:gsLst>
                <a:lin ang="2700000" scaled="1"/>
              </a:gradFill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07" name="Line 127"/>
              <p:cNvSpPr>
                <a:spLocks noChangeAspect="1" noChangeShapeType="1"/>
              </p:cNvSpPr>
              <p:nvPr/>
            </p:nvSpPr>
            <p:spPr bwMode="auto">
              <a:xfrm>
                <a:off x="1459" y="1672"/>
                <a:ext cx="125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08" name="Line 128"/>
              <p:cNvSpPr>
                <a:spLocks noChangeAspect="1" noChangeShapeType="1"/>
              </p:cNvSpPr>
              <p:nvPr/>
            </p:nvSpPr>
            <p:spPr bwMode="auto">
              <a:xfrm>
                <a:off x="1459" y="171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09" name="Line 129"/>
              <p:cNvSpPr>
                <a:spLocks noChangeAspect="1" noChangeShapeType="1"/>
              </p:cNvSpPr>
              <p:nvPr/>
            </p:nvSpPr>
            <p:spPr bwMode="auto">
              <a:xfrm>
                <a:off x="1459" y="175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0" name="Line 130"/>
              <p:cNvSpPr>
                <a:spLocks noChangeAspect="1" noChangeShapeType="1"/>
              </p:cNvSpPr>
              <p:nvPr/>
            </p:nvSpPr>
            <p:spPr bwMode="auto">
              <a:xfrm>
                <a:off x="1459" y="179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1" name="Line 131"/>
              <p:cNvSpPr>
                <a:spLocks noChangeAspect="1" noChangeShapeType="1"/>
              </p:cNvSpPr>
              <p:nvPr/>
            </p:nvSpPr>
            <p:spPr bwMode="auto">
              <a:xfrm>
                <a:off x="1459" y="183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612" name="Group 132"/>
            <p:cNvGrpSpPr>
              <a:grpSpLocks/>
            </p:cNvGrpSpPr>
            <p:nvPr/>
          </p:nvGrpSpPr>
          <p:grpSpPr bwMode="auto">
            <a:xfrm>
              <a:off x="768" y="1152"/>
              <a:ext cx="230" cy="288"/>
              <a:chOff x="1104" y="1968"/>
              <a:chExt cx="230" cy="288"/>
            </a:xfrm>
          </p:grpSpPr>
          <p:sp>
            <p:nvSpPr>
              <p:cNvPr id="148613" name="AutoShape 133"/>
              <p:cNvSpPr>
                <a:spLocks noChangeAspect="1" noChangeArrowheads="1"/>
              </p:cNvSpPr>
              <p:nvPr/>
            </p:nvSpPr>
            <p:spPr bwMode="auto">
              <a:xfrm flipV="1">
                <a:off x="1104" y="1968"/>
                <a:ext cx="230" cy="288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FFE0B3">
                      <a:gamma/>
                      <a:tint val="5882"/>
                      <a:invGamma/>
                    </a:srgbClr>
                  </a:gs>
                  <a:gs pos="100000">
                    <a:srgbClr val="FFE0B3"/>
                  </a:gs>
                </a:gsLst>
                <a:lin ang="2700000" scaled="1"/>
              </a:gradFill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4" name="Line 134"/>
              <p:cNvSpPr>
                <a:spLocks noChangeAspect="1" noChangeShapeType="1"/>
              </p:cNvSpPr>
              <p:nvPr/>
            </p:nvSpPr>
            <p:spPr bwMode="auto">
              <a:xfrm>
                <a:off x="1127" y="2016"/>
                <a:ext cx="150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5" name="Line 135"/>
              <p:cNvSpPr>
                <a:spLocks noChangeAspect="1" noChangeShapeType="1"/>
              </p:cNvSpPr>
              <p:nvPr/>
            </p:nvSpPr>
            <p:spPr bwMode="auto">
              <a:xfrm>
                <a:off x="1127" y="2064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6" name="Line 136"/>
              <p:cNvSpPr>
                <a:spLocks noChangeAspect="1" noChangeShapeType="1"/>
              </p:cNvSpPr>
              <p:nvPr/>
            </p:nvSpPr>
            <p:spPr bwMode="auto">
              <a:xfrm>
                <a:off x="1127" y="2112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7" name="Line 137"/>
              <p:cNvSpPr>
                <a:spLocks noChangeAspect="1" noChangeShapeType="1"/>
              </p:cNvSpPr>
              <p:nvPr/>
            </p:nvSpPr>
            <p:spPr bwMode="auto">
              <a:xfrm>
                <a:off x="1127" y="2160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18" name="Line 138"/>
              <p:cNvSpPr>
                <a:spLocks noChangeAspect="1" noChangeShapeType="1"/>
              </p:cNvSpPr>
              <p:nvPr/>
            </p:nvSpPr>
            <p:spPr bwMode="auto">
              <a:xfrm>
                <a:off x="1127" y="2208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619" name="Group 139"/>
            <p:cNvGrpSpPr>
              <a:grpSpLocks/>
            </p:cNvGrpSpPr>
            <p:nvPr/>
          </p:nvGrpSpPr>
          <p:grpSpPr bwMode="auto">
            <a:xfrm>
              <a:off x="1296" y="1152"/>
              <a:ext cx="288" cy="287"/>
              <a:chOff x="624" y="2592"/>
              <a:chExt cx="288" cy="287"/>
            </a:xfrm>
          </p:grpSpPr>
          <p:sp>
            <p:nvSpPr>
              <p:cNvPr id="148620" name="Freeform 140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621" name="Arc 141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8622" name="Group 142"/>
            <p:cNvGrpSpPr>
              <a:grpSpLocks/>
            </p:cNvGrpSpPr>
            <p:nvPr/>
          </p:nvGrpSpPr>
          <p:grpSpPr bwMode="auto">
            <a:xfrm>
              <a:off x="2400" y="1152"/>
              <a:ext cx="288" cy="287"/>
              <a:chOff x="624" y="2592"/>
              <a:chExt cx="288" cy="287"/>
            </a:xfrm>
          </p:grpSpPr>
          <p:sp>
            <p:nvSpPr>
              <p:cNvPr id="148623" name="Freeform 143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624" name="Arc 144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8625" name="Line 145"/>
            <p:cNvSpPr>
              <a:spLocks noChangeShapeType="1"/>
            </p:cNvSpPr>
            <p:nvPr/>
          </p:nvSpPr>
          <p:spPr bwMode="auto">
            <a:xfrm>
              <a:off x="1056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26" name="Line 146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27" name="Line 147"/>
            <p:cNvSpPr>
              <a:spLocks noChangeShapeType="1"/>
            </p:cNvSpPr>
            <p:nvPr/>
          </p:nvSpPr>
          <p:spPr bwMode="auto">
            <a:xfrm>
              <a:off x="2160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28" name="Line 148"/>
            <p:cNvSpPr>
              <a:spLocks noChangeShapeType="1"/>
            </p:cNvSpPr>
            <p:nvPr/>
          </p:nvSpPr>
          <p:spPr bwMode="auto">
            <a:xfrm>
              <a:off x="2736" y="129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29" name="Text Box 149"/>
            <p:cNvSpPr txBox="1">
              <a:spLocks noChangeArrowheads="1"/>
            </p:cNvSpPr>
            <p:nvPr/>
          </p:nvSpPr>
          <p:spPr bwMode="auto">
            <a:xfrm>
              <a:off x="1296" y="141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cc</a:t>
              </a:r>
            </a:p>
          </p:txBody>
        </p:sp>
        <p:sp>
          <p:nvSpPr>
            <p:cNvPr id="148630" name="Text Box 150"/>
            <p:cNvSpPr txBox="1">
              <a:spLocks noChangeArrowheads="1"/>
            </p:cNvSpPr>
            <p:nvPr/>
          </p:nvSpPr>
          <p:spPr bwMode="auto">
            <a:xfrm>
              <a:off x="720" y="14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y.c</a:t>
              </a:r>
            </a:p>
          </p:txBody>
        </p:sp>
        <p:sp>
          <p:nvSpPr>
            <p:cNvPr id="148631" name="Text Box 151"/>
            <p:cNvSpPr txBox="1">
              <a:spLocks noChangeArrowheads="1"/>
            </p:cNvSpPr>
            <p:nvPr/>
          </p:nvSpPr>
          <p:spPr bwMode="auto">
            <a:xfrm>
              <a:off x="1824" y="14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y.s</a:t>
              </a:r>
            </a:p>
          </p:txBody>
        </p:sp>
        <p:sp>
          <p:nvSpPr>
            <p:cNvPr id="148632" name="Text Box 152"/>
            <p:cNvSpPr txBox="1">
              <a:spLocks noChangeArrowheads="1"/>
            </p:cNvSpPr>
            <p:nvPr/>
          </p:nvSpPr>
          <p:spPr bwMode="auto">
            <a:xfrm>
              <a:off x="2392" y="1411"/>
              <a:ext cx="2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as</a:t>
              </a:r>
            </a:p>
          </p:txBody>
        </p:sp>
        <p:sp>
          <p:nvSpPr>
            <p:cNvPr id="148633" name="Text Box 153"/>
            <p:cNvSpPr txBox="1">
              <a:spLocks noChangeArrowheads="1"/>
            </p:cNvSpPr>
            <p:nvPr/>
          </p:nvSpPr>
          <p:spPr bwMode="auto">
            <a:xfrm>
              <a:off x="2920" y="1411"/>
              <a:ext cx="3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y.o</a:t>
              </a:r>
            </a:p>
          </p:txBody>
        </p:sp>
      </p:grpSp>
      <p:grpSp>
        <p:nvGrpSpPr>
          <p:cNvPr id="148731" name="Group 251"/>
          <p:cNvGrpSpPr>
            <a:grpSpLocks/>
          </p:cNvGrpSpPr>
          <p:nvPr/>
        </p:nvGrpSpPr>
        <p:grpSpPr bwMode="auto">
          <a:xfrm>
            <a:off x="685800" y="4495800"/>
            <a:ext cx="4038600" cy="685800"/>
            <a:chOff x="432" y="2832"/>
            <a:chExt cx="2544" cy="432"/>
          </a:xfrm>
        </p:grpSpPr>
        <p:grpSp>
          <p:nvGrpSpPr>
            <p:cNvPr id="148635" name="Group 155"/>
            <p:cNvGrpSpPr>
              <a:grpSpLocks/>
            </p:cNvGrpSpPr>
            <p:nvPr/>
          </p:nvGrpSpPr>
          <p:grpSpPr bwMode="auto">
            <a:xfrm>
              <a:off x="2688" y="2832"/>
              <a:ext cx="240" cy="288"/>
              <a:chOff x="4992" y="3408"/>
              <a:chExt cx="240" cy="288"/>
            </a:xfrm>
          </p:grpSpPr>
          <p:sp>
            <p:nvSpPr>
              <p:cNvPr id="148636" name="Rectangle 156"/>
              <p:cNvSpPr>
                <a:spLocks noChangeArrowheads="1"/>
              </p:cNvSpPr>
              <p:nvPr/>
            </p:nvSpPr>
            <p:spPr bwMode="auto">
              <a:xfrm>
                <a:off x="4992" y="3408"/>
                <a:ext cx="240" cy="288"/>
              </a:xfrm>
              <a:prstGeom prst="rect">
                <a:avLst/>
              </a:prstGeom>
              <a:gradFill rotWithShape="1">
                <a:gsLst>
                  <a:gs pos="0">
                    <a:srgbClr val="B8F19B">
                      <a:gamma/>
                      <a:tint val="20000"/>
                      <a:invGamma/>
                    </a:srgbClr>
                  </a:gs>
                  <a:gs pos="100000">
                    <a:srgbClr val="B8F19B"/>
                  </a:gs>
                </a:gsLst>
                <a:lin ang="2700000" scaled="1"/>
              </a:gradFill>
              <a:ln w="12700">
                <a:solidFill>
                  <a:srgbClr val="52C11B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37" name="Text Box 157"/>
              <p:cNvSpPr txBox="1">
                <a:spLocks noChangeArrowheads="1"/>
              </p:cNvSpPr>
              <p:nvPr/>
            </p:nvSpPr>
            <p:spPr bwMode="auto">
              <a:xfrm>
                <a:off x="5019" y="3426"/>
                <a:ext cx="185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9CCF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A95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sz="500"/>
                  <a:t>101010101010101010101010101010101010101010101010</a:t>
                </a:r>
              </a:p>
            </p:txBody>
          </p:sp>
        </p:grpSp>
        <p:grpSp>
          <p:nvGrpSpPr>
            <p:cNvPr id="148638" name="Group 158"/>
            <p:cNvGrpSpPr>
              <a:grpSpLocks/>
            </p:cNvGrpSpPr>
            <p:nvPr/>
          </p:nvGrpSpPr>
          <p:grpSpPr bwMode="auto">
            <a:xfrm>
              <a:off x="1594" y="2832"/>
              <a:ext cx="230" cy="288"/>
              <a:chOff x="1440" y="1632"/>
              <a:chExt cx="192" cy="240"/>
            </a:xfrm>
          </p:grpSpPr>
          <p:sp>
            <p:nvSpPr>
              <p:cNvPr id="148639" name="AutoShape 159"/>
              <p:cNvSpPr>
                <a:spLocks noChangeAspect="1" noChangeArrowheads="1"/>
              </p:cNvSpPr>
              <p:nvPr/>
            </p:nvSpPr>
            <p:spPr bwMode="auto">
              <a:xfrm flipV="1">
                <a:off x="1440" y="1632"/>
                <a:ext cx="192" cy="240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BFCEFF">
                      <a:gamma/>
                      <a:tint val="5882"/>
                      <a:invGamma/>
                    </a:srgbClr>
                  </a:gs>
                  <a:gs pos="100000">
                    <a:srgbClr val="BFCEFF"/>
                  </a:gs>
                </a:gsLst>
                <a:lin ang="2700000" scaled="1"/>
              </a:gradFill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0" name="Line 160"/>
              <p:cNvSpPr>
                <a:spLocks noChangeAspect="1" noChangeShapeType="1"/>
              </p:cNvSpPr>
              <p:nvPr/>
            </p:nvSpPr>
            <p:spPr bwMode="auto">
              <a:xfrm>
                <a:off x="1459" y="1672"/>
                <a:ext cx="125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1" name="Line 161"/>
              <p:cNvSpPr>
                <a:spLocks noChangeAspect="1" noChangeShapeType="1"/>
              </p:cNvSpPr>
              <p:nvPr/>
            </p:nvSpPr>
            <p:spPr bwMode="auto">
              <a:xfrm>
                <a:off x="1459" y="171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2" name="Line 162"/>
              <p:cNvSpPr>
                <a:spLocks noChangeAspect="1" noChangeShapeType="1"/>
              </p:cNvSpPr>
              <p:nvPr/>
            </p:nvSpPr>
            <p:spPr bwMode="auto">
              <a:xfrm>
                <a:off x="1459" y="175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3" name="Line 163"/>
              <p:cNvSpPr>
                <a:spLocks noChangeAspect="1" noChangeShapeType="1"/>
              </p:cNvSpPr>
              <p:nvPr/>
            </p:nvSpPr>
            <p:spPr bwMode="auto">
              <a:xfrm>
                <a:off x="1459" y="179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4" name="Line 164"/>
              <p:cNvSpPr>
                <a:spLocks noChangeAspect="1" noChangeShapeType="1"/>
              </p:cNvSpPr>
              <p:nvPr/>
            </p:nvSpPr>
            <p:spPr bwMode="auto">
              <a:xfrm>
                <a:off x="1459" y="1832"/>
                <a:ext cx="154" cy="0"/>
              </a:xfrm>
              <a:prstGeom prst="line">
                <a:avLst/>
              </a:prstGeom>
              <a:noFill/>
              <a:ln w="127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645" name="Group 165"/>
            <p:cNvGrpSpPr>
              <a:grpSpLocks/>
            </p:cNvGrpSpPr>
            <p:nvPr/>
          </p:nvGrpSpPr>
          <p:grpSpPr bwMode="auto">
            <a:xfrm>
              <a:off x="480" y="2832"/>
              <a:ext cx="230" cy="288"/>
              <a:chOff x="1104" y="1968"/>
              <a:chExt cx="230" cy="288"/>
            </a:xfrm>
          </p:grpSpPr>
          <p:sp>
            <p:nvSpPr>
              <p:cNvPr id="148646" name="AutoShape 166"/>
              <p:cNvSpPr>
                <a:spLocks noChangeAspect="1" noChangeArrowheads="1"/>
              </p:cNvSpPr>
              <p:nvPr/>
            </p:nvSpPr>
            <p:spPr bwMode="auto">
              <a:xfrm flipV="1">
                <a:off x="1104" y="1968"/>
                <a:ext cx="230" cy="288"/>
              </a:xfrm>
              <a:prstGeom prst="foldedCorner">
                <a:avLst>
                  <a:gd name="adj" fmla="val 29690"/>
                </a:avLst>
              </a:prstGeom>
              <a:gradFill rotWithShape="1">
                <a:gsLst>
                  <a:gs pos="0">
                    <a:srgbClr val="FFE0B3">
                      <a:gamma/>
                      <a:tint val="5882"/>
                      <a:invGamma/>
                    </a:srgbClr>
                  </a:gs>
                  <a:gs pos="100000">
                    <a:srgbClr val="FFE0B3"/>
                  </a:gs>
                </a:gsLst>
                <a:lin ang="2700000" scaled="1"/>
              </a:gradFill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7" name="Line 167"/>
              <p:cNvSpPr>
                <a:spLocks noChangeAspect="1" noChangeShapeType="1"/>
              </p:cNvSpPr>
              <p:nvPr/>
            </p:nvSpPr>
            <p:spPr bwMode="auto">
              <a:xfrm>
                <a:off x="1127" y="2016"/>
                <a:ext cx="150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8" name="Line 168"/>
              <p:cNvSpPr>
                <a:spLocks noChangeAspect="1" noChangeShapeType="1"/>
              </p:cNvSpPr>
              <p:nvPr/>
            </p:nvSpPr>
            <p:spPr bwMode="auto">
              <a:xfrm>
                <a:off x="1127" y="2064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49" name="Line 169"/>
              <p:cNvSpPr>
                <a:spLocks noChangeAspect="1" noChangeShapeType="1"/>
              </p:cNvSpPr>
              <p:nvPr/>
            </p:nvSpPr>
            <p:spPr bwMode="auto">
              <a:xfrm>
                <a:off x="1127" y="2112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50" name="Line 170"/>
              <p:cNvSpPr>
                <a:spLocks noChangeAspect="1" noChangeShapeType="1"/>
              </p:cNvSpPr>
              <p:nvPr/>
            </p:nvSpPr>
            <p:spPr bwMode="auto">
              <a:xfrm>
                <a:off x="1127" y="2160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651" name="Line 171"/>
              <p:cNvSpPr>
                <a:spLocks noChangeAspect="1" noChangeShapeType="1"/>
              </p:cNvSpPr>
              <p:nvPr/>
            </p:nvSpPr>
            <p:spPr bwMode="auto">
              <a:xfrm>
                <a:off x="1127" y="2208"/>
                <a:ext cx="184" cy="0"/>
              </a:xfrm>
              <a:prstGeom prst="line">
                <a:avLst/>
              </a:prstGeom>
              <a:noFill/>
              <a:ln w="12700">
                <a:solidFill>
                  <a:srgbClr val="FFA2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8652" name="Group 172"/>
            <p:cNvGrpSpPr>
              <a:grpSpLocks/>
            </p:cNvGrpSpPr>
            <p:nvPr/>
          </p:nvGrpSpPr>
          <p:grpSpPr bwMode="auto">
            <a:xfrm>
              <a:off x="1008" y="2832"/>
              <a:ext cx="288" cy="287"/>
              <a:chOff x="624" y="2592"/>
              <a:chExt cx="288" cy="287"/>
            </a:xfrm>
          </p:grpSpPr>
          <p:sp>
            <p:nvSpPr>
              <p:cNvPr id="148653" name="Freeform 173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654" name="Arc 174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8655" name="Group 175"/>
            <p:cNvGrpSpPr>
              <a:grpSpLocks/>
            </p:cNvGrpSpPr>
            <p:nvPr/>
          </p:nvGrpSpPr>
          <p:grpSpPr bwMode="auto">
            <a:xfrm>
              <a:off x="2112" y="2832"/>
              <a:ext cx="288" cy="287"/>
              <a:chOff x="624" y="2592"/>
              <a:chExt cx="288" cy="287"/>
            </a:xfrm>
          </p:grpSpPr>
          <p:sp>
            <p:nvSpPr>
              <p:cNvPr id="148656" name="Freeform 176"/>
              <p:cNvSpPr>
                <a:spLocks/>
              </p:cNvSpPr>
              <p:nvPr/>
            </p:nvSpPr>
            <p:spPr bwMode="auto">
              <a:xfrm>
                <a:off x="624" y="2592"/>
                <a:ext cx="288" cy="287"/>
              </a:xfrm>
              <a:custGeom>
                <a:avLst/>
                <a:gdLst>
                  <a:gd name="T0" fmla="*/ 495 w 1185"/>
                  <a:gd name="T1" fmla="*/ 13 h 1180"/>
                  <a:gd name="T2" fmla="*/ 687 w 1185"/>
                  <a:gd name="T3" fmla="*/ 13 h 1180"/>
                  <a:gd name="T4" fmla="*/ 687 w 1185"/>
                  <a:gd name="T5" fmla="*/ 205 h 1180"/>
                  <a:gd name="T6" fmla="*/ 789 w 1185"/>
                  <a:gd name="T7" fmla="*/ 253 h 1180"/>
                  <a:gd name="T8" fmla="*/ 926 w 1185"/>
                  <a:gd name="T9" fmla="*/ 118 h 1180"/>
                  <a:gd name="T10" fmla="*/ 1064 w 1185"/>
                  <a:gd name="T11" fmla="*/ 255 h 1180"/>
                  <a:gd name="T12" fmla="*/ 926 w 1185"/>
                  <a:gd name="T13" fmla="*/ 390 h 1180"/>
                  <a:gd name="T14" fmla="*/ 975 w 1185"/>
                  <a:gd name="T15" fmla="*/ 493 h 1180"/>
                  <a:gd name="T16" fmla="*/ 1167 w 1185"/>
                  <a:gd name="T17" fmla="*/ 493 h 1180"/>
                  <a:gd name="T18" fmla="*/ 1167 w 1185"/>
                  <a:gd name="T19" fmla="*/ 685 h 1180"/>
                  <a:gd name="T20" fmla="*/ 975 w 1185"/>
                  <a:gd name="T21" fmla="*/ 685 h 1180"/>
                  <a:gd name="T22" fmla="*/ 927 w 1185"/>
                  <a:gd name="T23" fmla="*/ 790 h 1180"/>
                  <a:gd name="T24" fmla="*/ 1064 w 1185"/>
                  <a:gd name="T25" fmla="*/ 924 h 1180"/>
                  <a:gd name="T26" fmla="*/ 927 w 1185"/>
                  <a:gd name="T27" fmla="*/ 1060 h 1180"/>
                  <a:gd name="T28" fmla="*/ 791 w 1185"/>
                  <a:gd name="T29" fmla="*/ 927 h 1180"/>
                  <a:gd name="T30" fmla="*/ 687 w 1185"/>
                  <a:gd name="T31" fmla="*/ 973 h 1180"/>
                  <a:gd name="T32" fmla="*/ 687 w 1185"/>
                  <a:gd name="T33" fmla="*/ 1165 h 1180"/>
                  <a:gd name="T34" fmla="*/ 495 w 1185"/>
                  <a:gd name="T35" fmla="*/ 1165 h 1180"/>
                  <a:gd name="T36" fmla="*/ 495 w 1185"/>
                  <a:gd name="T37" fmla="*/ 973 h 1180"/>
                  <a:gd name="T38" fmla="*/ 390 w 1185"/>
                  <a:gd name="T39" fmla="*/ 925 h 1180"/>
                  <a:gd name="T40" fmla="*/ 254 w 1185"/>
                  <a:gd name="T41" fmla="*/ 1062 h 1180"/>
                  <a:gd name="T42" fmla="*/ 119 w 1185"/>
                  <a:gd name="T43" fmla="*/ 927 h 1180"/>
                  <a:gd name="T44" fmla="*/ 257 w 1185"/>
                  <a:gd name="T45" fmla="*/ 789 h 1180"/>
                  <a:gd name="T46" fmla="*/ 207 w 1185"/>
                  <a:gd name="T47" fmla="*/ 685 h 1180"/>
                  <a:gd name="T48" fmla="*/ 15 w 1185"/>
                  <a:gd name="T49" fmla="*/ 685 h 1180"/>
                  <a:gd name="T50" fmla="*/ 15 w 1185"/>
                  <a:gd name="T51" fmla="*/ 493 h 1180"/>
                  <a:gd name="T52" fmla="*/ 207 w 1185"/>
                  <a:gd name="T53" fmla="*/ 493 h 1180"/>
                  <a:gd name="T54" fmla="*/ 255 w 1185"/>
                  <a:gd name="T55" fmla="*/ 388 h 1180"/>
                  <a:gd name="T56" fmla="*/ 119 w 1185"/>
                  <a:gd name="T57" fmla="*/ 252 h 1180"/>
                  <a:gd name="T58" fmla="*/ 255 w 1185"/>
                  <a:gd name="T59" fmla="*/ 115 h 1180"/>
                  <a:gd name="T60" fmla="*/ 393 w 1185"/>
                  <a:gd name="T61" fmla="*/ 253 h 1180"/>
                  <a:gd name="T62" fmla="*/ 495 w 1185"/>
                  <a:gd name="T63" fmla="*/ 205 h 1180"/>
                  <a:gd name="T64" fmla="*/ 495 w 1185"/>
                  <a:gd name="T65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5" h="1180">
                    <a:moveTo>
                      <a:pt x="495" y="13"/>
                    </a:moveTo>
                    <a:cubicBezTo>
                      <a:pt x="591" y="0"/>
                      <a:pt x="687" y="13"/>
                      <a:pt x="687" y="13"/>
                    </a:cubicBezTo>
                    <a:cubicBezTo>
                      <a:pt x="687" y="13"/>
                      <a:pt x="687" y="109"/>
                      <a:pt x="687" y="205"/>
                    </a:cubicBezTo>
                    <a:cubicBezTo>
                      <a:pt x="738" y="211"/>
                      <a:pt x="789" y="253"/>
                      <a:pt x="789" y="253"/>
                    </a:cubicBezTo>
                    <a:cubicBezTo>
                      <a:pt x="789" y="253"/>
                      <a:pt x="857" y="185"/>
                      <a:pt x="926" y="118"/>
                    </a:cubicBezTo>
                    <a:cubicBezTo>
                      <a:pt x="1013" y="178"/>
                      <a:pt x="1064" y="255"/>
                      <a:pt x="1064" y="255"/>
                    </a:cubicBezTo>
                    <a:cubicBezTo>
                      <a:pt x="1064" y="255"/>
                      <a:pt x="995" y="322"/>
                      <a:pt x="926" y="390"/>
                    </a:cubicBezTo>
                    <a:cubicBezTo>
                      <a:pt x="963" y="430"/>
                      <a:pt x="975" y="493"/>
                      <a:pt x="975" y="493"/>
                    </a:cubicBezTo>
                    <a:cubicBezTo>
                      <a:pt x="975" y="493"/>
                      <a:pt x="1071" y="493"/>
                      <a:pt x="1167" y="493"/>
                    </a:cubicBezTo>
                    <a:cubicBezTo>
                      <a:pt x="1185" y="586"/>
                      <a:pt x="1167" y="685"/>
                      <a:pt x="1167" y="685"/>
                    </a:cubicBezTo>
                    <a:cubicBezTo>
                      <a:pt x="1167" y="685"/>
                      <a:pt x="1071" y="685"/>
                      <a:pt x="975" y="685"/>
                    </a:cubicBezTo>
                    <a:cubicBezTo>
                      <a:pt x="971" y="739"/>
                      <a:pt x="927" y="790"/>
                      <a:pt x="927" y="790"/>
                    </a:cubicBezTo>
                    <a:lnTo>
                      <a:pt x="1064" y="924"/>
                    </a:lnTo>
                    <a:cubicBezTo>
                      <a:pt x="1064" y="924"/>
                      <a:pt x="1005" y="1002"/>
                      <a:pt x="927" y="1060"/>
                    </a:cubicBezTo>
                    <a:cubicBezTo>
                      <a:pt x="859" y="993"/>
                      <a:pt x="791" y="927"/>
                      <a:pt x="791" y="927"/>
                    </a:cubicBezTo>
                    <a:cubicBezTo>
                      <a:pt x="791" y="927"/>
                      <a:pt x="744" y="966"/>
                      <a:pt x="687" y="973"/>
                    </a:cubicBezTo>
                    <a:cubicBezTo>
                      <a:pt x="687" y="1069"/>
                      <a:pt x="687" y="1165"/>
                      <a:pt x="687" y="1165"/>
                    </a:cubicBezTo>
                    <a:cubicBezTo>
                      <a:pt x="687" y="1165"/>
                      <a:pt x="591" y="1180"/>
                      <a:pt x="495" y="1165"/>
                    </a:cubicBezTo>
                    <a:cubicBezTo>
                      <a:pt x="495" y="1165"/>
                      <a:pt x="495" y="1069"/>
                      <a:pt x="495" y="973"/>
                    </a:cubicBezTo>
                    <a:cubicBezTo>
                      <a:pt x="441" y="967"/>
                      <a:pt x="390" y="925"/>
                      <a:pt x="390" y="925"/>
                    </a:cubicBezTo>
                    <a:cubicBezTo>
                      <a:pt x="390" y="925"/>
                      <a:pt x="322" y="993"/>
                      <a:pt x="254" y="1062"/>
                    </a:cubicBezTo>
                    <a:cubicBezTo>
                      <a:pt x="177" y="1003"/>
                      <a:pt x="119" y="927"/>
                      <a:pt x="119" y="927"/>
                    </a:cubicBezTo>
                    <a:lnTo>
                      <a:pt x="257" y="789"/>
                    </a:lnTo>
                    <a:cubicBezTo>
                      <a:pt x="257" y="789"/>
                      <a:pt x="215" y="741"/>
                      <a:pt x="207" y="685"/>
                    </a:cubicBezTo>
                    <a:cubicBezTo>
                      <a:pt x="111" y="685"/>
                      <a:pt x="15" y="685"/>
                      <a:pt x="15" y="685"/>
                    </a:cubicBezTo>
                    <a:cubicBezTo>
                      <a:pt x="0" y="589"/>
                      <a:pt x="15" y="493"/>
                      <a:pt x="15" y="493"/>
                    </a:cubicBezTo>
                    <a:cubicBezTo>
                      <a:pt x="15" y="493"/>
                      <a:pt x="111" y="493"/>
                      <a:pt x="207" y="493"/>
                    </a:cubicBezTo>
                    <a:cubicBezTo>
                      <a:pt x="212" y="441"/>
                      <a:pt x="255" y="388"/>
                      <a:pt x="255" y="388"/>
                    </a:cubicBezTo>
                    <a:cubicBezTo>
                      <a:pt x="255" y="388"/>
                      <a:pt x="187" y="320"/>
                      <a:pt x="119" y="252"/>
                    </a:cubicBezTo>
                    <a:cubicBezTo>
                      <a:pt x="179" y="172"/>
                      <a:pt x="255" y="115"/>
                      <a:pt x="255" y="115"/>
                    </a:cubicBezTo>
                    <a:lnTo>
                      <a:pt x="393" y="253"/>
                    </a:lnTo>
                    <a:cubicBezTo>
                      <a:pt x="393" y="253"/>
                      <a:pt x="441" y="210"/>
                      <a:pt x="495" y="205"/>
                    </a:cubicBezTo>
                    <a:cubicBezTo>
                      <a:pt x="495" y="109"/>
                      <a:pt x="495" y="109"/>
                      <a:pt x="495" y="13"/>
                    </a:cubicBezTo>
                    <a:close/>
                  </a:path>
                </a:pathLst>
              </a:custGeom>
              <a:solidFill>
                <a:srgbClr val="444488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8657" name="Arc 177"/>
              <p:cNvSpPr>
                <a:spLocks noChangeAspect="1"/>
              </p:cNvSpPr>
              <p:nvPr/>
            </p:nvSpPr>
            <p:spPr bwMode="auto">
              <a:xfrm rot="11580677">
                <a:off x="706" y="2673"/>
                <a:ext cx="122" cy="127"/>
              </a:xfrm>
              <a:custGeom>
                <a:avLst/>
                <a:gdLst>
                  <a:gd name="G0" fmla="+- 19920 0 0"/>
                  <a:gd name="G1" fmla="+- 21600 0 0"/>
                  <a:gd name="G2" fmla="+- 21600 0 0"/>
                  <a:gd name="T0" fmla="*/ 19920 w 41520"/>
                  <a:gd name="T1" fmla="*/ 0 h 43200"/>
                  <a:gd name="T2" fmla="*/ 0 w 41520"/>
                  <a:gd name="T3" fmla="*/ 29951 h 43200"/>
                  <a:gd name="T4" fmla="*/ 19920 w 4152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20" h="43200" fill="none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</a:path>
                  <a:path w="41520" h="43200" stroke="0" extrusionOk="0">
                    <a:moveTo>
                      <a:pt x="19919" y="0"/>
                    </a:moveTo>
                    <a:cubicBezTo>
                      <a:pt x="31849" y="0"/>
                      <a:pt x="41520" y="9670"/>
                      <a:pt x="41520" y="21600"/>
                    </a:cubicBezTo>
                    <a:cubicBezTo>
                      <a:pt x="41520" y="33529"/>
                      <a:pt x="31849" y="43200"/>
                      <a:pt x="19920" y="43200"/>
                    </a:cubicBezTo>
                    <a:cubicBezTo>
                      <a:pt x="11217" y="43200"/>
                      <a:pt x="3364" y="37977"/>
                      <a:pt x="-1" y="29951"/>
                    </a:cubicBezTo>
                    <a:lnTo>
                      <a:pt x="19920" y="21600"/>
                    </a:lnTo>
                    <a:close/>
                  </a:path>
                </a:pathLst>
              </a:custGeom>
              <a:noFill/>
              <a:ln w="15875">
                <a:solidFill>
                  <a:schemeClr val="bg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8658" name="Line 178"/>
            <p:cNvSpPr>
              <a:spLocks noChangeShapeType="1"/>
            </p:cNvSpPr>
            <p:nvPr/>
          </p:nvSpPr>
          <p:spPr bwMode="auto">
            <a:xfrm>
              <a:off x="768" y="29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59" name="Line 179"/>
            <p:cNvSpPr>
              <a:spLocks noChangeShapeType="1"/>
            </p:cNvSpPr>
            <p:nvPr/>
          </p:nvSpPr>
          <p:spPr bwMode="auto">
            <a:xfrm>
              <a:off x="1344" y="29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0" name="Line 180"/>
            <p:cNvSpPr>
              <a:spLocks noChangeShapeType="1"/>
            </p:cNvSpPr>
            <p:nvPr/>
          </p:nvSpPr>
          <p:spPr bwMode="auto">
            <a:xfrm>
              <a:off x="1872" y="29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1" name="Line 181"/>
            <p:cNvSpPr>
              <a:spLocks noChangeShapeType="1"/>
            </p:cNvSpPr>
            <p:nvPr/>
          </p:nvSpPr>
          <p:spPr bwMode="auto">
            <a:xfrm>
              <a:off x="2448" y="29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2" name="Text Box 182"/>
            <p:cNvSpPr txBox="1">
              <a:spLocks noChangeArrowheads="1"/>
            </p:cNvSpPr>
            <p:nvPr/>
          </p:nvSpPr>
          <p:spPr bwMode="auto">
            <a:xfrm>
              <a:off x="1008" y="309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cc</a:t>
              </a:r>
            </a:p>
          </p:txBody>
        </p:sp>
        <p:sp>
          <p:nvSpPr>
            <p:cNvPr id="148663" name="Text Box 183"/>
            <p:cNvSpPr txBox="1">
              <a:spLocks noChangeArrowheads="1"/>
            </p:cNvSpPr>
            <p:nvPr/>
          </p:nvSpPr>
          <p:spPr bwMode="auto">
            <a:xfrm>
              <a:off x="432" y="309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z.c</a:t>
              </a:r>
            </a:p>
          </p:txBody>
        </p:sp>
        <p:sp>
          <p:nvSpPr>
            <p:cNvPr id="148664" name="Text Box 184"/>
            <p:cNvSpPr txBox="1">
              <a:spLocks noChangeArrowheads="1"/>
            </p:cNvSpPr>
            <p:nvPr/>
          </p:nvSpPr>
          <p:spPr bwMode="auto">
            <a:xfrm>
              <a:off x="1536" y="309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z.s</a:t>
              </a:r>
            </a:p>
          </p:txBody>
        </p:sp>
        <p:sp>
          <p:nvSpPr>
            <p:cNvPr id="148665" name="Text Box 185"/>
            <p:cNvSpPr txBox="1">
              <a:spLocks noChangeArrowheads="1"/>
            </p:cNvSpPr>
            <p:nvPr/>
          </p:nvSpPr>
          <p:spPr bwMode="auto">
            <a:xfrm>
              <a:off x="2104" y="3091"/>
              <a:ext cx="2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as</a:t>
              </a:r>
            </a:p>
          </p:txBody>
        </p:sp>
        <p:sp>
          <p:nvSpPr>
            <p:cNvPr id="148666" name="Text Box 186"/>
            <p:cNvSpPr txBox="1">
              <a:spLocks noChangeArrowheads="1"/>
            </p:cNvSpPr>
            <p:nvPr/>
          </p:nvSpPr>
          <p:spPr bwMode="auto">
            <a:xfrm>
              <a:off x="2632" y="3091"/>
              <a:ext cx="3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/>
                <a:t>z.o</a:t>
              </a:r>
            </a:p>
          </p:txBody>
        </p:sp>
      </p:grpSp>
      <p:grpSp>
        <p:nvGrpSpPr>
          <p:cNvPr id="148667" name="Group 187"/>
          <p:cNvGrpSpPr>
            <a:grpSpLocks/>
          </p:cNvGrpSpPr>
          <p:nvPr/>
        </p:nvGrpSpPr>
        <p:grpSpPr bwMode="auto">
          <a:xfrm>
            <a:off x="5105400" y="3276600"/>
            <a:ext cx="457200" cy="455613"/>
            <a:chOff x="624" y="2592"/>
            <a:chExt cx="288" cy="287"/>
          </a:xfrm>
        </p:grpSpPr>
        <p:sp>
          <p:nvSpPr>
            <p:cNvPr id="148668" name="Freeform 188"/>
            <p:cNvSpPr>
              <a:spLocks/>
            </p:cNvSpPr>
            <p:nvPr/>
          </p:nvSpPr>
          <p:spPr bwMode="auto">
            <a:xfrm>
              <a:off x="624" y="2592"/>
              <a:ext cx="288" cy="287"/>
            </a:xfrm>
            <a:custGeom>
              <a:avLst/>
              <a:gdLst>
                <a:gd name="T0" fmla="*/ 495 w 1185"/>
                <a:gd name="T1" fmla="*/ 13 h 1180"/>
                <a:gd name="T2" fmla="*/ 687 w 1185"/>
                <a:gd name="T3" fmla="*/ 13 h 1180"/>
                <a:gd name="T4" fmla="*/ 687 w 1185"/>
                <a:gd name="T5" fmla="*/ 205 h 1180"/>
                <a:gd name="T6" fmla="*/ 789 w 1185"/>
                <a:gd name="T7" fmla="*/ 253 h 1180"/>
                <a:gd name="T8" fmla="*/ 926 w 1185"/>
                <a:gd name="T9" fmla="*/ 118 h 1180"/>
                <a:gd name="T10" fmla="*/ 1064 w 1185"/>
                <a:gd name="T11" fmla="*/ 255 h 1180"/>
                <a:gd name="T12" fmla="*/ 926 w 1185"/>
                <a:gd name="T13" fmla="*/ 390 h 1180"/>
                <a:gd name="T14" fmla="*/ 975 w 1185"/>
                <a:gd name="T15" fmla="*/ 493 h 1180"/>
                <a:gd name="T16" fmla="*/ 1167 w 1185"/>
                <a:gd name="T17" fmla="*/ 493 h 1180"/>
                <a:gd name="T18" fmla="*/ 1167 w 1185"/>
                <a:gd name="T19" fmla="*/ 685 h 1180"/>
                <a:gd name="T20" fmla="*/ 975 w 1185"/>
                <a:gd name="T21" fmla="*/ 685 h 1180"/>
                <a:gd name="T22" fmla="*/ 927 w 1185"/>
                <a:gd name="T23" fmla="*/ 790 h 1180"/>
                <a:gd name="T24" fmla="*/ 1064 w 1185"/>
                <a:gd name="T25" fmla="*/ 924 h 1180"/>
                <a:gd name="T26" fmla="*/ 927 w 1185"/>
                <a:gd name="T27" fmla="*/ 1060 h 1180"/>
                <a:gd name="T28" fmla="*/ 791 w 1185"/>
                <a:gd name="T29" fmla="*/ 927 h 1180"/>
                <a:gd name="T30" fmla="*/ 687 w 1185"/>
                <a:gd name="T31" fmla="*/ 973 h 1180"/>
                <a:gd name="T32" fmla="*/ 687 w 1185"/>
                <a:gd name="T33" fmla="*/ 1165 h 1180"/>
                <a:gd name="T34" fmla="*/ 495 w 1185"/>
                <a:gd name="T35" fmla="*/ 1165 h 1180"/>
                <a:gd name="T36" fmla="*/ 495 w 1185"/>
                <a:gd name="T37" fmla="*/ 973 h 1180"/>
                <a:gd name="T38" fmla="*/ 390 w 1185"/>
                <a:gd name="T39" fmla="*/ 925 h 1180"/>
                <a:gd name="T40" fmla="*/ 254 w 1185"/>
                <a:gd name="T41" fmla="*/ 1062 h 1180"/>
                <a:gd name="T42" fmla="*/ 119 w 1185"/>
                <a:gd name="T43" fmla="*/ 927 h 1180"/>
                <a:gd name="T44" fmla="*/ 257 w 1185"/>
                <a:gd name="T45" fmla="*/ 789 h 1180"/>
                <a:gd name="T46" fmla="*/ 207 w 1185"/>
                <a:gd name="T47" fmla="*/ 685 h 1180"/>
                <a:gd name="T48" fmla="*/ 15 w 1185"/>
                <a:gd name="T49" fmla="*/ 685 h 1180"/>
                <a:gd name="T50" fmla="*/ 15 w 1185"/>
                <a:gd name="T51" fmla="*/ 493 h 1180"/>
                <a:gd name="T52" fmla="*/ 207 w 1185"/>
                <a:gd name="T53" fmla="*/ 493 h 1180"/>
                <a:gd name="T54" fmla="*/ 255 w 1185"/>
                <a:gd name="T55" fmla="*/ 388 h 1180"/>
                <a:gd name="T56" fmla="*/ 119 w 1185"/>
                <a:gd name="T57" fmla="*/ 252 h 1180"/>
                <a:gd name="T58" fmla="*/ 255 w 1185"/>
                <a:gd name="T59" fmla="*/ 115 h 1180"/>
                <a:gd name="T60" fmla="*/ 393 w 1185"/>
                <a:gd name="T61" fmla="*/ 253 h 1180"/>
                <a:gd name="T62" fmla="*/ 495 w 1185"/>
                <a:gd name="T63" fmla="*/ 205 h 1180"/>
                <a:gd name="T64" fmla="*/ 495 w 1185"/>
                <a:gd name="T65" fmla="*/ 13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85" h="1180">
                  <a:moveTo>
                    <a:pt x="495" y="13"/>
                  </a:moveTo>
                  <a:cubicBezTo>
                    <a:pt x="591" y="0"/>
                    <a:pt x="687" y="13"/>
                    <a:pt x="687" y="13"/>
                  </a:cubicBezTo>
                  <a:cubicBezTo>
                    <a:pt x="687" y="13"/>
                    <a:pt x="687" y="109"/>
                    <a:pt x="687" y="205"/>
                  </a:cubicBezTo>
                  <a:cubicBezTo>
                    <a:pt x="738" y="211"/>
                    <a:pt x="789" y="253"/>
                    <a:pt x="789" y="253"/>
                  </a:cubicBezTo>
                  <a:cubicBezTo>
                    <a:pt x="789" y="253"/>
                    <a:pt x="857" y="185"/>
                    <a:pt x="926" y="118"/>
                  </a:cubicBezTo>
                  <a:cubicBezTo>
                    <a:pt x="1013" y="178"/>
                    <a:pt x="1064" y="255"/>
                    <a:pt x="1064" y="255"/>
                  </a:cubicBezTo>
                  <a:cubicBezTo>
                    <a:pt x="1064" y="255"/>
                    <a:pt x="995" y="322"/>
                    <a:pt x="926" y="390"/>
                  </a:cubicBezTo>
                  <a:cubicBezTo>
                    <a:pt x="963" y="430"/>
                    <a:pt x="975" y="493"/>
                    <a:pt x="975" y="493"/>
                  </a:cubicBezTo>
                  <a:cubicBezTo>
                    <a:pt x="975" y="493"/>
                    <a:pt x="1071" y="493"/>
                    <a:pt x="1167" y="493"/>
                  </a:cubicBezTo>
                  <a:cubicBezTo>
                    <a:pt x="1185" y="586"/>
                    <a:pt x="1167" y="685"/>
                    <a:pt x="1167" y="685"/>
                  </a:cubicBezTo>
                  <a:cubicBezTo>
                    <a:pt x="1167" y="685"/>
                    <a:pt x="1071" y="685"/>
                    <a:pt x="975" y="685"/>
                  </a:cubicBezTo>
                  <a:cubicBezTo>
                    <a:pt x="971" y="739"/>
                    <a:pt x="927" y="790"/>
                    <a:pt x="927" y="790"/>
                  </a:cubicBezTo>
                  <a:lnTo>
                    <a:pt x="1064" y="924"/>
                  </a:lnTo>
                  <a:cubicBezTo>
                    <a:pt x="1064" y="924"/>
                    <a:pt x="1005" y="1002"/>
                    <a:pt x="927" y="1060"/>
                  </a:cubicBezTo>
                  <a:cubicBezTo>
                    <a:pt x="859" y="993"/>
                    <a:pt x="791" y="927"/>
                    <a:pt x="791" y="927"/>
                  </a:cubicBezTo>
                  <a:cubicBezTo>
                    <a:pt x="791" y="927"/>
                    <a:pt x="744" y="966"/>
                    <a:pt x="687" y="973"/>
                  </a:cubicBezTo>
                  <a:cubicBezTo>
                    <a:pt x="687" y="1069"/>
                    <a:pt x="687" y="1165"/>
                    <a:pt x="687" y="1165"/>
                  </a:cubicBezTo>
                  <a:cubicBezTo>
                    <a:pt x="687" y="1165"/>
                    <a:pt x="591" y="1180"/>
                    <a:pt x="495" y="1165"/>
                  </a:cubicBezTo>
                  <a:cubicBezTo>
                    <a:pt x="495" y="1165"/>
                    <a:pt x="495" y="1069"/>
                    <a:pt x="495" y="973"/>
                  </a:cubicBezTo>
                  <a:cubicBezTo>
                    <a:pt x="441" y="967"/>
                    <a:pt x="390" y="925"/>
                    <a:pt x="390" y="925"/>
                  </a:cubicBezTo>
                  <a:cubicBezTo>
                    <a:pt x="390" y="925"/>
                    <a:pt x="322" y="993"/>
                    <a:pt x="254" y="1062"/>
                  </a:cubicBezTo>
                  <a:cubicBezTo>
                    <a:pt x="177" y="1003"/>
                    <a:pt x="119" y="927"/>
                    <a:pt x="119" y="927"/>
                  </a:cubicBezTo>
                  <a:lnTo>
                    <a:pt x="257" y="789"/>
                  </a:lnTo>
                  <a:cubicBezTo>
                    <a:pt x="257" y="789"/>
                    <a:pt x="215" y="741"/>
                    <a:pt x="207" y="685"/>
                  </a:cubicBezTo>
                  <a:cubicBezTo>
                    <a:pt x="111" y="685"/>
                    <a:pt x="15" y="685"/>
                    <a:pt x="15" y="685"/>
                  </a:cubicBezTo>
                  <a:cubicBezTo>
                    <a:pt x="0" y="589"/>
                    <a:pt x="15" y="493"/>
                    <a:pt x="15" y="493"/>
                  </a:cubicBezTo>
                  <a:cubicBezTo>
                    <a:pt x="15" y="493"/>
                    <a:pt x="111" y="493"/>
                    <a:pt x="207" y="493"/>
                  </a:cubicBezTo>
                  <a:cubicBezTo>
                    <a:pt x="212" y="441"/>
                    <a:pt x="255" y="388"/>
                    <a:pt x="255" y="388"/>
                  </a:cubicBezTo>
                  <a:cubicBezTo>
                    <a:pt x="255" y="388"/>
                    <a:pt x="187" y="320"/>
                    <a:pt x="119" y="252"/>
                  </a:cubicBezTo>
                  <a:cubicBezTo>
                    <a:pt x="179" y="172"/>
                    <a:pt x="255" y="115"/>
                    <a:pt x="255" y="115"/>
                  </a:cubicBezTo>
                  <a:lnTo>
                    <a:pt x="393" y="253"/>
                  </a:lnTo>
                  <a:cubicBezTo>
                    <a:pt x="393" y="253"/>
                    <a:pt x="441" y="210"/>
                    <a:pt x="495" y="205"/>
                  </a:cubicBezTo>
                  <a:cubicBezTo>
                    <a:pt x="495" y="109"/>
                    <a:pt x="495" y="109"/>
                    <a:pt x="495" y="13"/>
                  </a:cubicBezTo>
                  <a:close/>
                </a:path>
              </a:pathLst>
            </a:custGeom>
            <a:solidFill>
              <a:srgbClr val="444488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8669" name="Arc 189"/>
            <p:cNvSpPr>
              <a:spLocks noChangeAspect="1"/>
            </p:cNvSpPr>
            <p:nvPr/>
          </p:nvSpPr>
          <p:spPr bwMode="auto">
            <a:xfrm rot="11580677">
              <a:off x="706" y="2673"/>
              <a:ext cx="122" cy="127"/>
            </a:xfrm>
            <a:custGeom>
              <a:avLst/>
              <a:gdLst>
                <a:gd name="G0" fmla="+- 19920 0 0"/>
                <a:gd name="G1" fmla="+- 21600 0 0"/>
                <a:gd name="G2" fmla="+- 21600 0 0"/>
                <a:gd name="T0" fmla="*/ 19920 w 41520"/>
                <a:gd name="T1" fmla="*/ 0 h 43200"/>
                <a:gd name="T2" fmla="*/ 0 w 41520"/>
                <a:gd name="T3" fmla="*/ 29951 h 43200"/>
                <a:gd name="T4" fmla="*/ 19920 w 4152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520" h="43200" fill="none" extrusionOk="0">
                  <a:moveTo>
                    <a:pt x="19919" y="0"/>
                  </a:moveTo>
                  <a:cubicBezTo>
                    <a:pt x="31849" y="0"/>
                    <a:pt x="41520" y="9670"/>
                    <a:pt x="41520" y="21600"/>
                  </a:cubicBezTo>
                  <a:cubicBezTo>
                    <a:pt x="41520" y="33529"/>
                    <a:pt x="31849" y="43200"/>
                    <a:pt x="19920" y="43200"/>
                  </a:cubicBezTo>
                  <a:cubicBezTo>
                    <a:pt x="11217" y="43200"/>
                    <a:pt x="3364" y="37977"/>
                    <a:pt x="-1" y="29951"/>
                  </a:cubicBezTo>
                </a:path>
                <a:path w="41520" h="43200" stroke="0" extrusionOk="0">
                  <a:moveTo>
                    <a:pt x="19919" y="0"/>
                  </a:moveTo>
                  <a:cubicBezTo>
                    <a:pt x="31849" y="0"/>
                    <a:pt x="41520" y="9670"/>
                    <a:pt x="41520" y="21600"/>
                  </a:cubicBezTo>
                  <a:cubicBezTo>
                    <a:pt x="41520" y="33529"/>
                    <a:pt x="31849" y="43200"/>
                    <a:pt x="19920" y="43200"/>
                  </a:cubicBezTo>
                  <a:cubicBezTo>
                    <a:pt x="11217" y="43200"/>
                    <a:pt x="3364" y="37977"/>
                    <a:pt x="-1" y="29951"/>
                  </a:cubicBezTo>
                  <a:lnTo>
                    <a:pt x="19920" y="21600"/>
                  </a:lnTo>
                  <a:close/>
                </a:path>
              </a:pathLst>
            </a:custGeom>
            <a:noFill/>
            <a:ln w="15875">
              <a:solidFill>
                <a:schemeClr val="bg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8671" name="Freeform 191"/>
          <p:cNvSpPr>
            <a:spLocks/>
          </p:cNvSpPr>
          <p:nvPr/>
        </p:nvSpPr>
        <p:spPr bwMode="auto">
          <a:xfrm>
            <a:off x="4724400" y="2284413"/>
            <a:ext cx="609600" cy="915987"/>
          </a:xfrm>
          <a:custGeom>
            <a:avLst/>
            <a:gdLst>
              <a:gd name="T0" fmla="*/ 0 w 673"/>
              <a:gd name="T1" fmla="*/ 1 h 577"/>
              <a:gd name="T2" fmla="*/ 672 w 673"/>
              <a:gd name="T3" fmla="*/ 577 h 57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73" h="577">
                <a:moveTo>
                  <a:pt x="0" y="1"/>
                </a:moveTo>
                <a:cubicBezTo>
                  <a:pt x="325" y="0"/>
                  <a:pt x="673" y="166"/>
                  <a:pt x="672" y="577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672" name="Freeform 192"/>
          <p:cNvSpPr>
            <a:spLocks/>
          </p:cNvSpPr>
          <p:nvPr/>
        </p:nvSpPr>
        <p:spPr bwMode="auto">
          <a:xfrm flipV="1">
            <a:off x="4724400" y="3962400"/>
            <a:ext cx="609600" cy="762000"/>
          </a:xfrm>
          <a:custGeom>
            <a:avLst/>
            <a:gdLst>
              <a:gd name="T0" fmla="*/ 0 w 673"/>
              <a:gd name="T1" fmla="*/ 1 h 577"/>
              <a:gd name="T2" fmla="*/ 672 w 673"/>
              <a:gd name="T3" fmla="*/ 577 h 57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73" h="577">
                <a:moveTo>
                  <a:pt x="0" y="1"/>
                </a:moveTo>
                <a:cubicBezTo>
                  <a:pt x="325" y="0"/>
                  <a:pt x="673" y="166"/>
                  <a:pt x="672" y="577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8677" name="Group 197"/>
          <p:cNvGrpSpPr>
            <a:grpSpLocks/>
          </p:cNvGrpSpPr>
          <p:nvPr/>
        </p:nvGrpSpPr>
        <p:grpSpPr bwMode="auto">
          <a:xfrm>
            <a:off x="6019800" y="3276600"/>
            <a:ext cx="381000" cy="457200"/>
            <a:chOff x="3840" y="3024"/>
            <a:chExt cx="240" cy="288"/>
          </a:xfrm>
        </p:grpSpPr>
        <p:sp>
          <p:nvSpPr>
            <p:cNvPr id="148675" name="Rectangle 195"/>
            <p:cNvSpPr>
              <a:spLocks noChangeArrowheads="1"/>
            </p:cNvSpPr>
            <p:nvPr/>
          </p:nvSpPr>
          <p:spPr bwMode="auto">
            <a:xfrm>
              <a:off x="3840" y="3024"/>
              <a:ext cx="240" cy="288"/>
            </a:xfrm>
            <a:prstGeom prst="rect">
              <a:avLst/>
            </a:prstGeom>
            <a:gradFill rotWithShape="1">
              <a:gsLst>
                <a:gs pos="0">
                  <a:srgbClr val="FFBBC8">
                    <a:gamma/>
                    <a:tint val="5882"/>
                    <a:invGamma/>
                  </a:srgbClr>
                </a:gs>
                <a:gs pos="100000">
                  <a:srgbClr val="FFBBC8"/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48676" name="Text Box 196"/>
            <p:cNvSpPr txBox="1">
              <a:spLocks noChangeArrowheads="1"/>
            </p:cNvSpPr>
            <p:nvPr/>
          </p:nvSpPr>
          <p:spPr bwMode="auto">
            <a:xfrm>
              <a:off x="3867" y="3042"/>
              <a:ext cx="185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9CCF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A95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500"/>
                <a:t>101010101010101010101010101010101010101010101010</a:t>
              </a:r>
            </a:p>
          </p:txBody>
        </p:sp>
      </p:grpSp>
      <p:sp>
        <p:nvSpPr>
          <p:cNvPr id="148678" name="Line 198"/>
          <p:cNvSpPr>
            <a:spLocks noChangeShapeType="1"/>
          </p:cNvSpPr>
          <p:nvPr/>
        </p:nvSpPr>
        <p:spPr bwMode="auto">
          <a:xfrm>
            <a:off x="5638800" y="3505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680" name="Line 200"/>
          <p:cNvSpPr>
            <a:spLocks noChangeShapeType="1"/>
          </p:cNvSpPr>
          <p:nvPr/>
        </p:nvSpPr>
        <p:spPr bwMode="auto">
          <a:xfrm>
            <a:off x="6477000" y="3505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681" name="Line 201"/>
          <p:cNvSpPr>
            <a:spLocks noChangeShapeType="1"/>
          </p:cNvSpPr>
          <p:nvPr/>
        </p:nvSpPr>
        <p:spPr bwMode="auto">
          <a:xfrm>
            <a:off x="4724400" y="3505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715" name="Text Box 235"/>
          <p:cNvSpPr txBox="1">
            <a:spLocks noChangeArrowheads="1"/>
          </p:cNvSpPr>
          <p:nvPr/>
        </p:nvSpPr>
        <p:spPr bwMode="auto">
          <a:xfrm>
            <a:off x="555625" y="1371600"/>
            <a:ext cx="7239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Source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Code</a:t>
            </a:r>
          </a:p>
        </p:txBody>
      </p:sp>
      <p:sp>
        <p:nvSpPr>
          <p:cNvPr id="148716" name="Text Box 236"/>
          <p:cNvSpPr txBox="1">
            <a:spLocks noChangeArrowheads="1"/>
          </p:cNvSpPr>
          <p:nvPr/>
        </p:nvSpPr>
        <p:spPr bwMode="auto">
          <a:xfrm>
            <a:off x="2212975" y="1371600"/>
            <a:ext cx="990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Assembly</a:t>
            </a:r>
          </a:p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Code</a:t>
            </a:r>
          </a:p>
        </p:txBody>
      </p:sp>
      <p:sp>
        <p:nvSpPr>
          <p:cNvPr id="148717" name="Text Box 237"/>
          <p:cNvSpPr txBox="1">
            <a:spLocks noChangeArrowheads="1"/>
          </p:cNvSpPr>
          <p:nvPr/>
        </p:nvSpPr>
        <p:spPr bwMode="auto">
          <a:xfrm>
            <a:off x="4127500" y="1371600"/>
            <a:ext cx="660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Object</a:t>
            </a:r>
          </a:p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Code</a:t>
            </a:r>
          </a:p>
        </p:txBody>
      </p:sp>
      <p:sp>
        <p:nvSpPr>
          <p:cNvPr id="148718" name="Text Box 238"/>
          <p:cNvSpPr txBox="1">
            <a:spLocks noChangeArrowheads="1"/>
          </p:cNvSpPr>
          <p:nvPr/>
        </p:nvSpPr>
        <p:spPr bwMode="auto">
          <a:xfrm>
            <a:off x="5635625" y="1371600"/>
            <a:ext cx="1130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Executable</a:t>
            </a:r>
          </a:p>
        </p:txBody>
      </p:sp>
      <p:sp>
        <p:nvSpPr>
          <p:cNvPr id="148719" name="Text Box 239"/>
          <p:cNvSpPr txBox="1">
            <a:spLocks noChangeArrowheads="1"/>
          </p:cNvSpPr>
          <p:nvPr/>
        </p:nvSpPr>
        <p:spPr bwMode="auto">
          <a:xfrm>
            <a:off x="5930900" y="3687763"/>
            <a:ext cx="546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/>
              <a:t>a.out</a:t>
            </a:r>
          </a:p>
        </p:txBody>
      </p:sp>
      <p:sp>
        <p:nvSpPr>
          <p:cNvPr id="148721" name="Text Box 241"/>
          <p:cNvSpPr txBox="1">
            <a:spLocks noChangeArrowheads="1"/>
          </p:cNvSpPr>
          <p:nvPr/>
        </p:nvSpPr>
        <p:spPr bwMode="auto">
          <a:xfrm>
            <a:off x="1371600" y="5467350"/>
            <a:ext cx="9144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Compiler</a:t>
            </a:r>
          </a:p>
        </p:txBody>
      </p:sp>
      <p:sp>
        <p:nvSpPr>
          <p:cNvPr id="148722" name="Text Box 242"/>
          <p:cNvSpPr txBox="1">
            <a:spLocks noChangeArrowheads="1"/>
          </p:cNvSpPr>
          <p:nvPr/>
        </p:nvSpPr>
        <p:spPr bwMode="auto">
          <a:xfrm>
            <a:off x="3041650" y="5467350"/>
            <a:ext cx="10795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Assembler</a:t>
            </a:r>
          </a:p>
        </p:txBody>
      </p:sp>
      <p:sp>
        <p:nvSpPr>
          <p:cNvPr id="148723" name="Text Box 243"/>
          <p:cNvSpPr txBox="1">
            <a:spLocks noChangeArrowheads="1"/>
          </p:cNvSpPr>
          <p:nvPr/>
        </p:nvSpPr>
        <p:spPr bwMode="auto">
          <a:xfrm>
            <a:off x="5016500" y="5467350"/>
            <a:ext cx="622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Linker</a:t>
            </a:r>
          </a:p>
        </p:txBody>
      </p:sp>
      <p:sp>
        <p:nvSpPr>
          <p:cNvPr id="148724" name="Text Box 244"/>
          <p:cNvSpPr txBox="1">
            <a:spLocks noChangeArrowheads="1"/>
          </p:cNvSpPr>
          <p:nvPr/>
        </p:nvSpPr>
        <p:spPr bwMode="auto">
          <a:xfrm>
            <a:off x="6797675" y="5467350"/>
            <a:ext cx="711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Loader</a:t>
            </a:r>
          </a:p>
        </p:txBody>
      </p:sp>
      <p:sp>
        <p:nvSpPr>
          <p:cNvPr id="148726" name="Text Box 246"/>
          <p:cNvSpPr txBox="1">
            <a:spLocks noChangeArrowheads="1"/>
          </p:cNvSpPr>
          <p:nvPr/>
        </p:nvSpPr>
        <p:spPr bwMode="auto">
          <a:xfrm>
            <a:off x="5092700" y="3687763"/>
            <a:ext cx="469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/>
              <a:t>ld</a:t>
            </a:r>
          </a:p>
        </p:txBody>
      </p:sp>
      <p:sp>
        <p:nvSpPr>
          <p:cNvPr id="148728" name="AutoShape 248"/>
          <p:cNvSpPr>
            <a:spLocks noChangeArrowheads="1"/>
          </p:cNvSpPr>
          <p:nvPr/>
        </p:nvSpPr>
        <p:spPr bwMode="auto">
          <a:xfrm>
            <a:off x="6858000" y="32766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B7CB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OS</a:t>
            </a:r>
          </a:p>
        </p:txBody>
      </p:sp>
      <p:sp>
        <p:nvSpPr>
          <p:cNvPr id="148729" name="Line 249"/>
          <p:cNvSpPr>
            <a:spLocks noChangeShapeType="1"/>
          </p:cNvSpPr>
          <p:nvPr/>
        </p:nvSpPr>
        <p:spPr bwMode="auto">
          <a:xfrm>
            <a:off x="7543800" y="3505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" name="Group 135"/>
          <p:cNvGrpSpPr/>
          <p:nvPr/>
        </p:nvGrpSpPr>
        <p:grpSpPr>
          <a:xfrm>
            <a:off x="7848600" y="2819400"/>
            <a:ext cx="908756" cy="1396117"/>
            <a:chOff x="6025444" y="1303149"/>
            <a:chExt cx="908756" cy="1396117"/>
          </a:xfrm>
        </p:grpSpPr>
        <p:sp>
          <p:nvSpPr>
            <p:cNvPr id="137" name="Rectangle 7"/>
            <p:cNvSpPr>
              <a:spLocks noChangeArrowheads="1"/>
            </p:cNvSpPr>
            <p:nvPr/>
          </p:nvSpPr>
          <p:spPr bwMode="auto">
            <a:xfrm>
              <a:off x="6151697" y="1308304"/>
              <a:ext cx="782503" cy="1332369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8"/>
            <p:cNvSpPr>
              <a:spLocks noChangeArrowheads="1"/>
            </p:cNvSpPr>
            <p:nvPr/>
          </p:nvSpPr>
          <p:spPr bwMode="auto">
            <a:xfrm>
              <a:off x="6151697" y="1308304"/>
              <a:ext cx="782503" cy="380677"/>
            </a:xfrm>
            <a:prstGeom prst="rect">
              <a:avLst/>
            </a:prstGeom>
            <a:solidFill>
              <a:srgbClr val="B7CBF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Code</a:t>
              </a:r>
            </a:p>
          </p:txBody>
        </p:sp>
        <p:sp>
          <p:nvSpPr>
            <p:cNvPr id="139" name="Text Box 9"/>
            <p:cNvSpPr txBox="1">
              <a:spLocks noChangeArrowheads="1"/>
            </p:cNvSpPr>
            <p:nvPr/>
          </p:nvSpPr>
          <p:spPr bwMode="auto">
            <a:xfrm>
              <a:off x="6039449" y="1303149"/>
              <a:ext cx="8496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40" name="Text Box 10"/>
            <p:cNvSpPr txBox="1">
              <a:spLocks noChangeArrowheads="1"/>
            </p:cNvSpPr>
            <p:nvPr/>
          </p:nvSpPr>
          <p:spPr bwMode="auto">
            <a:xfrm>
              <a:off x="6025444" y="2514600"/>
              <a:ext cx="10900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dirty="0">
                  <a:cs typeface="Arial" charset="0"/>
                </a:rPr>
                <a:t>∞</a:t>
              </a:r>
            </a:p>
          </p:txBody>
        </p:sp>
        <p:sp>
          <p:nvSpPr>
            <p:cNvPr id="141" name="Rectangle 11"/>
            <p:cNvSpPr>
              <a:spLocks noChangeArrowheads="1"/>
            </p:cNvSpPr>
            <p:nvPr/>
          </p:nvSpPr>
          <p:spPr bwMode="auto">
            <a:xfrm>
              <a:off x="6151697" y="1688981"/>
              <a:ext cx="782503" cy="296082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Data</a:t>
              </a:r>
            </a:p>
          </p:txBody>
        </p:sp>
        <p:sp>
          <p:nvSpPr>
            <p:cNvPr id="142" name="Rectangle 12"/>
            <p:cNvSpPr>
              <a:spLocks noChangeArrowheads="1"/>
            </p:cNvSpPr>
            <p:nvPr/>
          </p:nvSpPr>
          <p:spPr bwMode="auto">
            <a:xfrm>
              <a:off x="6151697" y="2408037"/>
              <a:ext cx="782503" cy="23263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/>
                <a:t>Stack</a:t>
              </a:r>
            </a:p>
          </p:txBody>
        </p:sp>
        <p:sp>
          <p:nvSpPr>
            <p:cNvPr id="143" name="AutoShape 13"/>
            <p:cNvSpPr>
              <a:spLocks noChangeArrowheads="1"/>
            </p:cNvSpPr>
            <p:nvPr/>
          </p:nvSpPr>
          <p:spPr bwMode="auto">
            <a:xfrm flipV="1">
              <a:off x="6490077" y="2281145"/>
              <a:ext cx="105744" cy="105744"/>
            </a:xfrm>
            <a:prstGeom prst="downArrow">
              <a:avLst>
                <a:gd name="adj1" fmla="val 56250"/>
                <a:gd name="adj2" fmla="val 46181"/>
              </a:avLst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AutoShape 14"/>
            <p:cNvSpPr>
              <a:spLocks noChangeArrowheads="1"/>
            </p:cNvSpPr>
            <p:nvPr/>
          </p:nvSpPr>
          <p:spPr bwMode="auto">
            <a:xfrm>
              <a:off x="6490077" y="2006212"/>
              <a:ext cx="105744" cy="105744"/>
            </a:xfrm>
            <a:prstGeom prst="downArrow">
              <a:avLst>
                <a:gd name="adj1" fmla="val 56250"/>
                <a:gd name="adj2" fmla="val 46181"/>
              </a:avLst>
            </a:prstGeom>
            <a:solidFill>
              <a:srgbClr val="CCFF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85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4CCC62F-4349-46CC-A7FF-60E2427853AA}" type="slidenum">
              <a:rPr lang="en-US"/>
              <a:pPr/>
              <a:t>3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Example</a:t>
            </a: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457200" y="1295400"/>
            <a:ext cx="3886200" cy="297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sz="1600" b="1" dirty="0">
                <a:latin typeface="Courier New" pitchFamily="49" charset="0"/>
              </a:rPr>
              <a:t>extern float sin();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extern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(), 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();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main()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double x, result;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("Type number: ");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("%f", &amp;x);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result = sin(x);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("Sine is %f\n",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     result);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6731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main.c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4876800" y="1295400"/>
            <a:ext cx="3886200" cy="381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sz="1600" b="1" dirty="0">
                <a:latin typeface="Courier New" pitchFamily="49" charset="0"/>
              </a:rPr>
              <a:t>FILE* 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stdout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const</a:t>
            </a:r>
            <a:r>
              <a:rPr lang="en-US" sz="1600" b="1" dirty="0">
                <a:latin typeface="Courier New" pitchFamily="49" charset="0"/>
              </a:rPr>
              <a:t> char* format,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...)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fputc</a:t>
            </a:r>
            <a:r>
              <a:rPr lang="en-US" sz="1600" b="1" dirty="0">
                <a:latin typeface="Courier New" pitchFamily="49" charset="0"/>
              </a:rPr>
              <a:t>(c, </a:t>
            </a:r>
            <a:r>
              <a:rPr lang="en-US" sz="1600" b="1" dirty="0" err="1">
                <a:latin typeface="Courier New" pitchFamily="49" charset="0"/>
              </a:rPr>
              <a:t>stdout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const</a:t>
            </a:r>
            <a:r>
              <a:rPr lang="en-US" sz="1600" b="1" dirty="0">
                <a:latin typeface="Courier New" pitchFamily="49" charset="0"/>
              </a:rPr>
              <a:t> char* format,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...)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c = </a:t>
            </a:r>
            <a:r>
              <a:rPr lang="en-US" sz="1600" b="1" dirty="0" err="1">
                <a:latin typeface="Courier New" pitchFamily="49" charset="0"/>
              </a:rPr>
              <a:t>fgetc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4902200" y="1066800"/>
            <a:ext cx="6604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stdio.c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457200" y="4953000"/>
            <a:ext cx="3886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sz="1600" b="1" dirty="0">
                <a:latin typeface="Courier New" pitchFamily="49" charset="0"/>
              </a:rPr>
              <a:t>double sin(double x)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...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482600" y="4705350"/>
            <a:ext cx="889000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math.c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 140 Lecture Notes: Linkers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FE7231-7F14-4469-8F34-2C53BAA698CD}" type="slidenum">
              <a:rPr lang="en-US"/>
              <a:pPr/>
              <a:t>4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File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3886200" cy="297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sz="1500" b="1" dirty="0">
                <a:latin typeface="Courier New" pitchFamily="49" charset="0"/>
              </a:rPr>
              <a:t>extern float sin();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extern </a:t>
            </a:r>
            <a:r>
              <a:rPr lang="en-US" sz="1500" b="1" dirty="0" err="1">
                <a:latin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</a:rPr>
              <a:t>(), </a:t>
            </a:r>
            <a:r>
              <a:rPr lang="en-US" sz="1500" b="1" dirty="0" err="1">
                <a:latin typeface="Courier New" pitchFamily="49" charset="0"/>
              </a:rPr>
              <a:t>scanf</a:t>
            </a:r>
            <a:r>
              <a:rPr lang="en-US" sz="1500" b="1" dirty="0">
                <a:latin typeface="Courier New" pitchFamily="49" charset="0"/>
              </a:rPr>
              <a:t>();</a:t>
            </a:r>
          </a:p>
          <a:p>
            <a:pPr algn="l"/>
            <a:endParaRPr lang="en-US" sz="1500" b="1" dirty="0">
              <a:latin typeface="Courier New" pitchFamily="49" charset="0"/>
            </a:endParaRPr>
          </a:p>
          <a:p>
            <a:pPr algn="l"/>
            <a:r>
              <a:rPr lang="en-US" sz="1500" b="1" dirty="0">
                <a:latin typeface="Courier New" pitchFamily="49" charset="0"/>
              </a:rPr>
              <a:t>main() {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double x, result;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</a:t>
            </a:r>
            <a:r>
              <a:rPr lang="en-US" sz="1500" b="1" dirty="0" err="1">
                <a:latin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</a:rPr>
              <a:t>("Type number: ");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</a:t>
            </a:r>
            <a:r>
              <a:rPr lang="en-US" sz="1500" b="1" dirty="0" err="1">
                <a:latin typeface="Courier New" pitchFamily="49" charset="0"/>
              </a:rPr>
              <a:t>scanf</a:t>
            </a:r>
            <a:r>
              <a:rPr lang="en-US" sz="1500" b="1" dirty="0">
                <a:latin typeface="Courier New" pitchFamily="49" charset="0"/>
              </a:rPr>
              <a:t>("%f", &amp;x);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result = sin(x);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</a:t>
            </a:r>
            <a:r>
              <a:rPr lang="en-US" sz="1500" b="1" dirty="0" err="1">
                <a:latin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</a:rPr>
              <a:t>("Sine is %f\n",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         result);</a:t>
            </a:r>
          </a:p>
          <a:p>
            <a:pPr algn="l"/>
            <a:r>
              <a:rPr lang="en-US" sz="1500" b="1" dirty="0">
                <a:latin typeface="Courier New" pitchFamily="49" charset="0"/>
              </a:rPr>
              <a:t>}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6731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main.c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4889500" y="1066800"/>
            <a:ext cx="685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main.o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4387314" y="1295400"/>
            <a:ext cx="533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0</a:t>
            </a: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500" b="1" dirty="0" smtClean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30</a:t>
            </a: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52</a:t>
            </a: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60</a:t>
            </a: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86</a:t>
            </a:r>
            <a:br>
              <a:rPr lang="en-US" sz="1500" b="1" dirty="0" smtClean="0">
                <a:latin typeface="Courier New" pitchFamily="49" charset="0"/>
              </a:rPr>
            </a:br>
            <a:endParaRPr lang="en-US" sz="1500" b="1" dirty="0" smtClean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0</a:t>
            </a: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14</a:t>
            </a:r>
          </a:p>
          <a:p>
            <a:pPr algn="r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17</a:t>
            </a:r>
            <a:endParaRPr lang="en-US" sz="1500" b="1" dirty="0">
              <a:latin typeface="Courier New" pitchFamily="49" charset="0"/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953000" y="1295400"/>
            <a:ext cx="4038600" cy="548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main: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...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call </a:t>
            </a:r>
            <a:r>
              <a:rPr lang="en-US" sz="1500" b="1" dirty="0" err="1">
                <a:latin typeface="Courier New" pitchFamily="49" charset="0"/>
              </a:rPr>
              <a:t>printf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call </a:t>
            </a:r>
            <a:r>
              <a:rPr lang="en-US" sz="1500" b="1" dirty="0" err="1">
                <a:latin typeface="Courier New" pitchFamily="49" charset="0"/>
              </a:rPr>
              <a:t>scanf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call sin</a:t>
            </a: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500" b="1" dirty="0">
                <a:latin typeface="Courier New" pitchFamily="49" charset="0"/>
              </a:rPr>
              <a:t>call </a:t>
            </a:r>
            <a:r>
              <a:rPr lang="en-US" sz="1500" b="1" dirty="0" err="1">
                <a:latin typeface="Courier New" pitchFamily="49" charset="0"/>
              </a:rPr>
              <a:t>printf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_s1: "Type number: </a:t>
            </a:r>
            <a:r>
              <a:rPr lang="en-US" sz="1500" b="1" dirty="0">
                <a:latin typeface="Courier New" pitchFamily="49" charset="0"/>
              </a:rPr>
              <a:t>"</a:t>
            </a:r>
            <a:endParaRPr lang="en-US" sz="1500" b="1" dirty="0" smtClean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_s2: </a:t>
            </a:r>
            <a:r>
              <a:rPr lang="en-US" sz="1500" b="1" dirty="0">
                <a:latin typeface="Courier New" pitchFamily="49" charset="0"/>
              </a:rPr>
              <a:t>"%f"</a:t>
            </a:r>
            <a:endParaRPr lang="en-US" sz="1500" b="1" dirty="0" smtClean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_s3: </a:t>
            </a:r>
            <a:r>
              <a:rPr lang="en-US" sz="1500" b="1" dirty="0">
                <a:latin typeface="Courier New" pitchFamily="49" charset="0"/>
              </a:rPr>
              <a:t>"</a:t>
            </a:r>
            <a:r>
              <a:rPr lang="en-US" sz="1500" b="1" dirty="0" smtClean="0">
                <a:latin typeface="Courier New" pitchFamily="49" charset="0"/>
              </a:rPr>
              <a:t>Sine is %f\n</a:t>
            </a:r>
            <a:r>
              <a:rPr lang="en-US" sz="1500" b="1" dirty="0">
                <a:latin typeface="Courier New" pitchFamily="49" charset="0"/>
              </a:rPr>
              <a:t>"</a:t>
            </a:r>
            <a:endParaRPr lang="en-US" sz="1500" b="1" dirty="0" smtClean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main    T[0]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_s1     D[0]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_s2     D[14]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_s3     D[17]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err="1" smtClean="0">
                <a:latin typeface="Courier New" pitchFamily="49" charset="0"/>
              </a:rPr>
              <a:t>printf</a:t>
            </a:r>
            <a:r>
              <a:rPr lang="en-US" sz="1500" b="1" dirty="0" smtClean="0">
                <a:latin typeface="Courier New" pitchFamily="49" charset="0"/>
              </a:rPr>
              <a:t>  T[30]</a:t>
            </a:r>
          </a:p>
          <a:p>
            <a:pPr algn="l">
              <a:lnSpc>
                <a:spcPct val="90000"/>
              </a:lnSpc>
            </a:pPr>
            <a:r>
              <a:rPr lang="en-US" sz="1500" b="1" dirty="0" err="1" smtClean="0">
                <a:latin typeface="Courier New" pitchFamily="49" charset="0"/>
              </a:rPr>
              <a:t>printf</a:t>
            </a:r>
            <a:r>
              <a:rPr lang="en-US" sz="1500" b="1" dirty="0" smtClean="0">
                <a:latin typeface="Courier New" pitchFamily="49" charset="0"/>
              </a:rPr>
              <a:t>  T[86]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err="1" smtClean="0">
                <a:latin typeface="Courier New" pitchFamily="49" charset="0"/>
              </a:rPr>
              <a:t>scanf</a:t>
            </a:r>
            <a:r>
              <a:rPr lang="en-US" sz="1500" b="1" dirty="0" smtClean="0">
                <a:latin typeface="Courier New" pitchFamily="49" charset="0"/>
              </a:rPr>
              <a:t>   T[52]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sin     T[60]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_s1     T[24]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_s2     T[54]</a:t>
            </a:r>
          </a:p>
          <a:p>
            <a:pPr algn="l">
              <a:lnSpc>
                <a:spcPct val="90000"/>
              </a:lnSpc>
            </a:pPr>
            <a:r>
              <a:rPr lang="en-US" sz="1500" b="1" dirty="0" smtClean="0">
                <a:latin typeface="Courier New" pitchFamily="49" charset="0"/>
              </a:rPr>
              <a:t>_s3     T[80]</a:t>
            </a:r>
            <a:endParaRPr lang="en-US" sz="1500" b="1" dirty="0">
              <a:latin typeface="Courier New" pitchFamily="49" charset="0"/>
            </a:endParaRPr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4953000" y="3352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>
            <a:off x="4953000" y="5197098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7747707" y="1295400"/>
            <a:ext cx="1166987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text </a:t>
            </a:r>
            <a:r>
              <a:rPr lang="en-US" dirty="0" smtClean="0">
                <a:solidFill>
                  <a:schemeClr val="folHlink"/>
                </a:solidFill>
              </a:rPr>
              <a:t>section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7671470" y="3352800"/>
            <a:ext cx="1243930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</a:rPr>
              <a:t>data section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7912100" y="5215503"/>
            <a:ext cx="9906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relocation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724400"/>
            <a:ext cx="337784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“Store the final location of sin</a:t>
            </a:r>
            <a:br>
              <a:rPr lang="en-US" i="1" dirty="0" smtClean="0">
                <a:solidFill>
                  <a:schemeClr val="tx2"/>
                </a:solidFill>
              </a:rPr>
            </a:br>
            <a:r>
              <a:rPr lang="en-US" i="1" dirty="0" smtClean="0">
                <a:solidFill>
                  <a:schemeClr val="tx2"/>
                </a:solidFill>
              </a:rPr>
              <a:t>at offset 60 in the text section”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4953000" y="4167753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8077200" y="4191000"/>
            <a:ext cx="838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symbols</a:t>
            </a:r>
          </a:p>
        </p:txBody>
      </p:sp>
      <p:sp>
        <p:nvSpPr>
          <p:cNvPr id="2" name="Freeform 1"/>
          <p:cNvSpPr/>
          <p:nvPr/>
        </p:nvSpPr>
        <p:spPr>
          <a:xfrm>
            <a:off x="2673457" y="5410202"/>
            <a:ext cx="2193009" cy="569670"/>
          </a:xfrm>
          <a:custGeom>
            <a:avLst/>
            <a:gdLst>
              <a:gd name="connsiteX0" fmla="*/ 0 w 2208508"/>
              <a:gd name="connsiteY0" fmla="*/ 449451 h 449451"/>
              <a:gd name="connsiteX1" fmla="*/ 2208508 w 2208508"/>
              <a:gd name="connsiteY1" fmla="*/ 0 h 449451"/>
              <a:gd name="connsiteX0" fmla="*/ 0 w 2208508"/>
              <a:gd name="connsiteY0" fmla="*/ 689674 h 689674"/>
              <a:gd name="connsiteX1" fmla="*/ 224725 w 2208508"/>
              <a:gd name="connsiteY1" fmla="*/ 0 h 689674"/>
              <a:gd name="connsiteX2" fmla="*/ 2208508 w 2208508"/>
              <a:gd name="connsiteY2" fmla="*/ 240223 h 689674"/>
              <a:gd name="connsiteX0" fmla="*/ 0 w 2208508"/>
              <a:gd name="connsiteY0" fmla="*/ 829159 h 829159"/>
              <a:gd name="connsiteX1" fmla="*/ 317715 w 2208508"/>
              <a:gd name="connsiteY1" fmla="*/ 0 h 829159"/>
              <a:gd name="connsiteX2" fmla="*/ 2208508 w 2208508"/>
              <a:gd name="connsiteY2" fmla="*/ 379708 h 829159"/>
              <a:gd name="connsiteX0" fmla="*/ 0 w 2208508"/>
              <a:gd name="connsiteY0" fmla="*/ 449451 h 449451"/>
              <a:gd name="connsiteX1" fmla="*/ 2208508 w 2208508"/>
              <a:gd name="connsiteY1" fmla="*/ 0 h 449451"/>
              <a:gd name="connsiteX0" fmla="*/ 0 w 2208508"/>
              <a:gd name="connsiteY0" fmla="*/ 638857 h 638857"/>
              <a:gd name="connsiteX1" fmla="*/ 2208508 w 2208508"/>
              <a:gd name="connsiteY1" fmla="*/ 189406 h 638857"/>
              <a:gd name="connsiteX0" fmla="*/ 0 w 2208508"/>
              <a:gd name="connsiteY0" fmla="*/ 685124 h 685124"/>
              <a:gd name="connsiteX1" fmla="*/ 2208508 w 2208508"/>
              <a:gd name="connsiteY1" fmla="*/ 235673 h 685124"/>
              <a:gd name="connsiteX0" fmla="*/ 0 w 2208508"/>
              <a:gd name="connsiteY0" fmla="*/ 835267 h 835267"/>
              <a:gd name="connsiteX1" fmla="*/ 2208508 w 2208508"/>
              <a:gd name="connsiteY1" fmla="*/ 385816 h 835267"/>
              <a:gd name="connsiteX0" fmla="*/ 0 w 2208508"/>
              <a:gd name="connsiteY0" fmla="*/ 832954 h 832954"/>
              <a:gd name="connsiteX1" fmla="*/ 2208508 w 2208508"/>
              <a:gd name="connsiteY1" fmla="*/ 383503 h 832954"/>
              <a:gd name="connsiteX0" fmla="*/ 0 w 2208508"/>
              <a:gd name="connsiteY0" fmla="*/ 535939 h 535939"/>
              <a:gd name="connsiteX1" fmla="*/ 2208508 w 2208508"/>
              <a:gd name="connsiteY1" fmla="*/ 86488 h 535939"/>
              <a:gd name="connsiteX0" fmla="*/ 0 w 2208508"/>
              <a:gd name="connsiteY0" fmla="*/ 532953 h 532953"/>
              <a:gd name="connsiteX1" fmla="*/ 2208508 w 2208508"/>
              <a:gd name="connsiteY1" fmla="*/ 83502 h 532953"/>
              <a:gd name="connsiteX0" fmla="*/ 0 w 2193009"/>
              <a:gd name="connsiteY0" fmla="*/ 265234 h 831093"/>
              <a:gd name="connsiteX1" fmla="*/ 2193009 w 2193009"/>
              <a:gd name="connsiteY1" fmla="*/ 830922 h 831093"/>
              <a:gd name="connsiteX0" fmla="*/ 0 w 2193009"/>
              <a:gd name="connsiteY0" fmla="*/ 0 h 569670"/>
              <a:gd name="connsiteX1" fmla="*/ 2193009 w 2193009"/>
              <a:gd name="connsiteY1" fmla="*/ 565688 h 569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93009" h="569670">
                <a:moveTo>
                  <a:pt x="0" y="0"/>
                </a:moveTo>
                <a:cubicBezTo>
                  <a:pt x="38745" y="563104"/>
                  <a:pt x="1208866" y="583771"/>
                  <a:pt x="2193009" y="565688"/>
                </a:cubicBezTo>
              </a:path>
            </a:pathLst>
          </a:custGeom>
          <a:noFill/>
          <a:ln>
            <a:solidFill>
              <a:schemeClr val="tx2"/>
            </a:solidFill>
            <a:headEnd type="none" w="med" len="lg"/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5775290-5500-46FE-9DE4-A1C2291A7B97}" type="slidenum">
              <a:rPr lang="en-US"/>
              <a:pPr/>
              <a:t>5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File</a:t>
            </a: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3886200" cy="396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sz="1600" b="1" dirty="0" smtClean="0">
                <a:latin typeface="Courier New" pitchFamily="49" charset="0"/>
              </a:rPr>
              <a:t>FILE* </a:t>
            </a:r>
            <a:r>
              <a:rPr lang="en-US" sz="1600" b="1" dirty="0" err="1" smtClean="0">
                <a:latin typeface="Courier New" pitchFamily="49" charset="0"/>
              </a:rPr>
              <a:t>stdin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stdout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 algn="l"/>
            <a:endParaRPr lang="en-US" sz="1600" b="1" dirty="0" smtClean="0">
              <a:latin typeface="Courier New" pitchFamily="49" charset="0"/>
            </a:endParaRPr>
          </a:p>
          <a:p>
            <a:pPr algn="l"/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char* format,</a:t>
            </a:r>
          </a:p>
          <a:p>
            <a:pPr algn="l"/>
            <a:r>
              <a:rPr lang="en-US" sz="1600" b="1" dirty="0" smtClean="0">
                <a:latin typeface="Courier New" pitchFamily="49" charset="0"/>
              </a:rPr>
              <a:t>    ...)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fputc</a:t>
            </a:r>
            <a:r>
              <a:rPr lang="en-US" sz="1600" b="1" dirty="0" smtClean="0">
                <a:latin typeface="Courier New" pitchFamily="49" charset="0"/>
              </a:rPr>
              <a:t>(c, </a:t>
            </a:r>
            <a:r>
              <a:rPr lang="en-US" sz="1600" b="1" dirty="0" err="1" smtClean="0">
                <a:latin typeface="Courier New" pitchFamily="49" charset="0"/>
              </a:rPr>
              <a:t>stdout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...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algn="l"/>
            <a:endParaRPr lang="en-US" sz="1600" b="1" dirty="0" smtClean="0">
              <a:latin typeface="Courier New" pitchFamily="49" charset="0"/>
            </a:endParaRPr>
          </a:p>
          <a:p>
            <a:pPr algn="l"/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char* format,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...)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c = </a:t>
            </a:r>
            <a:r>
              <a:rPr lang="en-US" sz="1600" b="1" dirty="0" err="1" smtClean="0">
                <a:latin typeface="Courier New" pitchFamily="49" charset="0"/>
              </a:rPr>
              <a:t>fgetc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stdin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...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447502" y="1066800"/>
            <a:ext cx="692497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 smtClean="0">
                <a:solidFill>
                  <a:schemeClr val="tx2"/>
                </a:solidFill>
              </a:rPr>
              <a:t>printf.c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4879740" y="1066800"/>
            <a:ext cx="705321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 smtClean="0">
                <a:solidFill>
                  <a:schemeClr val="tx2"/>
                </a:solidFill>
              </a:rPr>
              <a:t>printf.o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4343399" y="1304925"/>
            <a:ext cx="586353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 44</a:t>
            </a: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118</a:t>
            </a: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232</a:t>
            </a: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306</a:t>
            </a: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endParaRPr lang="en-US" sz="1600" b="1" dirty="0" smtClean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0</a:t>
            </a:r>
          </a:p>
          <a:p>
            <a:pPr algn="r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8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876800" y="1295400"/>
            <a:ext cx="4038600" cy="464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:</a:t>
            </a:r>
          </a:p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...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load </a:t>
            </a:r>
            <a:r>
              <a:rPr lang="en-US" sz="1600" b="1" dirty="0" err="1" smtClean="0">
                <a:latin typeface="Courier New" pitchFamily="49" charset="0"/>
              </a:rPr>
              <a:t>stdout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</a:rPr>
              <a:t>:</a:t>
            </a:r>
          </a:p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load </a:t>
            </a:r>
            <a:r>
              <a:rPr lang="en-US" sz="1600" b="1" dirty="0" err="1" smtClean="0">
                <a:latin typeface="Courier New" pitchFamily="49" charset="0"/>
              </a:rPr>
              <a:t>stdin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...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stdin</a:t>
            </a:r>
            <a:r>
              <a:rPr lang="en-US" sz="1600" b="1" dirty="0" smtClean="0">
                <a:latin typeface="Courier New" pitchFamily="49" charset="0"/>
              </a:rPr>
              <a:t>: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stdout</a:t>
            </a:r>
            <a:r>
              <a:rPr lang="en-US" sz="1600" b="1" dirty="0" smtClean="0">
                <a:latin typeface="Courier New" pitchFamily="49" charset="0"/>
              </a:rPr>
              <a:t>: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    T[44]</a:t>
            </a: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</a:rPr>
              <a:t>     T[232]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stdin</a:t>
            </a:r>
            <a:r>
              <a:rPr lang="en-US" sz="1600" b="1" dirty="0" smtClean="0">
                <a:latin typeface="Courier New" pitchFamily="49" charset="0"/>
              </a:rPr>
              <a:t>     D[0]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stdout</a:t>
            </a:r>
            <a:r>
              <a:rPr lang="en-US" sz="1600" b="1" dirty="0" smtClean="0">
                <a:latin typeface="Courier New" pitchFamily="49" charset="0"/>
              </a:rPr>
              <a:t>    D[8]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stdout</a:t>
            </a:r>
            <a:r>
              <a:rPr lang="en-US" sz="1600" b="1" dirty="0" smtClean="0">
                <a:latin typeface="Courier New" pitchFamily="49" charset="0"/>
              </a:rPr>
              <a:t>    T[118]</a:t>
            </a:r>
          </a:p>
          <a:p>
            <a:pPr algn="l"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stdin</a:t>
            </a:r>
            <a:r>
              <a:rPr lang="en-US" sz="1600" b="1" dirty="0" smtClean="0">
                <a:latin typeface="Courier New" pitchFamily="49" charset="0"/>
              </a:rPr>
              <a:t>     T[306]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>
            <a:off x="4876800" y="34290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5" name="Line 9"/>
          <p:cNvSpPr>
            <a:spLocks noChangeShapeType="1"/>
          </p:cNvSpPr>
          <p:nvPr/>
        </p:nvSpPr>
        <p:spPr bwMode="auto">
          <a:xfrm>
            <a:off x="4876800" y="4077345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7608007" y="1295400"/>
            <a:ext cx="1166987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text </a:t>
            </a:r>
            <a:r>
              <a:rPr lang="en-US" dirty="0" smtClean="0">
                <a:solidFill>
                  <a:schemeClr val="folHlink"/>
                </a:solidFill>
              </a:rPr>
              <a:t>section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52587" name="Text Box 11"/>
          <p:cNvSpPr txBox="1">
            <a:spLocks noChangeArrowheads="1"/>
          </p:cNvSpPr>
          <p:nvPr/>
        </p:nvSpPr>
        <p:spPr bwMode="auto">
          <a:xfrm>
            <a:off x="7531770" y="3429000"/>
            <a:ext cx="1243930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data </a:t>
            </a:r>
            <a:r>
              <a:rPr lang="en-US" dirty="0" smtClean="0">
                <a:solidFill>
                  <a:schemeClr val="folHlink"/>
                </a:solidFill>
              </a:rPr>
              <a:t>section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52588" name="Text Box 12"/>
          <p:cNvSpPr txBox="1">
            <a:spLocks noChangeArrowheads="1"/>
          </p:cNvSpPr>
          <p:nvPr/>
        </p:nvSpPr>
        <p:spPr bwMode="auto">
          <a:xfrm>
            <a:off x="7772400" y="5181600"/>
            <a:ext cx="9906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relocation</a:t>
            </a:r>
          </a:p>
        </p:txBody>
      </p:sp>
      <p:sp>
        <p:nvSpPr>
          <p:cNvPr id="152589" name="Text Box 13"/>
          <p:cNvSpPr txBox="1">
            <a:spLocks noChangeArrowheads="1"/>
          </p:cNvSpPr>
          <p:nvPr/>
        </p:nvSpPr>
        <p:spPr bwMode="auto">
          <a:xfrm>
            <a:off x="7924800" y="4077345"/>
            <a:ext cx="838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symbols</a:t>
            </a: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4876800" y="51816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5800" y="1600200"/>
            <a:ext cx="3962400" cy="3370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F1ECFC4-F856-4214-B97A-0B86E65810EF}" type="slidenum">
              <a:rPr lang="en-US"/>
              <a:pPr/>
              <a:t>6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Pass 2</a:t>
            </a:r>
            <a:endParaRPr lang="en-US" dirty="0"/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4495800" y="1600200"/>
            <a:ext cx="39624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540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Name	File	Sec	Offset	</a:t>
            </a:r>
            <a:r>
              <a:rPr lang="en-US" dirty="0" err="1" smtClean="0">
                <a:solidFill>
                  <a:schemeClr val="bg1"/>
                </a:solidFill>
              </a:rPr>
              <a:t>Addr</a:t>
            </a:r>
            <a:endParaRPr lang="en-US" dirty="0" smtClean="0">
              <a:solidFill>
                <a:schemeClr val="bg1"/>
              </a:solidFill>
            </a:endParaRP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smtClean="0"/>
              <a:t>main</a:t>
            </a:r>
            <a:r>
              <a:rPr lang="en-US" dirty="0"/>
              <a:t>:	</a:t>
            </a:r>
            <a:r>
              <a:rPr lang="en-US" dirty="0" smtClean="0"/>
              <a:t>main	T	0	0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smtClean="0"/>
              <a:t>_s1:	main	D	0	720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smtClean="0"/>
              <a:t>_s2:	main	D	14	734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smtClean="0"/>
              <a:t>_s3:	main	D	17	737</a:t>
            </a:r>
            <a:endParaRPr lang="en-US" dirty="0"/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err="1" smtClean="0"/>
              <a:t>printf</a:t>
            </a:r>
            <a:r>
              <a:rPr lang="en-US" dirty="0"/>
              <a:t>:	</a:t>
            </a:r>
            <a:r>
              <a:rPr lang="en-US" dirty="0" err="1" smtClean="0"/>
              <a:t>stdio</a:t>
            </a:r>
            <a:r>
              <a:rPr lang="en-US" dirty="0" smtClean="0"/>
              <a:t>	T	38	134</a:t>
            </a:r>
            <a:endParaRPr lang="en-US" dirty="0"/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err="1"/>
              <a:t>scanf</a:t>
            </a:r>
            <a:r>
              <a:rPr lang="en-US" dirty="0"/>
              <a:t>:	</a:t>
            </a:r>
            <a:r>
              <a:rPr lang="en-US" dirty="0" err="1" smtClean="0"/>
              <a:t>stdio</a:t>
            </a:r>
            <a:r>
              <a:rPr lang="en-US" dirty="0" smtClean="0"/>
              <a:t>	T	232	328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err="1" smtClean="0"/>
              <a:t>stdin</a:t>
            </a:r>
            <a:r>
              <a:rPr lang="en-US" dirty="0" smtClean="0"/>
              <a:t>:	</a:t>
            </a:r>
            <a:r>
              <a:rPr lang="en-US" dirty="0" err="1" smtClean="0"/>
              <a:t>stdio</a:t>
            </a:r>
            <a:r>
              <a:rPr lang="en-US" dirty="0" smtClean="0"/>
              <a:t>	D	0	760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 err="1" smtClean="0"/>
              <a:t>stdout</a:t>
            </a:r>
            <a:r>
              <a:rPr lang="en-US" dirty="0" smtClean="0"/>
              <a:t>:	</a:t>
            </a:r>
            <a:r>
              <a:rPr lang="en-US" dirty="0" err="1" smtClean="0"/>
              <a:t>stdio</a:t>
            </a:r>
            <a:r>
              <a:rPr lang="en-US" dirty="0" smtClean="0"/>
              <a:t>	D	8	768</a:t>
            </a:r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r>
              <a:rPr lang="en-US" dirty="0"/>
              <a:t>sin:	math	T	0	</a:t>
            </a:r>
            <a:r>
              <a:rPr lang="en-US" dirty="0" smtClean="0"/>
              <a:t>508</a:t>
            </a:r>
            <a:endParaRPr lang="en-US" dirty="0"/>
          </a:p>
          <a:p>
            <a:pPr algn="l">
              <a:tabLst>
                <a:tab pos="860425" algn="l"/>
                <a:tab pos="1603375" algn="l"/>
                <a:tab pos="2170113" algn="l"/>
                <a:tab pos="2974975" algn="l"/>
              </a:tabLst>
            </a:pPr>
            <a:endParaRPr lang="en-US" dirty="0"/>
          </a:p>
        </p:txBody>
      </p:sp>
      <p:sp>
        <p:nvSpPr>
          <p:cNvPr id="153622" name="Text Box 22"/>
          <p:cNvSpPr txBox="1">
            <a:spLocks noChangeArrowheads="1"/>
          </p:cNvSpPr>
          <p:nvPr/>
        </p:nvSpPr>
        <p:spPr bwMode="auto">
          <a:xfrm>
            <a:off x="990600" y="1249363"/>
            <a:ext cx="1397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Memory map:</a:t>
            </a:r>
          </a:p>
        </p:txBody>
      </p:sp>
      <p:sp>
        <p:nvSpPr>
          <p:cNvPr id="153623" name="Text Box 23"/>
          <p:cNvSpPr txBox="1">
            <a:spLocks noChangeArrowheads="1"/>
          </p:cNvSpPr>
          <p:nvPr/>
        </p:nvSpPr>
        <p:spPr bwMode="auto">
          <a:xfrm>
            <a:off x="4495800" y="1249363"/>
            <a:ext cx="1384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Symbol table:</a:t>
            </a:r>
          </a:p>
        </p:txBody>
      </p:sp>
      <p:sp>
        <p:nvSpPr>
          <p:cNvPr id="153625" name="Rectangle 25"/>
          <p:cNvSpPr>
            <a:spLocks noChangeArrowheads="1"/>
          </p:cNvSpPr>
          <p:nvPr/>
        </p:nvSpPr>
        <p:spPr bwMode="auto">
          <a:xfrm>
            <a:off x="990600" y="1600200"/>
            <a:ext cx="2667000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6" name="Rectangle 26"/>
          <p:cNvSpPr>
            <a:spLocks noChangeArrowheads="1"/>
          </p:cNvSpPr>
          <p:nvPr/>
        </p:nvSpPr>
        <p:spPr bwMode="auto">
          <a:xfrm>
            <a:off x="990600" y="3352800"/>
            <a:ext cx="2667000" cy="762000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7" name="Rectangle 27"/>
          <p:cNvSpPr>
            <a:spLocks noChangeArrowheads="1"/>
          </p:cNvSpPr>
          <p:nvPr/>
        </p:nvSpPr>
        <p:spPr bwMode="auto">
          <a:xfrm>
            <a:off x="990600" y="2133600"/>
            <a:ext cx="2667000" cy="1219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8" name="Rectangle 28"/>
          <p:cNvSpPr>
            <a:spLocks noChangeArrowheads="1"/>
          </p:cNvSpPr>
          <p:nvPr/>
        </p:nvSpPr>
        <p:spPr bwMode="auto">
          <a:xfrm>
            <a:off x="990600" y="4114800"/>
            <a:ext cx="2667000" cy="304800"/>
          </a:xfrm>
          <a:prstGeom prst="rect">
            <a:avLst/>
          </a:prstGeom>
          <a:solidFill>
            <a:srgbClr val="D7E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9" name="Rectangle 29"/>
          <p:cNvSpPr>
            <a:spLocks noChangeArrowheads="1"/>
          </p:cNvSpPr>
          <p:nvPr/>
        </p:nvSpPr>
        <p:spPr bwMode="auto">
          <a:xfrm>
            <a:off x="990600" y="4419600"/>
            <a:ext cx="2667000" cy="1066800"/>
          </a:xfrm>
          <a:prstGeom prst="rect">
            <a:avLst/>
          </a:prstGeom>
          <a:solidFill>
            <a:srgbClr val="D7E1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143000" y="1743075"/>
            <a:ext cx="2362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folHlink"/>
                </a:solidFill>
              </a:rPr>
              <a:t>main.o</a:t>
            </a:r>
            <a:r>
              <a:rPr lang="en-US" dirty="0">
                <a:solidFill>
                  <a:schemeClr val="folHlink"/>
                </a:solidFill>
              </a:rPr>
              <a:t> text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609600" y="1600200"/>
            <a:ext cx="3048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/>
              <a:t>0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533400" y="3352800"/>
            <a:ext cx="3810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 smtClean="0"/>
              <a:t>508</a:t>
            </a:r>
            <a:endParaRPr lang="en-US" sz="1600" dirty="0"/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533400" y="4427537"/>
            <a:ext cx="3810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 smtClean="0"/>
              <a:t>760</a:t>
            </a:r>
            <a:endParaRPr lang="en-US" sz="1600" dirty="0"/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1143000" y="3609975"/>
            <a:ext cx="2362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folHlink"/>
                </a:solidFill>
              </a:rPr>
              <a:t>math.o</a:t>
            </a:r>
            <a:r>
              <a:rPr lang="en-US" dirty="0">
                <a:solidFill>
                  <a:schemeClr val="folHlink"/>
                </a:solidFill>
              </a:rPr>
              <a:t> text</a:t>
            </a: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1143000" y="2619375"/>
            <a:ext cx="2362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folHlink"/>
                </a:solidFill>
              </a:rPr>
              <a:t>stdio.o</a:t>
            </a:r>
            <a:r>
              <a:rPr lang="en-US" dirty="0">
                <a:solidFill>
                  <a:schemeClr val="folHlink"/>
                </a:solidFill>
              </a:rPr>
              <a:t> text</a:t>
            </a: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1143000" y="4143375"/>
            <a:ext cx="2362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 smtClean="0">
                <a:solidFill>
                  <a:schemeClr val="folHlink"/>
                </a:solidFill>
              </a:rPr>
              <a:t>main.o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>
                <a:solidFill>
                  <a:schemeClr val="folHlink"/>
                </a:solidFill>
              </a:rPr>
              <a:t>data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1143000" y="4829175"/>
            <a:ext cx="2362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folHlink"/>
                </a:solidFill>
              </a:rPr>
              <a:t>stdio.o</a:t>
            </a:r>
            <a:r>
              <a:rPr lang="en-US" dirty="0">
                <a:solidFill>
                  <a:schemeClr val="folHlink"/>
                </a:solidFill>
              </a:rPr>
              <a:t> data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533400" y="5494337"/>
            <a:ext cx="3810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/>
              <a:t>836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09600" y="2133600"/>
            <a:ext cx="3048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 smtClean="0"/>
              <a:t>96</a:t>
            </a:r>
            <a:endParaRPr lang="en-US" sz="1600" dirty="0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33400" y="4122737"/>
            <a:ext cx="3810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 smtClean="0"/>
              <a:t>720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97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E1E07C-927F-4EAB-BAD5-FF92157A2D02}" type="slidenum">
              <a:rPr lang="en-US"/>
              <a:pPr/>
              <a:t>7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Relocation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4853620" y="1524000"/>
            <a:ext cx="2167260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text </a:t>
            </a:r>
            <a:r>
              <a:rPr lang="en-US" dirty="0" smtClean="0">
                <a:solidFill>
                  <a:schemeClr val="tx2"/>
                </a:solidFill>
              </a:rPr>
              <a:t>section in </a:t>
            </a:r>
            <a:r>
              <a:rPr lang="en-US" dirty="0" err="1">
                <a:solidFill>
                  <a:schemeClr val="tx2"/>
                </a:solidFill>
              </a:rPr>
              <a:t>main.o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934706" y="1304925"/>
            <a:ext cx="5334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30</a:t>
            </a:r>
            <a:endParaRPr lang="en-US" sz="16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2362200" y="1295400"/>
            <a:ext cx="20574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call 0</a:t>
            </a:r>
          </a:p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2362200" y="2514600"/>
            <a:ext cx="2057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 T[30]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4638" name="Text Box 14"/>
          <p:cNvSpPr txBox="1">
            <a:spLocks noChangeArrowheads="1"/>
          </p:cNvSpPr>
          <p:nvPr/>
        </p:nvSpPr>
        <p:spPr bwMode="auto">
          <a:xfrm>
            <a:off x="4800600" y="2571750"/>
            <a:ext cx="26924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relocation record in main.o</a:t>
            </a:r>
          </a:p>
        </p:txBody>
      </p:sp>
      <p:sp>
        <p:nvSpPr>
          <p:cNvPr id="154639" name="Text Box 15"/>
          <p:cNvSpPr txBox="1">
            <a:spLocks noChangeArrowheads="1"/>
          </p:cNvSpPr>
          <p:nvPr/>
        </p:nvSpPr>
        <p:spPr bwMode="auto">
          <a:xfrm>
            <a:off x="2362200" y="3276600"/>
            <a:ext cx="2057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 134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4800600" y="3333750"/>
            <a:ext cx="12827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symbol table</a:t>
            </a: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4854490" y="4343400"/>
            <a:ext cx="1987724" cy="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text </a:t>
            </a:r>
            <a:r>
              <a:rPr lang="en-US" dirty="0" smtClean="0">
                <a:solidFill>
                  <a:schemeClr val="tx2"/>
                </a:solidFill>
              </a:rPr>
              <a:t>section in </a:t>
            </a:r>
            <a:r>
              <a:rPr lang="en-US" dirty="0" err="1">
                <a:solidFill>
                  <a:schemeClr val="tx2"/>
                </a:solidFill>
              </a:rPr>
              <a:t>a.out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1934706" y="4124325"/>
            <a:ext cx="5334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600" b="1" smtClean="0">
                <a:latin typeface="Courier New" pitchFamily="49" charset="0"/>
              </a:rPr>
              <a:t>30</a:t>
            </a:r>
            <a:endParaRPr lang="en-US" sz="16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2362200" y="4114800"/>
            <a:ext cx="20574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call </a:t>
            </a:r>
            <a:r>
              <a:rPr lang="en-US" sz="1600" b="1" dirty="0" smtClean="0">
                <a:latin typeface="Courier New" pitchFamily="49" charset="0"/>
              </a:rPr>
              <a:t>134</a:t>
            </a:r>
            <a:endParaRPr lang="en-US" sz="16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</p:txBody>
      </p:sp>
      <p:sp>
        <p:nvSpPr>
          <p:cNvPr id="154644" name="AutoShape 2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plus">
            <a:avLst>
              <a:gd name="adj" fmla="val 3958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6" name="AutoShape 22"/>
          <p:cNvSpPr>
            <a:spLocks noChangeArrowheads="1"/>
          </p:cNvSpPr>
          <p:nvPr/>
        </p:nvSpPr>
        <p:spPr bwMode="auto">
          <a:xfrm>
            <a:off x="3200400" y="2971800"/>
            <a:ext cx="228600" cy="228600"/>
          </a:xfrm>
          <a:prstGeom prst="plus">
            <a:avLst>
              <a:gd name="adj" fmla="val 3958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7" name="AutoShape 23"/>
          <p:cNvSpPr>
            <a:spLocks noChangeArrowheads="1"/>
          </p:cNvSpPr>
          <p:nvPr/>
        </p:nvSpPr>
        <p:spPr bwMode="auto">
          <a:xfrm>
            <a:off x="3200400" y="3733800"/>
            <a:ext cx="304800" cy="304800"/>
          </a:xfrm>
          <a:prstGeom prst="downArrow">
            <a:avLst>
              <a:gd name="adj1" fmla="val 50000"/>
              <a:gd name="adj2" fmla="val 4739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Linkers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2C7DCDB-D62C-4E89-BB4B-9686CB905673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0163" y="31750"/>
            <a:ext cx="9113837" cy="68040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9967</TotalTime>
  <Words>522</Words>
  <Application>Microsoft Office PowerPoint</Application>
  <PresentationFormat>On-screen Show (4:3)</PresentationFormat>
  <Paragraphs>245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Memory Layout for Process</vt:lpstr>
      <vt:lpstr>Creating a Process</vt:lpstr>
      <vt:lpstr>A Simple Example</vt:lpstr>
      <vt:lpstr>Object File</vt:lpstr>
      <vt:lpstr>Object File</vt:lpstr>
      <vt:lpstr>During Pass 2</vt:lpstr>
      <vt:lpstr>Relocation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411</cp:revision>
  <cp:lastPrinted>2011-01-25T21:54:55Z</cp:lastPrinted>
  <dcterms:created xsi:type="dcterms:W3CDTF">2008-10-19T02:20:00Z</dcterms:created>
  <dcterms:modified xsi:type="dcterms:W3CDTF">2014-04-18T18:36:03Z</dcterms:modified>
</cp:coreProperties>
</file>