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CBF0"/>
    <a:srgbClr val="EAEAEA"/>
    <a:srgbClr val="F8F8F8"/>
    <a:srgbClr val="D8BEEC"/>
    <a:srgbClr val="633B13"/>
    <a:srgbClr val="EDFFED"/>
    <a:srgbClr val="7495D8"/>
    <a:srgbClr val="4974CB"/>
    <a:srgbClr val="E9FFE9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F33C5A0-49AD-4456-B170-B4454905C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3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457200" y="457200"/>
            <a:ext cx="8272463" cy="5986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9" descr="stanfor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025" y="5257800"/>
            <a:ext cx="614363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698625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219200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Arial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70331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F7A2FB-5E63-4F6B-AD89-DAD0D43D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6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21A300-A8DA-4985-B9D1-877729195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591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9EA510-711E-4808-BDFF-EEB70A6EC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2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Clr>
                <a:schemeClr val="tx2"/>
              </a:buClr>
              <a:defRPr/>
            </a:lvl1pPr>
            <a:lvl2pPr>
              <a:spcBef>
                <a:spcPts val="600"/>
              </a:spcBef>
              <a:buClr>
                <a:schemeClr val="tx2"/>
              </a:buClr>
              <a:defRPr/>
            </a:lvl2pPr>
            <a:lvl3pPr>
              <a:spcBef>
                <a:spcPts val="400"/>
              </a:spcBef>
              <a:buClr>
                <a:schemeClr val="tx2"/>
              </a:buClr>
              <a:defRPr/>
            </a:lvl3pPr>
            <a:lvl4pPr>
              <a:spcBef>
                <a:spcPts val="300"/>
              </a:spcBef>
              <a:buClr>
                <a:schemeClr val="tx2"/>
              </a:buClr>
              <a:defRPr/>
            </a:lvl4pPr>
            <a:lvl5pPr>
              <a:spcBef>
                <a:spcPts val="3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457200" y="914400"/>
            <a:ext cx="82296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21, 2011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85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BA6D86-DBBA-4E58-B0C7-18EC35491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9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59D765-7126-4B95-ADF3-403BFECAA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57150" cap="flat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212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191DFC-BCA0-443D-B994-97C841DC0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7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45DFE7-D7AD-4ECD-A9C8-CA1FF5BAF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8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FA54A8-AC05-4E51-97BF-0AE6FFDEE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9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048402-9490-480C-B493-607B1E845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9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324600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9"/>
          <p:cNvSpPr>
            <a:spLocks noChangeShapeType="1"/>
          </p:cNvSpPr>
          <p:nvPr userDrawn="1"/>
        </p:nvSpPr>
        <p:spPr bwMode="auto">
          <a:xfrm>
            <a:off x="457200" y="889000"/>
            <a:ext cx="82296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7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Lock Implementation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864FCAC1-CD4F-4498-8334-E78BBA753EE7}" type="slidenum">
              <a:rPr lang="en-US"/>
              <a:pPr/>
              <a:t>1</a:t>
            </a:fld>
            <a:endParaRPr 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Uniprocessor </a:t>
            </a:r>
            <a:r>
              <a:rPr lang="en-US" dirty="0" smtClean="0"/>
              <a:t>Locks</a:t>
            </a:r>
            <a:endParaRPr lang="en-US" dirty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90600"/>
            <a:ext cx="5791200" cy="4906963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lock_acquire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lock *l) 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intr_disable</a:t>
            </a:r>
            <a:r>
              <a:rPr lang="en-US" sz="1600" dirty="0" smtClean="0">
                <a:latin typeface="Courier New" pitchFamily="49" charset="0"/>
              </a:rPr>
              <a:t>();</a:t>
            </a:r>
            <a:endParaRPr lang="en-US" sz="1600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if (!l-&gt;locked) 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    l-&gt;locked = 1;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} else 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queue_add</a:t>
            </a:r>
            <a:r>
              <a:rPr lang="en-US" sz="1600" dirty="0">
                <a:latin typeface="Courier New" pitchFamily="49" charset="0"/>
              </a:rPr>
              <a:t>(&amp;l-&gt;q, </a:t>
            </a:r>
            <a:r>
              <a:rPr lang="en-US" sz="1600" dirty="0" err="1">
                <a:latin typeface="Courier New" pitchFamily="49" charset="0"/>
              </a:rPr>
              <a:t>thread_current</a:t>
            </a:r>
            <a:r>
              <a:rPr lang="en-US" sz="1600" dirty="0">
                <a:latin typeface="Courier New" pitchFamily="49" charset="0"/>
              </a:rPr>
              <a:t>());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thread_block</a:t>
            </a:r>
            <a:r>
              <a:rPr lang="en-US" sz="1600" dirty="0">
                <a:latin typeface="Courier New" pitchFamily="49" charset="0"/>
              </a:rPr>
              <a:t>();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intr_enable</a:t>
            </a:r>
            <a:r>
              <a:rPr lang="en-US" sz="1600" dirty="0" smtClean="0">
                <a:latin typeface="Courier New" pitchFamily="49" charset="0"/>
              </a:rPr>
              <a:t>();</a:t>
            </a:r>
            <a:endParaRPr lang="en-US" sz="1600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lock_release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lock *l) 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intr_disable</a:t>
            </a:r>
            <a:r>
              <a:rPr lang="en-US" sz="1600" dirty="0" smtClean="0">
                <a:latin typeface="Courier New" pitchFamily="49" charset="0"/>
              </a:rPr>
              <a:t>();</a:t>
            </a:r>
            <a:endParaRPr lang="en-US" sz="1600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</a:rPr>
              <a:t>queue_empty</a:t>
            </a:r>
            <a:r>
              <a:rPr lang="en-US" sz="1600" dirty="0">
                <a:latin typeface="Courier New" pitchFamily="49" charset="0"/>
              </a:rPr>
              <a:t>(&amp;l-&gt;q) 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    l-&gt;locked = 0;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} else 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thread_unblock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queue_remove</a:t>
            </a:r>
            <a:r>
              <a:rPr lang="en-US" sz="1600" dirty="0">
                <a:latin typeface="Courier New" pitchFamily="49" charset="0"/>
              </a:rPr>
              <a:t>(&amp;l-&gt;q));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intr_enable</a:t>
            </a:r>
            <a:r>
              <a:rPr lang="en-US" sz="1600" dirty="0" smtClean="0">
                <a:latin typeface="Courier New" pitchFamily="49" charset="0"/>
              </a:rPr>
              <a:t>();</a:t>
            </a:r>
            <a:endParaRPr lang="en-US" sz="1600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72200" y="990600"/>
            <a:ext cx="2743200" cy="4906963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>
                <a:latin typeface="Courier New" pitchFamily="49" charset="0"/>
              </a:rPr>
              <a:t>struct lock 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>
                <a:latin typeface="Courier New" pitchFamily="49" charset="0"/>
              </a:rPr>
              <a:t>    int locked;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>
                <a:latin typeface="Courier New" pitchFamily="49" charset="0"/>
              </a:rPr>
              <a:t>    struct queue q;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>
                <a:latin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91197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Lock Implementation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424FED7-F13C-4269-84A7-C258B79AA605}" type="slidenum">
              <a:rPr lang="en-US"/>
              <a:pPr/>
              <a:t>2</a:t>
            </a:fld>
            <a:endParaRPr 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Multiprocessor Locks, v1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990600"/>
            <a:ext cx="4419600" cy="5715000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lock 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locked;</a:t>
            </a:r>
            <a:endParaRPr lang="en-US" sz="1600" dirty="0">
              <a:solidFill>
                <a:schemeClr val="accent2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};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lock_acquire</a:t>
            </a:r>
            <a:r>
              <a:rPr lang="en-US" sz="1600" dirty="0">
                <a:latin typeface="Courier New" pitchFamily="49" charset="0"/>
              </a:rPr>
              <a:t>(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lock *l) 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while </a:t>
            </a:r>
            <a:r>
              <a:rPr lang="en-US" sz="1600" dirty="0" smtClean="0">
                <a:latin typeface="Courier New" pitchFamily="49" charset="0"/>
              </a:rPr>
              <a:t>(swap(&amp;</a:t>
            </a:r>
            <a:r>
              <a:rPr lang="en-US" sz="1600" dirty="0">
                <a:latin typeface="Courier New" pitchFamily="49" charset="0"/>
              </a:rPr>
              <a:t>l-&gt;locked, 1)) 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    /* Do nothing */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990600"/>
            <a:ext cx="4343400" cy="4906963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lock_release</a:t>
            </a:r>
            <a:r>
              <a:rPr lang="en-US" sz="1600" dirty="0">
                <a:latin typeface="Courier New" pitchFamily="49" charset="0"/>
              </a:rPr>
              <a:t>(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lock *l) 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l-&gt;locked = 0;</a:t>
            </a:r>
            <a:endParaRPr lang="en-US" sz="1600" dirty="0">
              <a:solidFill>
                <a:schemeClr val="accent2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0356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Lock Implementation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E34960E-5C36-4FEE-82EF-7E4771607073}" type="slidenum">
              <a:rPr lang="en-US"/>
              <a:pPr/>
              <a:t>3</a:t>
            </a:fld>
            <a:endParaRPr lang="en-US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Multiprocessor Locks, v2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990600"/>
            <a:ext cx="4419600" cy="5715000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lock 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locked;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queue q;</a:t>
            </a:r>
            <a:endParaRPr lang="en-US" sz="1600" dirty="0">
              <a:solidFill>
                <a:schemeClr val="accent2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};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lock_acquire</a:t>
            </a:r>
            <a:r>
              <a:rPr lang="en-US" sz="1600" dirty="0">
                <a:latin typeface="Courier New" pitchFamily="49" charset="0"/>
              </a:rPr>
              <a:t>(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lock *l) 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if</a:t>
            </a:r>
            <a:r>
              <a:rPr lang="en-US" sz="1600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(swap(&amp;</a:t>
            </a:r>
            <a:r>
              <a:rPr lang="en-US" sz="1600" dirty="0">
                <a:latin typeface="Courier New" pitchFamily="49" charset="0"/>
              </a:rPr>
              <a:t>l-&gt;locked, </a:t>
            </a:r>
            <a:r>
              <a:rPr lang="en-US" sz="1600" dirty="0" smtClean="0">
                <a:latin typeface="Courier New" pitchFamily="49" charset="0"/>
              </a:rPr>
              <a:t>1)) </a:t>
            </a: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solidFill>
                  <a:schemeClr val="tx2"/>
                </a:solidFill>
                <a:latin typeface="Courier New" pitchFamily="49" charset="0"/>
              </a:rPr>
              <a:t>queue_add</a:t>
            </a: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(&amp;l-&gt;q,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            </a:t>
            </a:r>
            <a:r>
              <a:rPr lang="en-US" sz="1600" dirty="0" err="1">
                <a:solidFill>
                  <a:schemeClr val="tx2"/>
                </a:solidFill>
                <a:latin typeface="Courier New" pitchFamily="49" charset="0"/>
              </a:rPr>
              <a:t>thread_current</a:t>
            </a: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());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        </a:t>
            </a:r>
            <a:r>
              <a:rPr lang="en-US" sz="1600" dirty="0" err="1">
                <a:solidFill>
                  <a:schemeClr val="tx2"/>
                </a:solidFill>
                <a:latin typeface="Courier New" pitchFamily="49" charset="0"/>
              </a:rPr>
              <a:t>thread_block</a:t>
            </a: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();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1556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990600"/>
            <a:ext cx="4343400" cy="4906963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lock_release</a:t>
            </a:r>
            <a:r>
              <a:rPr lang="en-US" sz="1600" dirty="0">
                <a:latin typeface="Courier New" pitchFamily="49" charset="0"/>
              </a:rPr>
              <a:t>(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lock *l) 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if (</a:t>
            </a:r>
            <a:r>
              <a:rPr lang="en-US" sz="1600" dirty="0" err="1">
                <a:solidFill>
                  <a:schemeClr val="tx2"/>
                </a:solidFill>
                <a:latin typeface="Courier New" pitchFamily="49" charset="0"/>
              </a:rPr>
              <a:t>queue_empty</a:t>
            </a: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(&amp;l-&gt;q) 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    l-&gt;locked = 0;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} else 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        </a:t>
            </a:r>
            <a:r>
              <a:rPr lang="en-US" sz="1600" dirty="0" err="1">
                <a:solidFill>
                  <a:schemeClr val="tx2"/>
                </a:solidFill>
                <a:latin typeface="Courier New" pitchFamily="49" charset="0"/>
              </a:rPr>
              <a:t>thread_unblock</a:t>
            </a: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(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            </a:t>
            </a:r>
            <a:r>
              <a:rPr lang="en-US" sz="1600" dirty="0" err="1">
                <a:solidFill>
                  <a:schemeClr val="tx2"/>
                </a:solidFill>
                <a:latin typeface="Courier New" pitchFamily="49" charset="0"/>
              </a:rPr>
              <a:t>queue_remove</a:t>
            </a: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(&amp;l-&gt;q));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    }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422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Lock Implementation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9826CBA-EF71-472F-A126-C690841DC2E8}" type="slidenum">
              <a:rPr lang="en-US"/>
              <a:pPr/>
              <a:t>4</a:t>
            </a:fld>
            <a:endParaRPr lang="en-US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Multiprocessor Locks, v3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990600"/>
            <a:ext cx="4038600" cy="5715000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lock 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locked;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queue q;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sync;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};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lock_acquire</a:t>
            </a:r>
            <a:r>
              <a:rPr lang="en-US" sz="1600" dirty="0">
                <a:latin typeface="Courier New" pitchFamily="49" charset="0"/>
              </a:rPr>
              <a:t>(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lock *l) {</a:t>
            </a:r>
            <a:endParaRPr lang="en-US" sz="1600" dirty="0">
              <a:solidFill>
                <a:schemeClr val="accent2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solidFill>
                  <a:schemeClr val="accent2"/>
                </a:solidFill>
                <a:latin typeface="Courier New" pitchFamily="49" charset="0"/>
              </a:rPr>
              <a:t>    </a:t>
            </a: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while </a:t>
            </a:r>
            <a:r>
              <a:rPr lang="en-US" sz="1600" dirty="0" smtClean="0">
                <a:solidFill>
                  <a:schemeClr val="tx2"/>
                </a:solidFill>
                <a:latin typeface="Courier New" pitchFamily="49" charset="0"/>
              </a:rPr>
              <a:t>(swap(&amp;</a:t>
            </a: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l-&gt;sync, 1</a:t>
            </a:r>
            <a:r>
              <a:rPr lang="en-US" sz="1600" dirty="0" smtClean="0">
                <a:solidFill>
                  <a:schemeClr val="tx2"/>
                </a:solidFill>
                <a:latin typeface="Courier New" pitchFamily="49" charset="0"/>
              </a:rPr>
              <a:t>)) </a:t>
            </a: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        /* Do nothing */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    }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    if (!l-&gt;locked) 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        l-&gt;locked = 1;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        l-&gt;sync = 0;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    } else 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queue_add</a:t>
            </a:r>
            <a:r>
              <a:rPr lang="en-US" sz="1600" dirty="0">
                <a:latin typeface="Courier New" pitchFamily="49" charset="0"/>
              </a:rPr>
              <a:t>(&amp;l-&gt;q,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        </a:t>
            </a:r>
            <a:r>
              <a:rPr lang="en-US" sz="1600" dirty="0" err="1">
                <a:latin typeface="Courier New" pitchFamily="49" charset="0"/>
              </a:rPr>
              <a:t>thread_current</a:t>
            </a:r>
            <a:r>
              <a:rPr lang="en-US" sz="1600" dirty="0">
                <a:latin typeface="Courier New" pitchFamily="49" charset="0"/>
              </a:rPr>
              <a:t>());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l-&gt;sync = 0;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thread_block</a:t>
            </a:r>
            <a:r>
              <a:rPr lang="en-US" sz="1600" dirty="0">
                <a:latin typeface="Courier New" pitchFamily="49" charset="0"/>
              </a:rPr>
              <a:t>();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990600"/>
            <a:ext cx="4343400" cy="4906963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lock_release</a:t>
            </a:r>
            <a:r>
              <a:rPr lang="en-US" sz="1600" dirty="0">
                <a:latin typeface="Courier New" pitchFamily="49" charset="0"/>
              </a:rPr>
              <a:t>(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lock *l) 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while </a:t>
            </a:r>
            <a:r>
              <a:rPr lang="en-US" sz="1600" dirty="0" smtClean="0">
                <a:solidFill>
                  <a:schemeClr val="tx2"/>
                </a:solidFill>
                <a:latin typeface="Courier New" pitchFamily="49" charset="0"/>
              </a:rPr>
              <a:t>(swap(&amp;</a:t>
            </a: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l-&gt;sync, 1</a:t>
            </a:r>
            <a:r>
              <a:rPr lang="en-US" sz="1600" dirty="0" smtClean="0">
                <a:solidFill>
                  <a:schemeClr val="tx2"/>
                </a:solidFill>
                <a:latin typeface="Courier New" pitchFamily="49" charset="0"/>
              </a:rPr>
              <a:t>)) </a:t>
            </a: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        /* Do nothing */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    }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</a:rPr>
              <a:t>queue_empty</a:t>
            </a:r>
            <a:r>
              <a:rPr lang="en-US" sz="1600" dirty="0">
                <a:latin typeface="Courier New" pitchFamily="49" charset="0"/>
              </a:rPr>
              <a:t>(&amp;l-&gt;q) 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    l-&gt;locked = 0;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} else 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thread_unblock</a:t>
            </a:r>
            <a:r>
              <a:rPr lang="en-US" sz="1600" dirty="0">
                <a:latin typeface="Courier New" pitchFamily="49" charset="0"/>
              </a:rPr>
              <a:t>(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        </a:t>
            </a:r>
            <a:r>
              <a:rPr lang="en-US" sz="1600" dirty="0" err="1">
                <a:latin typeface="Courier New" pitchFamily="49" charset="0"/>
              </a:rPr>
              <a:t>queue_remove</a:t>
            </a:r>
            <a:r>
              <a:rPr lang="en-US" sz="1600" dirty="0">
                <a:latin typeface="Courier New" pitchFamily="49" charset="0"/>
              </a:rPr>
              <a:t>(&amp;l-&gt;q));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chemeClr val="tx2"/>
                </a:solidFill>
                <a:latin typeface="Courier New" pitchFamily="49" charset="0"/>
              </a:rPr>
              <a:t>l-&gt;sync = 0;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379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Lock Implementation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9826CBA-EF71-472F-A126-C690841DC2E8}" type="slidenum">
              <a:rPr lang="en-US"/>
              <a:pPr/>
              <a:t>5</a:t>
            </a:fld>
            <a:endParaRPr lang="en-US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Multiprocessor Locks, </a:t>
            </a:r>
            <a:r>
              <a:rPr lang="en-US" dirty="0" smtClean="0"/>
              <a:t>v4</a:t>
            </a:r>
            <a:endParaRPr lang="en-US" dirty="0"/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990600"/>
            <a:ext cx="4038600" cy="5715000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lock 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locked;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queue q;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sync;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};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lock_acquire</a:t>
            </a:r>
            <a:r>
              <a:rPr lang="en-US" sz="1600" dirty="0">
                <a:latin typeface="Courier New" pitchFamily="49" charset="0"/>
              </a:rPr>
              <a:t>(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lock *l) 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while </a:t>
            </a:r>
            <a:r>
              <a:rPr lang="en-US" sz="1600" dirty="0" smtClean="0">
                <a:latin typeface="Courier New" pitchFamily="49" charset="0"/>
              </a:rPr>
              <a:t>(swap(&amp;</a:t>
            </a:r>
            <a:r>
              <a:rPr lang="en-US" sz="1600" dirty="0">
                <a:latin typeface="Courier New" pitchFamily="49" charset="0"/>
              </a:rPr>
              <a:t>l-&gt;sync, 1</a:t>
            </a:r>
            <a:r>
              <a:rPr lang="en-US" sz="1600" dirty="0" smtClean="0">
                <a:latin typeface="Courier New" pitchFamily="49" charset="0"/>
              </a:rPr>
              <a:t>)) </a:t>
            </a: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    /* Do nothing */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if (!l-&gt;locked) 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    l-&gt;locked = 1;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    l-&gt;sync = 0;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} else 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queue_add</a:t>
            </a:r>
            <a:r>
              <a:rPr lang="en-US" sz="1600" dirty="0">
                <a:latin typeface="Courier New" pitchFamily="49" charset="0"/>
              </a:rPr>
              <a:t>(&amp;l-&gt;q,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        </a:t>
            </a:r>
            <a:r>
              <a:rPr lang="en-US" sz="1600" dirty="0" err="1">
                <a:latin typeface="Courier New" pitchFamily="49" charset="0"/>
              </a:rPr>
              <a:t>thread_current</a:t>
            </a:r>
            <a:r>
              <a:rPr lang="en-US" sz="1600" dirty="0" smtClean="0">
                <a:latin typeface="Courier New" pitchFamily="49" charset="0"/>
              </a:rPr>
              <a:t>());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    </a:t>
            </a:r>
            <a:r>
              <a:rPr lang="en-US" sz="1600" dirty="0" err="1" smtClean="0">
                <a:latin typeface="Courier New" pitchFamily="49" charset="0"/>
              </a:rPr>
              <a:t>thread_block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smtClean="0">
                <a:solidFill>
                  <a:schemeClr val="tx2"/>
                </a:solidFill>
                <a:latin typeface="Courier New" pitchFamily="49" charset="0"/>
              </a:rPr>
              <a:t>&amp;l-&gt;sync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990600"/>
            <a:ext cx="4343400" cy="4906963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lock_release</a:t>
            </a:r>
            <a:r>
              <a:rPr lang="en-US" sz="1600" dirty="0">
                <a:latin typeface="Courier New" pitchFamily="49" charset="0"/>
              </a:rPr>
              <a:t>(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lock *l) 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while </a:t>
            </a:r>
            <a:r>
              <a:rPr lang="en-US" sz="1600" dirty="0" smtClean="0">
                <a:latin typeface="Courier New" pitchFamily="49" charset="0"/>
              </a:rPr>
              <a:t>(swap(&amp;</a:t>
            </a:r>
            <a:r>
              <a:rPr lang="en-US" sz="1600" dirty="0">
                <a:latin typeface="Courier New" pitchFamily="49" charset="0"/>
              </a:rPr>
              <a:t>l-&gt;sync, 1</a:t>
            </a:r>
            <a:r>
              <a:rPr lang="en-US" sz="1600" dirty="0" smtClean="0">
                <a:latin typeface="Courier New" pitchFamily="49" charset="0"/>
              </a:rPr>
              <a:t>)) </a:t>
            </a: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    /* Do nothing */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</a:rPr>
              <a:t>queue_empty</a:t>
            </a:r>
            <a:r>
              <a:rPr lang="en-US" sz="1600" dirty="0">
                <a:latin typeface="Courier New" pitchFamily="49" charset="0"/>
              </a:rPr>
              <a:t>(&amp;l-&gt;q) 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    l-&gt;locked = 0;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} else 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thread_unblock</a:t>
            </a:r>
            <a:r>
              <a:rPr lang="en-US" sz="1600" dirty="0">
                <a:latin typeface="Courier New" pitchFamily="49" charset="0"/>
              </a:rPr>
              <a:t>(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        </a:t>
            </a:r>
            <a:r>
              <a:rPr lang="en-US" sz="1600" dirty="0" err="1">
                <a:latin typeface="Courier New" pitchFamily="49" charset="0"/>
              </a:rPr>
              <a:t>queue_remove</a:t>
            </a:r>
            <a:r>
              <a:rPr lang="en-US" sz="1600" dirty="0">
                <a:latin typeface="Courier New" pitchFamily="49" charset="0"/>
              </a:rPr>
              <a:t>(&amp;l-&gt;q));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l-&gt;sync = 0;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0186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Lock Implementation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F19F5CB-08A9-4A75-8BC2-9F857E025B97}" type="slidenum">
              <a:rPr lang="en-US"/>
              <a:pPr/>
              <a:t>6</a:t>
            </a:fld>
            <a:endParaRPr lang="en-US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Multiprocessor Locks, </a:t>
            </a:r>
            <a:r>
              <a:rPr lang="en-US" dirty="0" smtClean="0"/>
              <a:t>v5</a:t>
            </a:r>
            <a:endParaRPr lang="en-US" dirty="0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990600"/>
            <a:ext cx="4038600" cy="5715000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lock 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locked;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queue q;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sync;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};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lock_acquire</a:t>
            </a:r>
            <a:r>
              <a:rPr lang="en-US" sz="1600" dirty="0">
                <a:latin typeface="Courier New" pitchFamily="49" charset="0"/>
              </a:rPr>
              <a:t>(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lock *l) 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 smtClean="0">
                <a:solidFill>
                  <a:schemeClr val="tx2"/>
                </a:solidFill>
                <a:latin typeface="Courier New" pitchFamily="49" charset="0"/>
              </a:rPr>
              <a:t>intr_disable</a:t>
            </a:r>
            <a:r>
              <a:rPr lang="en-US" sz="1600" dirty="0" smtClean="0">
                <a:solidFill>
                  <a:schemeClr val="tx2"/>
                </a:solidFill>
                <a:latin typeface="Courier New" pitchFamily="49" charset="0"/>
              </a:rPr>
              <a:t>();</a:t>
            </a:r>
            <a:endParaRPr lang="en-US" sz="1600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while </a:t>
            </a:r>
            <a:r>
              <a:rPr lang="en-US" sz="1600" dirty="0" smtClean="0">
                <a:latin typeface="Courier New" pitchFamily="49" charset="0"/>
              </a:rPr>
              <a:t>(swap(&amp;</a:t>
            </a:r>
            <a:r>
              <a:rPr lang="en-US" sz="1600" dirty="0">
                <a:latin typeface="Courier New" pitchFamily="49" charset="0"/>
              </a:rPr>
              <a:t>l-&gt;sync, 1</a:t>
            </a:r>
            <a:r>
              <a:rPr lang="en-US" sz="1600" dirty="0" smtClean="0">
                <a:latin typeface="Courier New" pitchFamily="49" charset="0"/>
              </a:rPr>
              <a:t>)) </a:t>
            </a: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    /* Do nothing */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if (!l-&gt;locked) 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    l-&gt;locked = 1;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    l-&gt;sync = 0;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} else 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queue_add</a:t>
            </a:r>
            <a:r>
              <a:rPr lang="en-US" sz="1600" dirty="0">
                <a:latin typeface="Courier New" pitchFamily="49" charset="0"/>
              </a:rPr>
              <a:t>(&amp;l-&gt;q,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        </a:t>
            </a:r>
            <a:r>
              <a:rPr lang="en-US" sz="1600" dirty="0" err="1">
                <a:latin typeface="Courier New" pitchFamily="49" charset="0"/>
              </a:rPr>
              <a:t>thread_current</a:t>
            </a:r>
            <a:r>
              <a:rPr lang="en-US" sz="1600" dirty="0">
                <a:latin typeface="Courier New" pitchFamily="49" charset="0"/>
              </a:rPr>
              <a:t>());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smtClean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thread_block</a:t>
            </a:r>
            <a:r>
              <a:rPr lang="en-US" sz="1600" dirty="0" smtClean="0">
                <a:latin typeface="Courier New" pitchFamily="49" charset="0"/>
              </a:rPr>
              <a:t>(&amp;l-&gt;sync);</a:t>
            </a:r>
            <a:endParaRPr lang="en-US" sz="1600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 smtClean="0">
                <a:solidFill>
                  <a:schemeClr val="tx2"/>
                </a:solidFill>
                <a:latin typeface="Courier New" pitchFamily="49" charset="0"/>
              </a:rPr>
              <a:t>intr_enable</a:t>
            </a:r>
            <a:r>
              <a:rPr lang="en-US" sz="1600" dirty="0" smtClean="0">
                <a:solidFill>
                  <a:schemeClr val="tx2"/>
                </a:solidFill>
                <a:latin typeface="Courier New" pitchFamily="49" charset="0"/>
              </a:rPr>
              <a:t>();</a:t>
            </a:r>
            <a:endParaRPr lang="en-US" sz="1600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990600"/>
            <a:ext cx="4343400" cy="4906963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lock_release</a:t>
            </a:r>
            <a:r>
              <a:rPr lang="en-US" sz="1600" dirty="0">
                <a:latin typeface="Courier New" pitchFamily="49" charset="0"/>
              </a:rPr>
              <a:t>(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lock *l) 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 smtClean="0">
                <a:solidFill>
                  <a:schemeClr val="tx2"/>
                </a:solidFill>
                <a:latin typeface="Courier New" pitchFamily="49" charset="0"/>
              </a:rPr>
              <a:t>intr_disable</a:t>
            </a:r>
            <a:r>
              <a:rPr lang="en-US" sz="1600" dirty="0" smtClean="0">
                <a:solidFill>
                  <a:schemeClr val="tx2"/>
                </a:solidFill>
                <a:latin typeface="Courier New" pitchFamily="49" charset="0"/>
              </a:rPr>
              <a:t>();</a:t>
            </a:r>
            <a:endParaRPr lang="en-US" sz="1600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while </a:t>
            </a:r>
            <a:r>
              <a:rPr lang="en-US" sz="1600" dirty="0" smtClean="0">
                <a:latin typeface="Courier New" pitchFamily="49" charset="0"/>
              </a:rPr>
              <a:t>(swap(&amp;</a:t>
            </a:r>
            <a:r>
              <a:rPr lang="en-US" sz="1600" dirty="0">
                <a:latin typeface="Courier New" pitchFamily="49" charset="0"/>
              </a:rPr>
              <a:t>l-&gt;sync, 1</a:t>
            </a:r>
            <a:r>
              <a:rPr lang="en-US" sz="1600" dirty="0" smtClean="0">
                <a:latin typeface="Courier New" pitchFamily="49" charset="0"/>
              </a:rPr>
              <a:t>)) </a:t>
            </a: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    /* Do nothing */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</a:rPr>
              <a:t>queue_empty</a:t>
            </a:r>
            <a:r>
              <a:rPr lang="en-US" sz="1600" dirty="0">
                <a:latin typeface="Courier New" pitchFamily="49" charset="0"/>
              </a:rPr>
              <a:t>(&amp;l-&gt;q) 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    l-&gt;locked = 0;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} else 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thread_unblock</a:t>
            </a:r>
            <a:r>
              <a:rPr lang="en-US" sz="1600" dirty="0">
                <a:latin typeface="Courier New" pitchFamily="49" charset="0"/>
              </a:rPr>
              <a:t>(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        </a:t>
            </a:r>
            <a:r>
              <a:rPr lang="en-US" sz="1600" dirty="0" err="1">
                <a:latin typeface="Courier New" pitchFamily="49" charset="0"/>
              </a:rPr>
              <a:t>queue_remove</a:t>
            </a:r>
            <a:r>
              <a:rPr lang="en-US" sz="1600" dirty="0">
                <a:latin typeface="Courier New" pitchFamily="49" charset="0"/>
              </a:rPr>
              <a:t>(&amp;l-&gt;q));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l-&gt;sync = 0;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 smtClean="0">
                <a:solidFill>
                  <a:schemeClr val="tx2"/>
                </a:solidFill>
                <a:latin typeface="Courier New" pitchFamily="49" charset="0"/>
              </a:rPr>
              <a:t>intr_enable</a:t>
            </a:r>
            <a:r>
              <a:rPr lang="en-US" sz="1600" dirty="0" smtClean="0">
                <a:solidFill>
                  <a:schemeClr val="tx2"/>
                </a:solidFill>
                <a:latin typeface="Courier New" pitchFamily="49" charset="0"/>
              </a:rPr>
              <a:t>();</a:t>
            </a:r>
            <a:endParaRPr lang="en-US" sz="1600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sz="1600" dirty="0">
                <a:latin typeface="Courier New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802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Lock Implementation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DEAB127-D080-4BC3-AFD9-CABD7CD7632F}" type="slidenum">
              <a:rPr lang="en-US"/>
              <a:pPr/>
              <a:t>7</a:t>
            </a:fld>
            <a:endParaRPr lang="en-US"/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59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JO Colors">
      <a:dk1>
        <a:srgbClr val="000000"/>
      </a:dk1>
      <a:lt1>
        <a:srgbClr val="FFFFFF"/>
      </a:lt1>
      <a:dk2>
        <a:srgbClr val="1F4899"/>
      </a:dk2>
      <a:lt2>
        <a:srgbClr val="7F7F7F"/>
      </a:lt2>
      <a:accent1>
        <a:srgbClr val="0B590B"/>
      </a:accent1>
      <a:accent2>
        <a:srgbClr val="E1FFE1"/>
      </a:accent2>
      <a:accent3>
        <a:srgbClr val="DEE7F8"/>
      </a:accent3>
      <a:accent4>
        <a:srgbClr val="A5001E"/>
      </a:accent4>
      <a:accent5>
        <a:srgbClr val="FFFFB9"/>
      </a:accent5>
      <a:accent6>
        <a:srgbClr val="844F1A"/>
      </a:accent6>
      <a:hlink>
        <a:srgbClr val="005239"/>
      </a:hlink>
      <a:folHlink>
        <a:srgbClr val="A5001E"/>
      </a:folHlink>
    </a:clrScheme>
    <a:fontScheme name="Default Design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19050" cap="rnd"/>
        <a:effectLst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0050A0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004891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9759</TotalTime>
  <Words>846</Words>
  <Application>Microsoft Office PowerPoint</Application>
  <PresentationFormat>On-screen Show (4:3)</PresentationFormat>
  <Paragraphs>189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Uniprocessor Locks</vt:lpstr>
      <vt:lpstr>Multiprocessor Locks, v1</vt:lpstr>
      <vt:lpstr>Multiprocessor Locks, v2</vt:lpstr>
      <vt:lpstr>Multiprocessor Locks, v3</vt:lpstr>
      <vt:lpstr>Multiprocessor Locks, v4</vt:lpstr>
      <vt:lpstr>Multiprocessor Locks, v5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Ousterhout</dc:creator>
  <cp:lastModifiedBy>John Ousterhout</cp:lastModifiedBy>
  <cp:revision>395</cp:revision>
  <cp:lastPrinted>2011-01-25T21:54:55Z</cp:lastPrinted>
  <dcterms:created xsi:type="dcterms:W3CDTF">2008-10-19T02:20:00Z</dcterms:created>
  <dcterms:modified xsi:type="dcterms:W3CDTF">2012-11-14T00:16:35Z</dcterms:modified>
</cp:coreProperties>
</file>