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65" r:id="rId2"/>
    <p:sldId id="257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4917"/>
    <a:srgbClr val="B7CBF0"/>
    <a:srgbClr val="EAEAEA"/>
    <a:srgbClr val="F8F8F8"/>
    <a:srgbClr val="D8BEEC"/>
    <a:srgbClr val="633B13"/>
    <a:srgbClr val="EDFFED"/>
    <a:srgbClr val="7495D8"/>
    <a:srgbClr val="4974CB"/>
    <a:srgbClr val="E9F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84B19AE-69F1-49B9-9F25-E18F97822FDF}" type="slidenum">
              <a:rPr lang="en-US"/>
              <a:pPr/>
              <a:t>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Much Milk With Locks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71800" y="1219200"/>
            <a:ext cx="4267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Both threads: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err="1" smtClean="0">
                <a:latin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</a:rPr>
              <a:t> lock l;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latin typeface="Courier New" pitchFamily="49" charset="0"/>
              </a:rPr>
              <a:t>...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err="1">
                <a:latin typeface="Courier New" pitchFamily="49" charset="0"/>
              </a:rPr>
              <a:t>l</a:t>
            </a:r>
            <a:r>
              <a:rPr lang="en-US" dirty="0" err="1" smtClean="0">
                <a:latin typeface="Courier New" pitchFamily="49" charset="0"/>
              </a:rPr>
              <a:t>ock_acquire</a:t>
            </a:r>
            <a:r>
              <a:rPr lang="en-US" dirty="0" smtClean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latin typeface="Courier New" pitchFamily="49" charset="0"/>
              </a:rPr>
              <a:t>if 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latin typeface="Courier New" pitchFamily="49" charset="0"/>
              </a:rPr>
              <a:t>}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None/>
              <a:tabLst>
                <a:tab pos="914400" algn="l"/>
                <a:tab pos="4572000" algn="l"/>
              </a:tabLst>
            </a:pPr>
            <a:r>
              <a:rPr lang="en-US" dirty="0" err="1" smtClean="0">
                <a:latin typeface="Courier New" pitchFamily="49" charset="0"/>
              </a:rPr>
              <a:t>lock_release</a:t>
            </a:r>
            <a:r>
              <a:rPr lang="en-US" dirty="0" smtClean="0">
                <a:latin typeface="Courier New" pitchFamily="49" charset="0"/>
              </a:rPr>
              <a:t>(&amp;</a:t>
            </a:r>
            <a:r>
              <a:rPr lang="en-US" dirty="0">
                <a:latin typeface="Courier New" pitchFamily="49" charset="0"/>
              </a:rPr>
              <a:t>l);</a:t>
            </a:r>
          </a:p>
        </p:txBody>
      </p:sp>
    </p:spTree>
    <p:extLst>
      <p:ext uri="{BB962C8B-B14F-4D97-AF65-F5344CB8AC3E}">
        <p14:creationId xmlns:p14="http://schemas.microsoft.com/office/powerpoint/2010/main" val="5450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Locks</a:t>
            </a:r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3BE1E65-DCEF-4659-94A3-870B893AA6D9}" type="slidenum">
              <a:rPr lang="en-US"/>
              <a:pPr/>
              <a:t>2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Producer/Consumer, </a:t>
            </a:r>
            <a:r>
              <a:rPr lang="en-US" dirty="0"/>
              <a:t>v1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89037"/>
            <a:ext cx="4648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char buffer[SIZE];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count 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putIndex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 0, </a:t>
            </a:r>
            <a:r>
              <a:rPr lang="en-US" sz="1800" dirty="0" err="1" smtClean="0">
                <a:latin typeface="Courier New" pitchFamily="49" charset="0"/>
              </a:rPr>
              <a:t>getIndex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 err="1">
                <a:latin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</a:rPr>
              <a:t> lock l;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 err="1">
                <a:latin typeface="Courier New" pitchFamily="49" charset="0"/>
              </a:rPr>
              <a:t>lock_init</a:t>
            </a:r>
            <a:r>
              <a:rPr lang="en-US" sz="18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  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void put(char c)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lock_acquire</a:t>
            </a:r>
            <a:r>
              <a:rPr lang="en-US" sz="18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count++;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buffer[</a:t>
            </a:r>
            <a:r>
              <a:rPr lang="en-US" sz="1800" dirty="0" err="1" smtClean="0">
                <a:latin typeface="Courier New" pitchFamily="49" charset="0"/>
              </a:rPr>
              <a:t>putIndex</a:t>
            </a:r>
            <a:r>
              <a:rPr lang="en-US" sz="1800" dirty="0" smtClean="0">
                <a:latin typeface="Courier New" pitchFamily="49" charset="0"/>
              </a:rPr>
              <a:t>] </a:t>
            </a:r>
            <a:r>
              <a:rPr lang="en-US" sz="1800" dirty="0">
                <a:latin typeface="Courier New" pitchFamily="49" charset="0"/>
              </a:rPr>
              <a:t>= c;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putIndex</a:t>
            </a:r>
            <a:r>
              <a:rPr lang="en-US" sz="1800" dirty="0" smtClean="0">
                <a:latin typeface="Courier New" pitchFamily="49" charset="0"/>
              </a:rPr>
              <a:t>++;</a:t>
            </a:r>
            <a:endParaRPr lang="en-US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if 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putIndex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== SIZE)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putIndex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lock_release</a:t>
            </a:r>
            <a:r>
              <a:rPr lang="en-US" sz="18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189037"/>
            <a:ext cx="3886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char get()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char c;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lock_acquire</a:t>
            </a:r>
            <a:r>
              <a:rPr lang="en-US" sz="18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count--;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c = </a:t>
            </a:r>
            <a:r>
              <a:rPr lang="en-US" sz="1800" dirty="0" smtClean="0">
                <a:latin typeface="Courier New" pitchFamily="49" charset="0"/>
              </a:rPr>
              <a:t>buffer[</a:t>
            </a:r>
            <a:r>
              <a:rPr lang="en-US" sz="1800" dirty="0" err="1" smtClean="0">
                <a:latin typeface="Courier New" pitchFamily="49" charset="0"/>
              </a:rPr>
              <a:t>getIndex</a:t>
            </a:r>
            <a:r>
              <a:rPr lang="en-US" sz="1800" dirty="0" smtClean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getIndex</a:t>
            </a:r>
            <a:r>
              <a:rPr lang="en-US" sz="1800" dirty="0" smtClean="0">
                <a:latin typeface="Courier New" pitchFamily="49" charset="0"/>
              </a:rPr>
              <a:t>++;</a:t>
            </a:r>
            <a:endParaRPr lang="en-US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if 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getIndex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== SIZE)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getIndex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lock_release</a:t>
            </a:r>
            <a:r>
              <a:rPr lang="en-US" sz="18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  return c;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868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7ECF8E-A3BF-47D0-92C4-3C46C7ED02EF}" type="slidenum">
              <a:rPr lang="en-US"/>
              <a:pPr/>
              <a:t>3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Producer/Consumer v2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41148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char buffer[SIZE];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count 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putIndex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0, </a:t>
            </a:r>
            <a:r>
              <a:rPr lang="en-US" sz="1600" dirty="0" err="1" smtClean="0">
                <a:latin typeface="Courier New" pitchFamily="49" charset="0"/>
              </a:rPr>
              <a:t>getIndex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l;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lock_init</a:t>
            </a:r>
            <a:r>
              <a:rPr lang="en-US" sz="16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put(char c)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while (count == SIZE)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lock_release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lock_acquire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count++;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buffer[</a:t>
            </a:r>
            <a:r>
              <a:rPr lang="en-US" sz="1600" dirty="0" err="1" smtClean="0">
                <a:latin typeface="Courier New" pitchFamily="49" charset="0"/>
              </a:rPr>
              <a:t>putIndex</a:t>
            </a:r>
            <a:r>
              <a:rPr lang="en-US" sz="1600" dirty="0" smtClean="0">
                <a:latin typeface="Courier New" pitchFamily="49" charset="0"/>
              </a:rPr>
              <a:t>] </a:t>
            </a:r>
            <a:r>
              <a:rPr lang="en-US" sz="1600" dirty="0">
                <a:latin typeface="Courier New" pitchFamily="49" charset="0"/>
              </a:rPr>
              <a:t>= c;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putIndex</a:t>
            </a:r>
            <a:r>
              <a:rPr lang="en-US" sz="1600" dirty="0" smtClean="0">
                <a:latin typeface="Courier New" pitchFamily="49" charset="0"/>
              </a:rPr>
              <a:t>++;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if 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putIndex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== SIZE)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putIndex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19200"/>
            <a:ext cx="44196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char get()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char c;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while (count == 0)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lock_release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lock_acquire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count--;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c = </a:t>
            </a:r>
            <a:r>
              <a:rPr lang="en-US" sz="1600" dirty="0" smtClean="0">
                <a:latin typeface="Courier New" pitchFamily="49" charset="0"/>
              </a:rPr>
              <a:t>buffer[</a:t>
            </a:r>
            <a:r>
              <a:rPr lang="en-US" sz="1600" dirty="0" err="1" smtClean="0">
                <a:latin typeface="Courier New" pitchFamily="49" charset="0"/>
              </a:rPr>
              <a:t>getIndex</a:t>
            </a: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getIndex</a:t>
            </a:r>
            <a:r>
              <a:rPr lang="en-US" sz="1600" dirty="0" smtClean="0">
                <a:latin typeface="Courier New" pitchFamily="49" charset="0"/>
              </a:rPr>
              <a:t>++;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if 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getIndex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== SIZE)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getIndex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(&amp;l);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return c;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79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 140 Lecture Notes: Locks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058ACE3-DC5F-4F06-B036-40EBBC658479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Producer/Consumer v3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90600"/>
            <a:ext cx="4724400" cy="5410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char buffer[SIZE];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 err="1">
                <a:latin typeface="Courier New" pitchFamily="49" charset="0"/>
              </a:rPr>
              <a:t>int</a:t>
            </a:r>
            <a:r>
              <a:rPr lang="en-US" sz="1500" dirty="0">
                <a:latin typeface="Courier New" pitchFamily="49" charset="0"/>
              </a:rPr>
              <a:t> count 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 err="1">
                <a:latin typeface="Courier New" pitchFamily="49" charset="0"/>
              </a:rPr>
              <a:t>int</a:t>
            </a:r>
            <a:r>
              <a:rPr lang="en-US" sz="1500" dirty="0">
                <a:latin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</a:rPr>
              <a:t>putIndex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</a:rPr>
              <a:t>= 0, </a:t>
            </a:r>
            <a:r>
              <a:rPr lang="en-US" sz="1500" dirty="0" err="1" smtClean="0">
                <a:latin typeface="Courier New" pitchFamily="49" charset="0"/>
              </a:rPr>
              <a:t>getIndex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</a:rPr>
              <a:t>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 err="1">
                <a:latin typeface="Courier New" pitchFamily="49" charset="0"/>
              </a:rPr>
              <a:t>struct</a:t>
            </a:r>
            <a:r>
              <a:rPr lang="en-US" sz="1500" dirty="0">
                <a:latin typeface="Courier New" pitchFamily="49" charset="0"/>
              </a:rPr>
              <a:t> lock l;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 err="1">
                <a:solidFill>
                  <a:schemeClr val="tx2"/>
                </a:solidFill>
                <a:latin typeface="Courier New" pitchFamily="49" charset="0"/>
              </a:rPr>
              <a:t>struct</a:t>
            </a:r>
            <a:r>
              <a:rPr lang="en-US" sz="1500" dirty="0">
                <a:solidFill>
                  <a:schemeClr val="tx2"/>
                </a:solidFill>
                <a:latin typeface="Courier New" pitchFamily="49" charset="0"/>
              </a:rPr>
              <a:t> condition 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dataAvailable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  <a:endParaRPr lang="en-US" sz="15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 err="1">
                <a:solidFill>
                  <a:schemeClr val="tx2"/>
                </a:solidFill>
                <a:latin typeface="Courier New" pitchFamily="49" charset="0"/>
              </a:rPr>
              <a:t>struct</a:t>
            </a:r>
            <a:r>
              <a:rPr lang="en-US" sz="1500" dirty="0">
                <a:solidFill>
                  <a:schemeClr val="tx2"/>
                </a:solidFill>
                <a:latin typeface="Courier New" pitchFamily="49" charset="0"/>
              </a:rPr>
              <a:t> condition 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spaceAvailable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  <a:endParaRPr lang="en-US" sz="15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1500" dirty="0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 err="1">
                <a:latin typeface="Courier New" pitchFamily="49" charset="0"/>
              </a:rPr>
              <a:t>lock_init</a:t>
            </a:r>
            <a:r>
              <a:rPr lang="en-US" sz="1500" dirty="0">
                <a:latin typeface="Courier New" pitchFamily="49" charset="0"/>
              </a:rPr>
              <a:t>(&amp;l);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914400" algn="l"/>
                <a:tab pos="4572000" algn="l"/>
              </a:tabLst>
            </a:pP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cond_init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(&amp;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dataAvailable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);</a:t>
            </a:r>
            <a:endParaRPr lang="en-US" sz="15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914400" algn="l"/>
                <a:tab pos="4572000" algn="l"/>
              </a:tabLst>
            </a:pP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cond_init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(&amp;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spaceAvailable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);</a:t>
            </a:r>
            <a:endParaRPr lang="en-US" sz="15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void put(char c)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</a:rPr>
              <a:t>lock_acquire</a:t>
            </a:r>
            <a:r>
              <a:rPr lang="en-US" sz="1500" dirty="0">
                <a:latin typeface="Courier New" pitchFamily="49" charset="0"/>
              </a:rPr>
              <a:t>(&amp;l);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while (count == SIZE) {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  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cond_wait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(&amp;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spaceAvailable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1500" dirty="0">
                <a:solidFill>
                  <a:schemeClr val="tx2"/>
                </a:solidFill>
                <a:latin typeface="Courier New" pitchFamily="49" charset="0"/>
              </a:rPr>
              <a:t>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count++;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smtClean="0">
                <a:latin typeface="Courier New" pitchFamily="49" charset="0"/>
              </a:rPr>
              <a:t>buffer[</a:t>
            </a:r>
            <a:r>
              <a:rPr lang="en-US" sz="1500" dirty="0" err="1" smtClean="0">
                <a:latin typeface="Courier New" pitchFamily="49" charset="0"/>
              </a:rPr>
              <a:t>putIndex</a:t>
            </a:r>
            <a:r>
              <a:rPr lang="en-US" sz="1500" dirty="0" smtClean="0">
                <a:latin typeface="Courier New" pitchFamily="49" charset="0"/>
              </a:rPr>
              <a:t>] </a:t>
            </a:r>
            <a:r>
              <a:rPr lang="en-US" sz="1500" dirty="0">
                <a:latin typeface="Courier New" pitchFamily="49" charset="0"/>
              </a:rPr>
              <a:t>= c;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</a:rPr>
              <a:t>putIndex</a:t>
            </a:r>
            <a:r>
              <a:rPr lang="en-US" sz="1500" dirty="0" smtClean="0">
                <a:latin typeface="Courier New" pitchFamily="49" charset="0"/>
              </a:rPr>
              <a:t>++;</a:t>
            </a:r>
            <a:endParaRPr lang="en-US" sz="1500" dirty="0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if </a:t>
            </a:r>
            <a:r>
              <a:rPr lang="en-US" sz="1500" dirty="0" smtClean="0">
                <a:latin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</a:rPr>
              <a:t>putIndex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</a:rPr>
              <a:t>== SIZE)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</a:rPr>
              <a:t>putIndex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</a:rPr>
              <a:t>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cond_signal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(&amp;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dataAvailable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1500" dirty="0">
                <a:solidFill>
                  <a:schemeClr val="tx2"/>
                </a:solidFill>
                <a:latin typeface="Courier New" pitchFamily="49" charset="0"/>
              </a:rPr>
              <a:t>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</a:rPr>
              <a:t>lock_release</a:t>
            </a:r>
            <a:r>
              <a:rPr lang="en-US" sz="1500" dirty="0">
                <a:latin typeface="Courier New" pitchFamily="49" charset="0"/>
              </a:rPr>
              <a:t>(&amp;l);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500" dirty="0">
                <a:latin typeface="Courier New" pitchFamily="49" charset="0"/>
              </a:rPr>
              <a:t>}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990601"/>
            <a:ext cx="4495800" cy="3657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char get()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char c;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</a:rPr>
              <a:t>lock_acquire</a:t>
            </a:r>
            <a:r>
              <a:rPr lang="en-US" sz="1500" dirty="0">
                <a:latin typeface="Courier New" pitchFamily="49" charset="0"/>
              </a:rPr>
              <a:t>(&amp;l);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while (count == 0) {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500" dirty="0">
                <a:latin typeface="Courier New" pitchFamily="49" charset="0"/>
              </a:rPr>
              <a:t>    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cond_wait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(&amp;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dataAvailable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1500" dirty="0">
                <a:solidFill>
                  <a:schemeClr val="tx2"/>
                </a:solidFill>
                <a:latin typeface="Courier New" pitchFamily="49" charset="0"/>
              </a:rPr>
              <a:t>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count--;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c = </a:t>
            </a:r>
            <a:r>
              <a:rPr lang="en-US" sz="1500" dirty="0" smtClean="0">
                <a:latin typeface="Courier New" pitchFamily="49" charset="0"/>
              </a:rPr>
              <a:t>buffer[</a:t>
            </a:r>
            <a:r>
              <a:rPr lang="en-US" sz="1500" dirty="0" err="1" smtClean="0">
                <a:latin typeface="Courier New" pitchFamily="49" charset="0"/>
              </a:rPr>
              <a:t>getIndex</a:t>
            </a:r>
            <a:r>
              <a:rPr lang="en-US" sz="1500" dirty="0" smtClean="0">
                <a:latin typeface="Courier New" pitchFamily="49" charset="0"/>
              </a:rPr>
              <a:t>];</a:t>
            </a:r>
            <a:endParaRPr lang="en-US" sz="1500" dirty="0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</a:rPr>
              <a:t>getIndex</a:t>
            </a:r>
            <a:r>
              <a:rPr lang="en-US" sz="1500" dirty="0" smtClean="0">
                <a:latin typeface="Courier New" pitchFamily="49" charset="0"/>
              </a:rPr>
              <a:t>++;</a:t>
            </a:r>
            <a:endParaRPr lang="en-US" sz="1500" dirty="0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if </a:t>
            </a:r>
            <a:r>
              <a:rPr lang="en-US" sz="1500" dirty="0" smtClean="0">
                <a:latin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</a:rPr>
              <a:t>getIndex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</a:rPr>
              <a:t>== SIZE)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</a:rPr>
              <a:t>getIndex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</a:rPr>
              <a:t>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cond_signal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(&amp;</a:t>
            </a:r>
            <a:r>
              <a:rPr lang="en-US" sz="1500" dirty="0" err="1" smtClean="0">
                <a:solidFill>
                  <a:schemeClr val="tx2"/>
                </a:solidFill>
                <a:latin typeface="Courier New" pitchFamily="49" charset="0"/>
              </a:rPr>
              <a:t>spaceAvailable</a:t>
            </a:r>
            <a:r>
              <a:rPr lang="en-US" sz="1500" dirty="0" smtClean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1500" dirty="0">
                <a:solidFill>
                  <a:schemeClr val="tx2"/>
                </a:solidFill>
                <a:latin typeface="Courier New" pitchFamily="49" charset="0"/>
              </a:rPr>
              <a:t>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</a:rPr>
              <a:t>lock_release</a:t>
            </a:r>
            <a:r>
              <a:rPr lang="en-US" sz="1500" dirty="0">
                <a:latin typeface="Courier New" pitchFamily="49" charset="0"/>
              </a:rPr>
              <a:t>(&amp;l);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  return c;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1500" dirty="0">
                <a:latin typeface="Courier New" pitchFamily="49" charset="0"/>
              </a:rPr>
              <a:t>}</a:t>
            </a:r>
          </a:p>
        </p:txBody>
      </p:sp>
      <p:sp>
        <p:nvSpPr>
          <p:cNvPr id="2" name="Pentagon 1"/>
          <p:cNvSpPr/>
          <p:nvPr/>
        </p:nvSpPr>
        <p:spPr>
          <a:xfrm>
            <a:off x="5867400" y="5638800"/>
            <a:ext cx="533400" cy="304800"/>
          </a:xfrm>
          <a:prstGeom prst="homePlate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6705600" y="5638800"/>
            <a:ext cx="533400" cy="304800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T2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7467600" y="5638800"/>
            <a:ext cx="533400" cy="304800"/>
          </a:xfrm>
          <a:prstGeom prst="homePlate">
            <a:avLst/>
          </a:prstGeom>
          <a:solidFill>
            <a:srgbClr val="7B491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T3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9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C0DCD5-448A-4A77-89FC-C909870F39CD}" type="slidenum">
              <a:rPr lang="en-US"/>
              <a:pPr/>
              <a:t>5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6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9862</TotalTime>
  <Words>544</Words>
  <Application>Microsoft Office PowerPoint</Application>
  <PresentationFormat>On-screen Show (4:3)</PresentationFormat>
  <Paragraphs>133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Too Much Milk With Locks</vt:lpstr>
      <vt:lpstr>Producer/Consumer, v1</vt:lpstr>
      <vt:lpstr>Producer/Consumer v2</vt:lpstr>
      <vt:lpstr>Producer/Consumer v3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393</cp:revision>
  <cp:lastPrinted>2011-01-25T21:54:55Z</cp:lastPrinted>
  <dcterms:created xsi:type="dcterms:W3CDTF">2008-10-19T02:20:00Z</dcterms:created>
  <dcterms:modified xsi:type="dcterms:W3CDTF">2014-03-18T22:50:33Z</dcterms:modified>
</cp:coreProperties>
</file>