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CBF0"/>
    <a:srgbClr val="DCE6F8"/>
    <a:srgbClr val="F2F6FC"/>
    <a:srgbClr val="EAEAEA"/>
    <a:srgbClr val="F8F8F8"/>
    <a:srgbClr val="D8BEEC"/>
    <a:srgbClr val="633B13"/>
    <a:srgbClr val="EDFFED"/>
    <a:srgbClr val="7495D8"/>
    <a:srgbClr val="4974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715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457200" y="889000"/>
            <a:ext cx="8229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Demand Paging</a:t>
            </a:r>
          </a:p>
        </p:txBody>
      </p:sp>
      <p:sp>
        <p:nvSpPr>
          <p:cNvPr id="16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5C18AFE-9CBC-4BAD-8BAD-1D0EBB26114C}" type="slidenum">
              <a:rPr lang="en-US"/>
              <a:pPr/>
              <a:t>1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Page Replacement</a:t>
            </a:r>
          </a:p>
        </p:txBody>
      </p:sp>
      <p:sp>
        <p:nvSpPr>
          <p:cNvPr id="137233" name="Rectangle 17"/>
          <p:cNvSpPr>
            <a:spLocks noChangeArrowheads="1"/>
          </p:cNvSpPr>
          <p:nvPr/>
        </p:nvSpPr>
        <p:spPr bwMode="auto">
          <a:xfrm>
            <a:off x="1524000" y="16002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37236" name="Rectangle 20"/>
          <p:cNvSpPr>
            <a:spLocks noChangeArrowheads="1"/>
          </p:cNvSpPr>
          <p:nvPr/>
        </p:nvSpPr>
        <p:spPr bwMode="auto">
          <a:xfrm>
            <a:off x="15240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37" name="Rectangle 21"/>
          <p:cNvSpPr>
            <a:spLocks noChangeArrowheads="1"/>
          </p:cNvSpPr>
          <p:nvPr/>
        </p:nvSpPr>
        <p:spPr bwMode="auto">
          <a:xfrm>
            <a:off x="1524000" y="2209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38" name="Rectangle 22"/>
          <p:cNvSpPr>
            <a:spLocks noChangeArrowheads="1"/>
          </p:cNvSpPr>
          <p:nvPr/>
        </p:nvSpPr>
        <p:spPr bwMode="auto">
          <a:xfrm>
            <a:off x="2057400" y="1600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239" name="Rectangle 23"/>
          <p:cNvSpPr>
            <a:spLocks noChangeArrowheads="1"/>
          </p:cNvSpPr>
          <p:nvPr/>
        </p:nvSpPr>
        <p:spPr bwMode="auto">
          <a:xfrm>
            <a:off x="2057400" y="19050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240" name="Rectangle 24"/>
          <p:cNvSpPr>
            <a:spLocks noChangeArrowheads="1"/>
          </p:cNvSpPr>
          <p:nvPr/>
        </p:nvSpPr>
        <p:spPr bwMode="auto">
          <a:xfrm>
            <a:off x="2057400" y="2209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41" name="Rectangle 25"/>
          <p:cNvSpPr>
            <a:spLocks noChangeArrowheads="1"/>
          </p:cNvSpPr>
          <p:nvPr/>
        </p:nvSpPr>
        <p:spPr bwMode="auto">
          <a:xfrm>
            <a:off x="2590800" y="1600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242" name="Rectangle 26"/>
          <p:cNvSpPr>
            <a:spLocks noChangeArrowheads="1"/>
          </p:cNvSpPr>
          <p:nvPr/>
        </p:nvSpPr>
        <p:spPr bwMode="auto">
          <a:xfrm>
            <a:off x="25908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243" name="Rectangle 27"/>
          <p:cNvSpPr>
            <a:spLocks noChangeArrowheads="1"/>
          </p:cNvSpPr>
          <p:nvPr/>
        </p:nvSpPr>
        <p:spPr bwMode="auto">
          <a:xfrm>
            <a:off x="2590800" y="22098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269" name="Rectangle 53"/>
          <p:cNvSpPr>
            <a:spLocks noChangeArrowheads="1"/>
          </p:cNvSpPr>
          <p:nvPr/>
        </p:nvSpPr>
        <p:spPr bwMode="auto">
          <a:xfrm>
            <a:off x="3124200" y="1600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270" name="Rectangle 54"/>
          <p:cNvSpPr>
            <a:spLocks noChangeArrowheads="1"/>
          </p:cNvSpPr>
          <p:nvPr/>
        </p:nvSpPr>
        <p:spPr bwMode="auto">
          <a:xfrm>
            <a:off x="31242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271" name="Rectangle 55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272" name="Rectangle 56"/>
          <p:cNvSpPr>
            <a:spLocks noChangeArrowheads="1"/>
          </p:cNvSpPr>
          <p:nvPr/>
        </p:nvSpPr>
        <p:spPr bwMode="auto">
          <a:xfrm>
            <a:off x="3657600" y="1600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273" name="Rectangle 57"/>
          <p:cNvSpPr>
            <a:spLocks noChangeArrowheads="1"/>
          </p:cNvSpPr>
          <p:nvPr/>
        </p:nvSpPr>
        <p:spPr bwMode="auto">
          <a:xfrm>
            <a:off x="36576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274" name="Rectangle 58"/>
          <p:cNvSpPr>
            <a:spLocks noChangeArrowheads="1"/>
          </p:cNvSpPr>
          <p:nvPr/>
        </p:nvSpPr>
        <p:spPr bwMode="auto">
          <a:xfrm>
            <a:off x="3657600" y="22098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276" name="Rectangle 60"/>
          <p:cNvSpPr>
            <a:spLocks noChangeArrowheads="1"/>
          </p:cNvSpPr>
          <p:nvPr/>
        </p:nvSpPr>
        <p:spPr bwMode="auto">
          <a:xfrm>
            <a:off x="41910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277" name="Rectangle 61"/>
          <p:cNvSpPr>
            <a:spLocks noChangeArrowheads="1"/>
          </p:cNvSpPr>
          <p:nvPr/>
        </p:nvSpPr>
        <p:spPr bwMode="auto">
          <a:xfrm>
            <a:off x="4191000" y="22098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293" name="Text Box 77"/>
          <p:cNvSpPr txBox="1">
            <a:spLocks noChangeArrowheads="1"/>
          </p:cNvSpPr>
          <p:nvPr/>
        </p:nvSpPr>
        <p:spPr bwMode="auto">
          <a:xfrm>
            <a:off x="1593850" y="1066800"/>
            <a:ext cx="1651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7294" name="Text Box 78"/>
          <p:cNvSpPr txBox="1">
            <a:spLocks noChangeArrowheads="1"/>
          </p:cNvSpPr>
          <p:nvPr/>
        </p:nvSpPr>
        <p:spPr bwMode="auto">
          <a:xfrm>
            <a:off x="2127250" y="1066800"/>
            <a:ext cx="1651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7295" name="Text Box 79"/>
          <p:cNvSpPr txBox="1">
            <a:spLocks noChangeArrowheads="1"/>
          </p:cNvSpPr>
          <p:nvPr/>
        </p:nvSpPr>
        <p:spPr bwMode="auto">
          <a:xfrm>
            <a:off x="2660650" y="1066800"/>
            <a:ext cx="1651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7296" name="Text Box 80"/>
          <p:cNvSpPr txBox="1">
            <a:spLocks noChangeArrowheads="1"/>
          </p:cNvSpPr>
          <p:nvPr/>
        </p:nvSpPr>
        <p:spPr bwMode="auto">
          <a:xfrm>
            <a:off x="3194050" y="1066800"/>
            <a:ext cx="1651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7297" name="Text Box 81"/>
          <p:cNvSpPr txBox="1">
            <a:spLocks noChangeArrowheads="1"/>
          </p:cNvSpPr>
          <p:nvPr/>
        </p:nvSpPr>
        <p:spPr bwMode="auto">
          <a:xfrm>
            <a:off x="3727450" y="1066800"/>
            <a:ext cx="1651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7298" name="Text Box 82"/>
          <p:cNvSpPr txBox="1">
            <a:spLocks noChangeArrowheads="1"/>
          </p:cNvSpPr>
          <p:nvPr/>
        </p:nvSpPr>
        <p:spPr bwMode="auto">
          <a:xfrm>
            <a:off x="4260850" y="1066800"/>
            <a:ext cx="1651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7299" name="Text Box 83"/>
          <p:cNvSpPr txBox="1">
            <a:spLocks noChangeArrowheads="1"/>
          </p:cNvSpPr>
          <p:nvPr/>
        </p:nvSpPr>
        <p:spPr bwMode="auto">
          <a:xfrm>
            <a:off x="4800600" y="1066800"/>
            <a:ext cx="152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7300" name="Text Box 84"/>
          <p:cNvSpPr txBox="1">
            <a:spLocks noChangeArrowheads="1"/>
          </p:cNvSpPr>
          <p:nvPr/>
        </p:nvSpPr>
        <p:spPr bwMode="auto">
          <a:xfrm>
            <a:off x="5327650" y="1066800"/>
            <a:ext cx="1651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7301" name="Text Box 85"/>
          <p:cNvSpPr txBox="1">
            <a:spLocks noChangeArrowheads="1"/>
          </p:cNvSpPr>
          <p:nvPr/>
        </p:nvSpPr>
        <p:spPr bwMode="auto">
          <a:xfrm>
            <a:off x="5861050" y="1066800"/>
            <a:ext cx="1651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7302" name="Text Box 86"/>
          <p:cNvSpPr txBox="1">
            <a:spLocks noChangeArrowheads="1"/>
          </p:cNvSpPr>
          <p:nvPr/>
        </p:nvSpPr>
        <p:spPr bwMode="auto">
          <a:xfrm>
            <a:off x="6394450" y="1066800"/>
            <a:ext cx="1651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7303" name="Text Box 87"/>
          <p:cNvSpPr txBox="1">
            <a:spLocks noChangeArrowheads="1"/>
          </p:cNvSpPr>
          <p:nvPr/>
        </p:nvSpPr>
        <p:spPr bwMode="auto">
          <a:xfrm>
            <a:off x="6927850" y="1066800"/>
            <a:ext cx="1651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7336" name="Text Box 120"/>
          <p:cNvSpPr txBox="1">
            <a:spLocks noChangeArrowheads="1"/>
          </p:cNvSpPr>
          <p:nvPr/>
        </p:nvSpPr>
        <p:spPr bwMode="auto">
          <a:xfrm>
            <a:off x="419100" y="1981200"/>
            <a:ext cx="87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400"/>
              <a:t>FIFO</a:t>
            </a:r>
          </a:p>
        </p:txBody>
      </p:sp>
      <p:sp>
        <p:nvSpPr>
          <p:cNvPr id="137337" name="Text Box 121"/>
          <p:cNvSpPr txBox="1">
            <a:spLocks noChangeArrowheads="1"/>
          </p:cNvSpPr>
          <p:nvPr/>
        </p:nvSpPr>
        <p:spPr bwMode="auto">
          <a:xfrm>
            <a:off x="552450" y="3581400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400"/>
              <a:t>MIN</a:t>
            </a:r>
          </a:p>
        </p:txBody>
      </p:sp>
      <p:sp>
        <p:nvSpPr>
          <p:cNvPr id="137338" name="Text Box 122"/>
          <p:cNvSpPr txBox="1">
            <a:spLocks noChangeArrowheads="1"/>
          </p:cNvSpPr>
          <p:nvPr/>
        </p:nvSpPr>
        <p:spPr bwMode="auto">
          <a:xfrm>
            <a:off x="500063" y="5181600"/>
            <a:ext cx="795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400"/>
              <a:t>LRU</a:t>
            </a:r>
          </a:p>
        </p:txBody>
      </p:sp>
      <p:sp>
        <p:nvSpPr>
          <p:cNvPr id="137375" name="Rectangle 159"/>
          <p:cNvSpPr>
            <a:spLocks noChangeArrowheads="1"/>
          </p:cNvSpPr>
          <p:nvPr/>
        </p:nvSpPr>
        <p:spPr bwMode="auto">
          <a:xfrm>
            <a:off x="1524000" y="2514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376" name="Rectangle 160"/>
          <p:cNvSpPr>
            <a:spLocks noChangeArrowheads="1"/>
          </p:cNvSpPr>
          <p:nvPr/>
        </p:nvSpPr>
        <p:spPr bwMode="auto">
          <a:xfrm>
            <a:off x="2057400" y="2514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377" name="Rectangle 161"/>
          <p:cNvSpPr>
            <a:spLocks noChangeArrowheads="1"/>
          </p:cNvSpPr>
          <p:nvPr/>
        </p:nvSpPr>
        <p:spPr bwMode="auto">
          <a:xfrm>
            <a:off x="2590800" y="2514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378" name="Rectangle 162"/>
          <p:cNvSpPr>
            <a:spLocks noChangeArrowheads="1"/>
          </p:cNvSpPr>
          <p:nvPr/>
        </p:nvSpPr>
        <p:spPr bwMode="auto">
          <a:xfrm>
            <a:off x="3124200" y="25146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379" name="Rectangle 163"/>
          <p:cNvSpPr>
            <a:spLocks noChangeArrowheads="1"/>
          </p:cNvSpPr>
          <p:nvPr/>
        </p:nvSpPr>
        <p:spPr bwMode="auto">
          <a:xfrm>
            <a:off x="3657600" y="2514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380" name="Rectangle 164"/>
          <p:cNvSpPr>
            <a:spLocks noChangeArrowheads="1"/>
          </p:cNvSpPr>
          <p:nvPr/>
        </p:nvSpPr>
        <p:spPr bwMode="auto">
          <a:xfrm>
            <a:off x="4191000" y="2514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381" name="Rectangle 165"/>
          <p:cNvSpPr>
            <a:spLocks noChangeArrowheads="1"/>
          </p:cNvSpPr>
          <p:nvPr/>
        </p:nvSpPr>
        <p:spPr bwMode="auto">
          <a:xfrm>
            <a:off x="4191000" y="1600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382" name="Rectangle 166"/>
          <p:cNvSpPr>
            <a:spLocks noChangeArrowheads="1"/>
          </p:cNvSpPr>
          <p:nvPr/>
        </p:nvSpPr>
        <p:spPr bwMode="auto">
          <a:xfrm>
            <a:off x="47244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383" name="Rectangle 167"/>
          <p:cNvSpPr>
            <a:spLocks noChangeArrowheads="1"/>
          </p:cNvSpPr>
          <p:nvPr/>
        </p:nvSpPr>
        <p:spPr bwMode="auto">
          <a:xfrm>
            <a:off x="4724400" y="22098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384" name="Rectangle 168"/>
          <p:cNvSpPr>
            <a:spLocks noChangeArrowheads="1"/>
          </p:cNvSpPr>
          <p:nvPr/>
        </p:nvSpPr>
        <p:spPr bwMode="auto">
          <a:xfrm>
            <a:off x="4724400" y="2514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385" name="Rectangle 169"/>
          <p:cNvSpPr>
            <a:spLocks noChangeArrowheads="1"/>
          </p:cNvSpPr>
          <p:nvPr/>
        </p:nvSpPr>
        <p:spPr bwMode="auto">
          <a:xfrm>
            <a:off x="4724400" y="16002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37386" name="Rectangle 170"/>
          <p:cNvSpPr>
            <a:spLocks noChangeArrowheads="1"/>
          </p:cNvSpPr>
          <p:nvPr/>
        </p:nvSpPr>
        <p:spPr bwMode="auto">
          <a:xfrm>
            <a:off x="5257800" y="19050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387" name="Rectangle 171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388" name="Rectangle 172"/>
          <p:cNvSpPr>
            <a:spLocks noChangeArrowheads="1"/>
          </p:cNvSpPr>
          <p:nvPr/>
        </p:nvSpPr>
        <p:spPr bwMode="auto">
          <a:xfrm>
            <a:off x="5257800" y="2514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389" name="Rectangle 173"/>
          <p:cNvSpPr>
            <a:spLocks noChangeArrowheads="1"/>
          </p:cNvSpPr>
          <p:nvPr/>
        </p:nvSpPr>
        <p:spPr bwMode="auto">
          <a:xfrm>
            <a:off x="5257800" y="1600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37390" name="Rectangle 174"/>
          <p:cNvSpPr>
            <a:spLocks noChangeArrowheads="1"/>
          </p:cNvSpPr>
          <p:nvPr/>
        </p:nvSpPr>
        <p:spPr bwMode="auto">
          <a:xfrm>
            <a:off x="57912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391" name="Rectangle 175"/>
          <p:cNvSpPr>
            <a:spLocks noChangeArrowheads="1"/>
          </p:cNvSpPr>
          <p:nvPr/>
        </p:nvSpPr>
        <p:spPr bwMode="auto">
          <a:xfrm>
            <a:off x="5791200" y="22098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392" name="Rectangle 176"/>
          <p:cNvSpPr>
            <a:spLocks noChangeArrowheads="1"/>
          </p:cNvSpPr>
          <p:nvPr/>
        </p:nvSpPr>
        <p:spPr bwMode="auto">
          <a:xfrm>
            <a:off x="5791200" y="2514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393" name="Rectangle 177"/>
          <p:cNvSpPr>
            <a:spLocks noChangeArrowheads="1"/>
          </p:cNvSpPr>
          <p:nvPr/>
        </p:nvSpPr>
        <p:spPr bwMode="auto">
          <a:xfrm>
            <a:off x="5791200" y="1600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37394" name="Rectangle 178"/>
          <p:cNvSpPr>
            <a:spLocks noChangeArrowheads="1"/>
          </p:cNvSpPr>
          <p:nvPr/>
        </p:nvSpPr>
        <p:spPr bwMode="auto">
          <a:xfrm>
            <a:off x="63246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395" name="Rectangle 179"/>
          <p:cNvSpPr>
            <a:spLocks noChangeArrowheads="1"/>
          </p:cNvSpPr>
          <p:nvPr/>
        </p:nvSpPr>
        <p:spPr bwMode="auto">
          <a:xfrm>
            <a:off x="6324600" y="22098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396" name="Rectangle 180"/>
          <p:cNvSpPr>
            <a:spLocks noChangeArrowheads="1"/>
          </p:cNvSpPr>
          <p:nvPr/>
        </p:nvSpPr>
        <p:spPr bwMode="auto">
          <a:xfrm>
            <a:off x="6324600" y="25146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397" name="Rectangle 181"/>
          <p:cNvSpPr>
            <a:spLocks noChangeArrowheads="1"/>
          </p:cNvSpPr>
          <p:nvPr/>
        </p:nvSpPr>
        <p:spPr bwMode="auto">
          <a:xfrm>
            <a:off x="6324600" y="1600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37398" name="Rectangle 182"/>
          <p:cNvSpPr>
            <a:spLocks noChangeArrowheads="1"/>
          </p:cNvSpPr>
          <p:nvPr/>
        </p:nvSpPr>
        <p:spPr bwMode="auto">
          <a:xfrm>
            <a:off x="68580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399" name="Rectangle 183"/>
          <p:cNvSpPr>
            <a:spLocks noChangeArrowheads="1"/>
          </p:cNvSpPr>
          <p:nvPr/>
        </p:nvSpPr>
        <p:spPr bwMode="auto">
          <a:xfrm>
            <a:off x="6858000" y="22098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00" name="Rectangle 184"/>
          <p:cNvSpPr>
            <a:spLocks noChangeArrowheads="1"/>
          </p:cNvSpPr>
          <p:nvPr/>
        </p:nvSpPr>
        <p:spPr bwMode="auto">
          <a:xfrm>
            <a:off x="6858000" y="2514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401" name="Rectangle 185"/>
          <p:cNvSpPr>
            <a:spLocks noChangeArrowheads="1"/>
          </p:cNvSpPr>
          <p:nvPr/>
        </p:nvSpPr>
        <p:spPr bwMode="auto">
          <a:xfrm>
            <a:off x="6858000" y="16002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402" name="Rectangle 186"/>
          <p:cNvSpPr>
            <a:spLocks noChangeArrowheads="1"/>
          </p:cNvSpPr>
          <p:nvPr/>
        </p:nvSpPr>
        <p:spPr bwMode="auto">
          <a:xfrm>
            <a:off x="1524000" y="32004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03" name="Rectangle 187"/>
          <p:cNvSpPr>
            <a:spLocks noChangeArrowheads="1"/>
          </p:cNvSpPr>
          <p:nvPr/>
        </p:nvSpPr>
        <p:spPr bwMode="auto">
          <a:xfrm>
            <a:off x="1524000" y="3505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04" name="Rectangle 188"/>
          <p:cNvSpPr>
            <a:spLocks noChangeArrowheads="1"/>
          </p:cNvSpPr>
          <p:nvPr/>
        </p:nvSpPr>
        <p:spPr bwMode="auto">
          <a:xfrm>
            <a:off x="1524000" y="3810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05" name="Rectangle 189"/>
          <p:cNvSpPr>
            <a:spLocks noChangeArrowheads="1"/>
          </p:cNvSpPr>
          <p:nvPr/>
        </p:nvSpPr>
        <p:spPr bwMode="auto">
          <a:xfrm>
            <a:off x="2057400" y="3200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06" name="Rectangle 190"/>
          <p:cNvSpPr>
            <a:spLocks noChangeArrowheads="1"/>
          </p:cNvSpPr>
          <p:nvPr/>
        </p:nvSpPr>
        <p:spPr bwMode="auto">
          <a:xfrm>
            <a:off x="2057400" y="35052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07" name="Rectangle 191"/>
          <p:cNvSpPr>
            <a:spLocks noChangeArrowheads="1"/>
          </p:cNvSpPr>
          <p:nvPr/>
        </p:nvSpPr>
        <p:spPr bwMode="auto">
          <a:xfrm>
            <a:off x="2057400" y="3810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08" name="Rectangle 192"/>
          <p:cNvSpPr>
            <a:spLocks noChangeArrowheads="1"/>
          </p:cNvSpPr>
          <p:nvPr/>
        </p:nvSpPr>
        <p:spPr bwMode="auto">
          <a:xfrm>
            <a:off x="2590800" y="3200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09" name="Rectangle 193"/>
          <p:cNvSpPr>
            <a:spLocks noChangeArrowheads="1"/>
          </p:cNvSpPr>
          <p:nvPr/>
        </p:nvSpPr>
        <p:spPr bwMode="auto">
          <a:xfrm>
            <a:off x="2590800" y="3505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10" name="Rectangle 194"/>
          <p:cNvSpPr>
            <a:spLocks noChangeArrowheads="1"/>
          </p:cNvSpPr>
          <p:nvPr/>
        </p:nvSpPr>
        <p:spPr bwMode="auto">
          <a:xfrm>
            <a:off x="2590800" y="38100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411" name="Rectangle 195"/>
          <p:cNvSpPr>
            <a:spLocks noChangeArrowheads="1"/>
          </p:cNvSpPr>
          <p:nvPr/>
        </p:nvSpPr>
        <p:spPr bwMode="auto">
          <a:xfrm>
            <a:off x="3124200" y="3200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12" name="Rectangle 196"/>
          <p:cNvSpPr>
            <a:spLocks noChangeArrowheads="1"/>
          </p:cNvSpPr>
          <p:nvPr/>
        </p:nvSpPr>
        <p:spPr bwMode="auto">
          <a:xfrm>
            <a:off x="3124200" y="3505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13" name="Rectangle 197"/>
          <p:cNvSpPr>
            <a:spLocks noChangeArrowheads="1"/>
          </p:cNvSpPr>
          <p:nvPr/>
        </p:nvSpPr>
        <p:spPr bwMode="auto">
          <a:xfrm>
            <a:off x="3124200" y="3810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414" name="Rectangle 198"/>
          <p:cNvSpPr>
            <a:spLocks noChangeArrowheads="1"/>
          </p:cNvSpPr>
          <p:nvPr/>
        </p:nvSpPr>
        <p:spPr bwMode="auto">
          <a:xfrm>
            <a:off x="3657600" y="3200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15" name="Rectangle 199"/>
          <p:cNvSpPr>
            <a:spLocks noChangeArrowheads="1"/>
          </p:cNvSpPr>
          <p:nvPr/>
        </p:nvSpPr>
        <p:spPr bwMode="auto">
          <a:xfrm>
            <a:off x="3657600" y="3505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16" name="Rectangle 200"/>
          <p:cNvSpPr>
            <a:spLocks noChangeArrowheads="1"/>
          </p:cNvSpPr>
          <p:nvPr/>
        </p:nvSpPr>
        <p:spPr bwMode="auto">
          <a:xfrm>
            <a:off x="3657600" y="3810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417" name="Rectangle 201"/>
          <p:cNvSpPr>
            <a:spLocks noChangeArrowheads="1"/>
          </p:cNvSpPr>
          <p:nvPr/>
        </p:nvSpPr>
        <p:spPr bwMode="auto">
          <a:xfrm>
            <a:off x="4191000" y="3505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18" name="Rectangle 202"/>
          <p:cNvSpPr>
            <a:spLocks noChangeArrowheads="1"/>
          </p:cNvSpPr>
          <p:nvPr/>
        </p:nvSpPr>
        <p:spPr bwMode="auto">
          <a:xfrm>
            <a:off x="4191000" y="3810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419" name="Rectangle 203"/>
          <p:cNvSpPr>
            <a:spLocks noChangeArrowheads="1"/>
          </p:cNvSpPr>
          <p:nvPr/>
        </p:nvSpPr>
        <p:spPr bwMode="auto">
          <a:xfrm>
            <a:off x="1524000" y="4114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20" name="Rectangle 204"/>
          <p:cNvSpPr>
            <a:spLocks noChangeArrowheads="1"/>
          </p:cNvSpPr>
          <p:nvPr/>
        </p:nvSpPr>
        <p:spPr bwMode="auto">
          <a:xfrm>
            <a:off x="2057400" y="4114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21" name="Rectangle 205"/>
          <p:cNvSpPr>
            <a:spLocks noChangeArrowheads="1"/>
          </p:cNvSpPr>
          <p:nvPr/>
        </p:nvSpPr>
        <p:spPr bwMode="auto">
          <a:xfrm>
            <a:off x="2590800" y="4114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22" name="Rectangle 206"/>
          <p:cNvSpPr>
            <a:spLocks noChangeArrowheads="1"/>
          </p:cNvSpPr>
          <p:nvPr/>
        </p:nvSpPr>
        <p:spPr bwMode="auto">
          <a:xfrm>
            <a:off x="3124200" y="41148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423" name="Rectangle 207"/>
          <p:cNvSpPr>
            <a:spLocks noChangeArrowheads="1"/>
          </p:cNvSpPr>
          <p:nvPr/>
        </p:nvSpPr>
        <p:spPr bwMode="auto">
          <a:xfrm>
            <a:off x="3657600" y="4114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424" name="Rectangle 208"/>
          <p:cNvSpPr>
            <a:spLocks noChangeArrowheads="1"/>
          </p:cNvSpPr>
          <p:nvPr/>
        </p:nvSpPr>
        <p:spPr bwMode="auto">
          <a:xfrm>
            <a:off x="4191000" y="4114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425" name="Rectangle 209"/>
          <p:cNvSpPr>
            <a:spLocks noChangeArrowheads="1"/>
          </p:cNvSpPr>
          <p:nvPr/>
        </p:nvSpPr>
        <p:spPr bwMode="auto">
          <a:xfrm>
            <a:off x="4191000" y="3200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26" name="Rectangle 210"/>
          <p:cNvSpPr>
            <a:spLocks noChangeArrowheads="1"/>
          </p:cNvSpPr>
          <p:nvPr/>
        </p:nvSpPr>
        <p:spPr bwMode="auto">
          <a:xfrm>
            <a:off x="4724400" y="3505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27" name="Rectangle 211"/>
          <p:cNvSpPr>
            <a:spLocks noChangeArrowheads="1"/>
          </p:cNvSpPr>
          <p:nvPr/>
        </p:nvSpPr>
        <p:spPr bwMode="auto">
          <a:xfrm>
            <a:off x="4724400" y="3810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428" name="Rectangle 212"/>
          <p:cNvSpPr>
            <a:spLocks noChangeArrowheads="1"/>
          </p:cNvSpPr>
          <p:nvPr/>
        </p:nvSpPr>
        <p:spPr bwMode="auto">
          <a:xfrm>
            <a:off x="4724400" y="41148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37429" name="Rectangle 213"/>
          <p:cNvSpPr>
            <a:spLocks noChangeArrowheads="1"/>
          </p:cNvSpPr>
          <p:nvPr/>
        </p:nvSpPr>
        <p:spPr bwMode="auto">
          <a:xfrm>
            <a:off x="4724400" y="3200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30" name="Rectangle 214"/>
          <p:cNvSpPr>
            <a:spLocks noChangeArrowheads="1"/>
          </p:cNvSpPr>
          <p:nvPr/>
        </p:nvSpPr>
        <p:spPr bwMode="auto">
          <a:xfrm>
            <a:off x="5257800" y="3505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31" name="Rectangle 215"/>
          <p:cNvSpPr>
            <a:spLocks noChangeArrowheads="1"/>
          </p:cNvSpPr>
          <p:nvPr/>
        </p:nvSpPr>
        <p:spPr bwMode="auto">
          <a:xfrm>
            <a:off x="5257800" y="3810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432" name="Rectangle 216"/>
          <p:cNvSpPr>
            <a:spLocks noChangeArrowheads="1"/>
          </p:cNvSpPr>
          <p:nvPr/>
        </p:nvSpPr>
        <p:spPr bwMode="auto">
          <a:xfrm>
            <a:off x="5257800" y="4114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37433" name="Rectangle 217"/>
          <p:cNvSpPr>
            <a:spLocks noChangeArrowheads="1"/>
          </p:cNvSpPr>
          <p:nvPr/>
        </p:nvSpPr>
        <p:spPr bwMode="auto">
          <a:xfrm>
            <a:off x="5257800" y="3200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34" name="Rectangle 218"/>
          <p:cNvSpPr>
            <a:spLocks noChangeArrowheads="1"/>
          </p:cNvSpPr>
          <p:nvPr/>
        </p:nvSpPr>
        <p:spPr bwMode="auto">
          <a:xfrm>
            <a:off x="5791200" y="3505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35" name="Rectangle 219"/>
          <p:cNvSpPr>
            <a:spLocks noChangeArrowheads="1"/>
          </p:cNvSpPr>
          <p:nvPr/>
        </p:nvSpPr>
        <p:spPr bwMode="auto">
          <a:xfrm>
            <a:off x="5791200" y="3810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436" name="Rectangle 220"/>
          <p:cNvSpPr>
            <a:spLocks noChangeArrowheads="1"/>
          </p:cNvSpPr>
          <p:nvPr/>
        </p:nvSpPr>
        <p:spPr bwMode="auto">
          <a:xfrm>
            <a:off x="5791200" y="4114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37437" name="Rectangle 221"/>
          <p:cNvSpPr>
            <a:spLocks noChangeArrowheads="1"/>
          </p:cNvSpPr>
          <p:nvPr/>
        </p:nvSpPr>
        <p:spPr bwMode="auto">
          <a:xfrm>
            <a:off x="5791200" y="3200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38" name="Rectangle 222"/>
          <p:cNvSpPr>
            <a:spLocks noChangeArrowheads="1"/>
          </p:cNvSpPr>
          <p:nvPr/>
        </p:nvSpPr>
        <p:spPr bwMode="auto">
          <a:xfrm>
            <a:off x="6324600" y="3505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39" name="Rectangle 223"/>
          <p:cNvSpPr>
            <a:spLocks noChangeArrowheads="1"/>
          </p:cNvSpPr>
          <p:nvPr/>
        </p:nvSpPr>
        <p:spPr bwMode="auto">
          <a:xfrm>
            <a:off x="6324600" y="3810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440" name="Rectangle 224"/>
          <p:cNvSpPr>
            <a:spLocks noChangeArrowheads="1"/>
          </p:cNvSpPr>
          <p:nvPr/>
        </p:nvSpPr>
        <p:spPr bwMode="auto">
          <a:xfrm>
            <a:off x="6324600" y="4114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37441" name="Rectangle 225"/>
          <p:cNvSpPr>
            <a:spLocks noChangeArrowheads="1"/>
          </p:cNvSpPr>
          <p:nvPr/>
        </p:nvSpPr>
        <p:spPr bwMode="auto">
          <a:xfrm>
            <a:off x="6324600" y="3200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42" name="Rectangle 226"/>
          <p:cNvSpPr>
            <a:spLocks noChangeArrowheads="1"/>
          </p:cNvSpPr>
          <p:nvPr/>
        </p:nvSpPr>
        <p:spPr bwMode="auto">
          <a:xfrm>
            <a:off x="6858000" y="3505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43" name="Rectangle 227"/>
          <p:cNvSpPr>
            <a:spLocks noChangeArrowheads="1"/>
          </p:cNvSpPr>
          <p:nvPr/>
        </p:nvSpPr>
        <p:spPr bwMode="auto">
          <a:xfrm>
            <a:off x="6858000" y="3810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444" name="Rectangle 228"/>
          <p:cNvSpPr>
            <a:spLocks noChangeArrowheads="1"/>
          </p:cNvSpPr>
          <p:nvPr/>
        </p:nvSpPr>
        <p:spPr bwMode="auto">
          <a:xfrm>
            <a:off x="6858000" y="4114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37445" name="Rectangle 229"/>
          <p:cNvSpPr>
            <a:spLocks noChangeArrowheads="1"/>
          </p:cNvSpPr>
          <p:nvPr/>
        </p:nvSpPr>
        <p:spPr bwMode="auto">
          <a:xfrm>
            <a:off x="6858000" y="32004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446" name="Rectangle 230"/>
          <p:cNvSpPr>
            <a:spLocks noChangeArrowheads="1"/>
          </p:cNvSpPr>
          <p:nvPr/>
        </p:nvSpPr>
        <p:spPr bwMode="auto">
          <a:xfrm>
            <a:off x="1524000" y="48006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47" name="Rectangle 231"/>
          <p:cNvSpPr>
            <a:spLocks noChangeArrowheads="1"/>
          </p:cNvSpPr>
          <p:nvPr/>
        </p:nvSpPr>
        <p:spPr bwMode="auto">
          <a:xfrm>
            <a:off x="1524000" y="5105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48" name="Rectangle 232"/>
          <p:cNvSpPr>
            <a:spLocks noChangeArrowheads="1"/>
          </p:cNvSpPr>
          <p:nvPr/>
        </p:nvSpPr>
        <p:spPr bwMode="auto">
          <a:xfrm>
            <a:off x="1524000" y="5410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49" name="Rectangle 233"/>
          <p:cNvSpPr>
            <a:spLocks noChangeArrowheads="1"/>
          </p:cNvSpPr>
          <p:nvPr/>
        </p:nvSpPr>
        <p:spPr bwMode="auto">
          <a:xfrm>
            <a:off x="2057400" y="4800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50" name="Rectangle 234"/>
          <p:cNvSpPr>
            <a:spLocks noChangeArrowheads="1"/>
          </p:cNvSpPr>
          <p:nvPr/>
        </p:nvSpPr>
        <p:spPr bwMode="auto">
          <a:xfrm>
            <a:off x="2057400" y="51054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51" name="Rectangle 235"/>
          <p:cNvSpPr>
            <a:spLocks noChangeArrowheads="1"/>
          </p:cNvSpPr>
          <p:nvPr/>
        </p:nvSpPr>
        <p:spPr bwMode="auto">
          <a:xfrm>
            <a:off x="2057400" y="5410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52" name="Rectangle 236"/>
          <p:cNvSpPr>
            <a:spLocks noChangeArrowheads="1"/>
          </p:cNvSpPr>
          <p:nvPr/>
        </p:nvSpPr>
        <p:spPr bwMode="auto">
          <a:xfrm>
            <a:off x="2590800" y="4800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53" name="Rectangle 237"/>
          <p:cNvSpPr>
            <a:spLocks noChangeArrowheads="1"/>
          </p:cNvSpPr>
          <p:nvPr/>
        </p:nvSpPr>
        <p:spPr bwMode="auto">
          <a:xfrm>
            <a:off x="2590800" y="5105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54" name="Rectangle 238"/>
          <p:cNvSpPr>
            <a:spLocks noChangeArrowheads="1"/>
          </p:cNvSpPr>
          <p:nvPr/>
        </p:nvSpPr>
        <p:spPr bwMode="auto">
          <a:xfrm>
            <a:off x="2590800" y="54102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455" name="Rectangle 239"/>
          <p:cNvSpPr>
            <a:spLocks noChangeArrowheads="1"/>
          </p:cNvSpPr>
          <p:nvPr/>
        </p:nvSpPr>
        <p:spPr bwMode="auto">
          <a:xfrm>
            <a:off x="3124200" y="4800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56" name="Rectangle 240"/>
          <p:cNvSpPr>
            <a:spLocks noChangeArrowheads="1"/>
          </p:cNvSpPr>
          <p:nvPr/>
        </p:nvSpPr>
        <p:spPr bwMode="auto">
          <a:xfrm>
            <a:off x="3124200" y="5105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57" name="Rectangle 241"/>
          <p:cNvSpPr>
            <a:spLocks noChangeArrowheads="1"/>
          </p:cNvSpPr>
          <p:nvPr/>
        </p:nvSpPr>
        <p:spPr bwMode="auto">
          <a:xfrm>
            <a:off x="3124200" y="54102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458" name="Rectangle 242"/>
          <p:cNvSpPr>
            <a:spLocks noChangeArrowheads="1"/>
          </p:cNvSpPr>
          <p:nvPr/>
        </p:nvSpPr>
        <p:spPr bwMode="auto">
          <a:xfrm>
            <a:off x="3657600" y="4800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59" name="Rectangle 243"/>
          <p:cNvSpPr>
            <a:spLocks noChangeArrowheads="1"/>
          </p:cNvSpPr>
          <p:nvPr/>
        </p:nvSpPr>
        <p:spPr bwMode="auto">
          <a:xfrm>
            <a:off x="3657600" y="5105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60" name="Rectangle 244"/>
          <p:cNvSpPr>
            <a:spLocks noChangeArrowheads="1"/>
          </p:cNvSpPr>
          <p:nvPr/>
        </p:nvSpPr>
        <p:spPr bwMode="auto">
          <a:xfrm>
            <a:off x="3657600" y="54102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461" name="Rectangle 245"/>
          <p:cNvSpPr>
            <a:spLocks noChangeArrowheads="1"/>
          </p:cNvSpPr>
          <p:nvPr/>
        </p:nvSpPr>
        <p:spPr bwMode="auto">
          <a:xfrm>
            <a:off x="4191000" y="5105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62" name="Rectangle 246"/>
          <p:cNvSpPr>
            <a:spLocks noChangeArrowheads="1"/>
          </p:cNvSpPr>
          <p:nvPr/>
        </p:nvSpPr>
        <p:spPr bwMode="auto">
          <a:xfrm>
            <a:off x="4191000" y="54102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463" name="Rectangle 247"/>
          <p:cNvSpPr>
            <a:spLocks noChangeArrowheads="1"/>
          </p:cNvSpPr>
          <p:nvPr/>
        </p:nvSpPr>
        <p:spPr bwMode="auto">
          <a:xfrm>
            <a:off x="1524000" y="571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64" name="Rectangle 248"/>
          <p:cNvSpPr>
            <a:spLocks noChangeArrowheads="1"/>
          </p:cNvSpPr>
          <p:nvPr/>
        </p:nvSpPr>
        <p:spPr bwMode="auto">
          <a:xfrm>
            <a:off x="2057400" y="571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65" name="Rectangle 249"/>
          <p:cNvSpPr>
            <a:spLocks noChangeArrowheads="1"/>
          </p:cNvSpPr>
          <p:nvPr/>
        </p:nvSpPr>
        <p:spPr bwMode="auto">
          <a:xfrm>
            <a:off x="2590800" y="571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66" name="Rectangle 250"/>
          <p:cNvSpPr>
            <a:spLocks noChangeArrowheads="1"/>
          </p:cNvSpPr>
          <p:nvPr/>
        </p:nvSpPr>
        <p:spPr bwMode="auto">
          <a:xfrm>
            <a:off x="3124200" y="57150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467" name="Rectangle 251"/>
          <p:cNvSpPr>
            <a:spLocks noChangeArrowheads="1"/>
          </p:cNvSpPr>
          <p:nvPr/>
        </p:nvSpPr>
        <p:spPr bwMode="auto">
          <a:xfrm>
            <a:off x="3657600" y="571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468" name="Rectangle 252"/>
          <p:cNvSpPr>
            <a:spLocks noChangeArrowheads="1"/>
          </p:cNvSpPr>
          <p:nvPr/>
        </p:nvSpPr>
        <p:spPr bwMode="auto">
          <a:xfrm>
            <a:off x="4191000" y="571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469" name="Rectangle 253"/>
          <p:cNvSpPr>
            <a:spLocks noChangeArrowheads="1"/>
          </p:cNvSpPr>
          <p:nvPr/>
        </p:nvSpPr>
        <p:spPr bwMode="auto">
          <a:xfrm>
            <a:off x="4191000" y="4800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71" name="Rectangle 255"/>
          <p:cNvSpPr>
            <a:spLocks noChangeArrowheads="1"/>
          </p:cNvSpPr>
          <p:nvPr/>
        </p:nvSpPr>
        <p:spPr bwMode="auto">
          <a:xfrm>
            <a:off x="4724400" y="5105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72" name="Rectangle 256"/>
          <p:cNvSpPr>
            <a:spLocks noChangeArrowheads="1"/>
          </p:cNvSpPr>
          <p:nvPr/>
        </p:nvSpPr>
        <p:spPr bwMode="auto">
          <a:xfrm>
            <a:off x="4724400" y="54102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37473" name="Rectangle 257"/>
          <p:cNvSpPr>
            <a:spLocks noChangeArrowheads="1"/>
          </p:cNvSpPr>
          <p:nvPr/>
        </p:nvSpPr>
        <p:spPr bwMode="auto">
          <a:xfrm>
            <a:off x="4724400" y="571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474" name="Rectangle 258"/>
          <p:cNvSpPr>
            <a:spLocks noChangeArrowheads="1"/>
          </p:cNvSpPr>
          <p:nvPr/>
        </p:nvSpPr>
        <p:spPr bwMode="auto">
          <a:xfrm>
            <a:off x="4724400" y="4800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75" name="Rectangle 259"/>
          <p:cNvSpPr>
            <a:spLocks noChangeArrowheads="1"/>
          </p:cNvSpPr>
          <p:nvPr/>
        </p:nvSpPr>
        <p:spPr bwMode="auto">
          <a:xfrm>
            <a:off x="5257800" y="5105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76" name="Rectangle 260"/>
          <p:cNvSpPr>
            <a:spLocks noChangeArrowheads="1"/>
          </p:cNvSpPr>
          <p:nvPr/>
        </p:nvSpPr>
        <p:spPr bwMode="auto">
          <a:xfrm>
            <a:off x="5257800" y="54102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37477" name="Rectangle 261"/>
          <p:cNvSpPr>
            <a:spLocks noChangeArrowheads="1"/>
          </p:cNvSpPr>
          <p:nvPr/>
        </p:nvSpPr>
        <p:spPr bwMode="auto">
          <a:xfrm>
            <a:off x="5257800" y="571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478" name="Rectangle 262"/>
          <p:cNvSpPr>
            <a:spLocks noChangeArrowheads="1"/>
          </p:cNvSpPr>
          <p:nvPr/>
        </p:nvSpPr>
        <p:spPr bwMode="auto">
          <a:xfrm>
            <a:off x="5257800" y="4800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79" name="Rectangle 263"/>
          <p:cNvSpPr>
            <a:spLocks noChangeArrowheads="1"/>
          </p:cNvSpPr>
          <p:nvPr/>
        </p:nvSpPr>
        <p:spPr bwMode="auto">
          <a:xfrm>
            <a:off x="5791200" y="5105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80" name="Rectangle 264"/>
          <p:cNvSpPr>
            <a:spLocks noChangeArrowheads="1"/>
          </p:cNvSpPr>
          <p:nvPr/>
        </p:nvSpPr>
        <p:spPr bwMode="auto">
          <a:xfrm>
            <a:off x="5791200" y="54102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37481" name="Rectangle 265"/>
          <p:cNvSpPr>
            <a:spLocks noChangeArrowheads="1"/>
          </p:cNvSpPr>
          <p:nvPr/>
        </p:nvSpPr>
        <p:spPr bwMode="auto">
          <a:xfrm>
            <a:off x="5791200" y="571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482" name="Rectangle 266"/>
          <p:cNvSpPr>
            <a:spLocks noChangeArrowheads="1"/>
          </p:cNvSpPr>
          <p:nvPr/>
        </p:nvSpPr>
        <p:spPr bwMode="auto">
          <a:xfrm>
            <a:off x="5791200" y="4800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83" name="Rectangle 267"/>
          <p:cNvSpPr>
            <a:spLocks noChangeArrowheads="1"/>
          </p:cNvSpPr>
          <p:nvPr/>
        </p:nvSpPr>
        <p:spPr bwMode="auto">
          <a:xfrm>
            <a:off x="6324600" y="5105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84" name="Rectangle 268"/>
          <p:cNvSpPr>
            <a:spLocks noChangeArrowheads="1"/>
          </p:cNvSpPr>
          <p:nvPr/>
        </p:nvSpPr>
        <p:spPr bwMode="auto">
          <a:xfrm>
            <a:off x="6324600" y="54102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37485" name="Rectangle 269"/>
          <p:cNvSpPr>
            <a:spLocks noChangeArrowheads="1"/>
          </p:cNvSpPr>
          <p:nvPr/>
        </p:nvSpPr>
        <p:spPr bwMode="auto">
          <a:xfrm>
            <a:off x="6324600" y="57150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486" name="Rectangle 270"/>
          <p:cNvSpPr>
            <a:spLocks noChangeArrowheads="1"/>
          </p:cNvSpPr>
          <p:nvPr/>
        </p:nvSpPr>
        <p:spPr bwMode="auto">
          <a:xfrm>
            <a:off x="6324600" y="4800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87" name="Rectangle 271"/>
          <p:cNvSpPr>
            <a:spLocks noChangeArrowheads="1"/>
          </p:cNvSpPr>
          <p:nvPr/>
        </p:nvSpPr>
        <p:spPr bwMode="auto">
          <a:xfrm>
            <a:off x="6858000" y="5105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488" name="Rectangle 272"/>
          <p:cNvSpPr>
            <a:spLocks noChangeArrowheads="1"/>
          </p:cNvSpPr>
          <p:nvPr/>
        </p:nvSpPr>
        <p:spPr bwMode="auto">
          <a:xfrm>
            <a:off x="6858000" y="54102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489" name="Rectangle 273"/>
          <p:cNvSpPr>
            <a:spLocks noChangeArrowheads="1"/>
          </p:cNvSpPr>
          <p:nvPr/>
        </p:nvSpPr>
        <p:spPr bwMode="auto">
          <a:xfrm>
            <a:off x="6858000" y="571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490" name="Rectangle 274"/>
          <p:cNvSpPr>
            <a:spLocks noChangeArrowheads="1"/>
          </p:cNvSpPr>
          <p:nvPr/>
        </p:nvSpPr>
        <p:spPr bwMode="auto">
          <a:xfrm>
            <a:off x="6858000" y="4800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7494" name="Text Box 278"/>
          <p:cNvSpPr txBox="1">
            <a:spLocks noChangeArrowheads="1"/>
          </p:cNvSpPr>
          <p:nvPr/>
        </p:nvSpPr>
        <p:spPr bwMode="auto">
          <a:xfrm>
            <a:off x="7929087" y="1874838"/>
            <a:ext cx="75501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</a:rPr>
              <a:t>10</a:t>
            </a:r>
            <a:br>
              <a:rPr lang="en-US" sz="2200" b="1" dirty="0">
                <a:solidFill>
                  <a:schemeClr val="tx2"/>
                </a:solidFill>
              </a:rPr>
            </a:br>
            <a:r>
              <a:rPr lang="en-US" sz="2200" b="1" dirty="0">
                <a:solidFill>
                  <a:schemeClr val="tx2"/>
                </a:solidFill>
              </a:rPr>
              <a:t>faults</a:t>
            </a:r>
          </a:p>
        </p:txBody>
      </p:sp>
      <p:sp>
        <p:nvSpPr>
          <p:cNvPr id="137495" name="Text Box 279"/>
          <p:cNvSpPr txBox="1">
            <a:spLocks noChangeArrowheads="1"/>
          </p:cNvSpPr>
          <p:nvPr/>
        </p:nvSpPr>
        <p:spPr bwMode="auto">
          <a:xfrm>
            <a:off x="7930674" y="3475038"/>
            <a:ext cx="75501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</a:rPr>
              <a:t>6</a:t>
            </a:r>
            <a:br>
              <a:rPr lang="en-US" sz="2200" b="1" dirty="0">
                <a:solidFill>
                  <a:schemeClr val="tx2"/>
                </a:solidFill>
              </a:rPr>
            </a:br>
            <a:r>
              <a:rPr lang="en-US" sz="2200" b="1" dirty="0">
                <a:solidFill>
                  <a:schemeClr val="tx2"/>
                </a:solidFill>
              </a:rPr>
              <a:t>faults</a:t>
            </a:r>
          </a:p>
        </p:txBody>
      </p:sp>
      <p:sp>
        <p:nvSpPr>
          <p:cNvPr id="137496" name="Text Box 280"/>
          <p:cNvSpPr txBox="1">
            <a:spLocks noChangeArrowheads="1"/>
          </p:cNvSpPr>
          <p:nvPr/>
        </p:nvSpPr>
        <p:spPr bwMode="auto">
          <a:xfrm>
            <a:off x="7930674" y="5075238"/>
            <a:ext cx="75501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</a:rPr>
              <a:t>8</a:t>
            </a:r>
            <a:br>
              <a:rPr lang="en-US" sz="2200" b="1" dirty="0">
                <a:solidFill>
                  <a:schemeClr val="tx2"/>
                </a:solidFill>
              </a:rPr>
            </a:br>
            <a:r>
              <a:rPr lang="en-US" sz="2200" b="1" dirty="0">
                <a:solidFill>
                  <a:schemeClr val="tx2"/>
                </a:solidFill>
              </a:rPr>
              <a:t>faults</a:t>
            </a:r>
          </a:p>
        </p:txBody>
      </p:sp>
      <p:sp>
        <p:nvSpPr>
          <p:cNvPr id="137498" name="Text Box 282"/>
          <p:cNvSpPr txBox="1">
            <a:spLocks noChangeArrowheads="1"/>
          </p:cNvSpPr>
          <p:nvPr/>
        </p:nvSpPr>
        <p:spPr bwMode="auto">
          <a:xfrm>
            <a:off x="7467600" y="1066800"/>
            <a:ext cx="152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7499" name="Rectangle 283"/>
          <p:cNvSpPr>
            <a:spLocks noChangeArrowheads="1"/>
          </p:cNvSpPr>
          <p:nvPr/>
        </p:nvSpPr>
        <p:spPr bwMode="auto">
          <a:xfrm>
            <a:off x="7391400" y="19050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37500" name="Rectangle 284"/>
          <p:cNvSpPr>
            <a:spLocks noChangeArrowheads="1"/>
          </p:cNvSpPr>
          <p:nvPr/>
        </p:nvSpPr>
        <p:spPr bwMode="auto">
          <a:xfrm>
            <a:off x="7391400" y="22098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501" name="Rectangle 285"/>
          <p:cNvSpPr>
            <a:spLocks noChangeArrowheads="1"/>
          </p:cNvSpPr>
          <p:nvPr/>
        </p:nvSpPr>
        <p:spPr bwMode="auto">
          <a:xfrm>
            <a:off x="7391400" y="2514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502" name="Rectangle 286"/>
          <p:cNvSpPr>
            <a:spLocks noChangeArrowheads="1"/>
          </p:cNvSpPr>
          <p:nvPr/>
        </p:nvSpPr>
        <p:spPr bwMode="auto">
          <a:xfrm>
            <a:off x="7391400" y="1600200"/>
            <a:ext cx="304800" cy="304800"/>
          </a:xfrm>
          <a:prstGeom prst="rect">
            <a:avLst/>
          </a:prstGeom>
          <a:noFill/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503" name="Rectangle 287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504" name="Rectangle 288"/>
          <p:cNvSpPr>
            <a:spLocks noChangeArrowheads="1"/>
          </p:cNvSpPr>
          <p:nvPr/>
        </p:nvSpPr>
        <p:spPr bwMode="auto">
          <a:xfrm>
            <a:off x="7391400" y="3810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505" name="Rectangle 289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37506" name="Rectangle 290"/>
          <p:cNvSpPr>
            <a:spLocks noChangeArrowheads="1"/>
          </p:cNvSpPr>
          <p:nvPr/>
        </p:nvSpPr>
        <p:spPr bwMode="auto">
          <a:xfrm>
            <a:off x="7391400" y="3200400"/>
            <a:ext cx="304800" cy="304800"/>
          </a:xfrm>
          <a:prstGeom prst="rect">
            <a:avLst/>
          </a:prstGeom>
          <a:noFill/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507" name="Rectangle 291"/>
          <p:cNvSpPr>
            <a:spLocks noChangeArrowheads="1"/>
          </p:cNvSpPr>
          <p:nvPr/>
        </p:nvSpPr>
        <p:spPr bwMode="auto">
          <a:xfrm>
            <a:off x="7391400" y="5105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7508" name="Rectangle 292"/>
          <p:cNvSpPr>
            <a:spLocks noChangeArrowheads="1"/>
          </p:cNvSpPr>
          <p:nvPr/>
        </p:nvSpPr>
        <p:spPr bwMode="auto">
          <a:xfrm>
            <a:off x="7391400" y="5410200"/>
            <a:ext cx="304800" cy="304800"/>
          </a:xfrm>
          <a:prstGeom prst="rect">
            <a:avLst/>
          </a:prstGeom>
          <a:noFill/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37509" name="Rectangle 293"/>
          <p:cNvSpPr>
            <a:spLocks noChangeArrowheads="1"/>
          </p:cNvSpPr>
          <p:nvPr/>
        </p:nvSpPr>
        <p:spPr bwMode="auto">
          <a:xfrm>
            <a:off x="7391400" y="571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7510" name="Rectangle 294"/>
          <p:cNvSpPr>
            <a:spLocks noChangeArrowheads="1"/>
          </p:cNvSpPr>
          <p:nvPr/>
        </p:nvSpPr>
        <p:spPr bwMode="auto">
          <a:xfrm>
            <a:off x="7391400" y="48006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37511" name="Text Box 295"/>
          <p:cNvSpPr txBox="1">
            <a:spLocks noChangeArrowheads="1"/>
          </p:cNvSpPr>
          <p:nvPr/>
        </p:nvSpPr>
        <p:spPr bwMode="auto">
          <a:xfrm>
            <a:off x="609600" y="898525"/>
            <a:ext cx="5461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folHlink"/>
                </a:solidFill>
              </a:rPr>
              <a:t>Page</a:t>
            </a:r>
            <a:br>
              <a:rPr lang="en-US" b="1">
                <a:solidFill>
                  <a:schemeClr val="folHlink"/>
                </a:solidFill>
              </a:rPr>
            </a:br>
            <a:r>
              <a:rPr lang="en-US" b="1">
                <a:solidFill>
                  <a:schemeClr val="folHlink"/>
                </a:solidFill>
              </a:rPr>
              <a:t>Refs</a:t>
            </a:r>
          </a:p>
        </p:txBody>
      </p:sp>
    </p:spTree>
    <p:extLst>
      <p:ext uri="{BB962C8B-B14F-4D97-AF65-F5344CB8AC3E}">
        <p14:creationId xmlns:p14="http://schemas.microsoft.com/office/powerpoint/2010/main" val="47451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Demand Paging</a:t>
            </a:r>
          </a:p>
        </p:txBody>
      </p:sp>
      <p:sp>
        <p:nvSpPr>
          <p:cNvPr id="10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DD5BE4D-0D17-4D6C-A839-032348F048D2}" type="slidenum">
              <a:rPr lang="en-US"/>
              <a:pPr/>
              <a:t>2</a:t>
            </a:fld>
            <a:endParaRPr 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Memory Isn't Always Better</a:t>
            </a:r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1524000" y="35814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1524000" y="3886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1524000" y="4191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2057400" y="38862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2824" name="Rectangle 8"/>
          <p:cNvSpPr>
            <a:spLocks noChangeArrowheads="1"/>
          </p:cNvSpPr>
          <p:nvPr/>
        </p:nvSpPr>
        <p:spPr bwMode="auto">
          <a:xfrm>
            <a:off x="2057400" y="4191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5" name="Rectangle 9"/>
          <p:cNvSpPr>
            <a:spLocks noChangeArrowheads="1"/>
          </p:cNvSpPr>
          <p:nvPr/>
        </p:nvSpPr>
        <p:spPr bwMode="auto">
          <a:xfrm>
            <a:off x="2590800" y="3581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2826" name="Rectangle 10"/>
          <p:cNvSpPr>
            <a:spLocks noChangeArrowheads="1"/>
          </p:cNvSpPr>
          <p:nvPr/>
        </p:nvSpPr>
        <p:spPr bwMode="auto">
          <a:xfrm>
            <a:off x="2590800" y="3886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2827" name="Rectangle 11"/>
          <p:cNvSpPr>
            <a:spLocks noChangeArrowheads="1"/>
          </p:cNvSpPr>
          <p:nvPr/>
        </p:nvSpPr>
        <p:spPr bwMode="auto">
          <a:xfrm>
            <a:off x="2590800" y="41910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62828" name="Rectangle 12"/>
          <p:cNvSpPr>
            <a:spLocks noChangeArrowheads="1"/>
          </p:cNvSpPr>
          <p:nvPr/>
        </p:nvSpPr>
        <p:spPr bwMode="auto">
          <a:xfrm>
            <a:off x="3124200" y="3581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2829" name="Rectangle 13"/>
          <p:cNvSpPr>
            <a:spLocks noChangeArrowheads="1"/>
          </p:cNvSpPr>
          <p:nvPr/>
        </p:nvSpPr>
        <p:spPr bwMode="auto">
          <a:xfrm>
            <a:off x="3124200" y="3886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2830" name="Rectangle 14"/>
          <p:cNvSpPr>
            <a:spLocks noChangeArrowheads="1"/>
          </p:cNvSpPr>
          <p:nvPr/>
        </p:nvSpPr>
        <p:spPr bwMode="auto">
          <a:xfrm>
            <a:off x="3124200" y="4191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62831" name="Rectangle 15"/>
          <p:cNvSpPr>
            <a:spLocks noChangeArrowheads="1"/>
          </p:cNvSpPr>
          <p:nvPr/>
        </p:nvSpPr>
        <p:spPr bwMode="auto">
          <a:xfrm>
            <a:off x="3657600" y="3581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2832" name="Rectangle 16"/>
          <p:cNvSpPr>
            <a:spLocks noChangeArrowheads="1"/>
          </p:cNvSpPr>
          <p:nvPr/>
        </p:nvSpPr>
        <p:spPr bwMode="auto">
          <a:xfrm>
            <a:off x="3657600" y="3886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2833" name="Rectangle 17"/>
          <p:cNvSpPr>
            <a:spLocks noChangeArrowheads="1"/>
          </p:cNvSpPr>
          <p:nvPr/>
        </p:nvSpPr>
        <p:spPr bwMode="auto">
          <a:xfrm>
            <a:off x="3657600" y="4191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62834" name="Rectangle 18"/>
          <p:cNvSpPr>
            <a:spLocks noChangeArrowheads="1"/>
          </p:cNvSpPr>
          <p:nvPr/>
        </p:nvSpPr>
        <p:spPr bwMode="auto">
          <a:xfrm>
            <a:off x="4191000" y="3886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2835" name="Rectangle 19"/>
          <p:cNvSpPr>
            <a:spLocks noChangeArrowheads="1"/>
          </p:cNvSpPr>
          <p:nvPr/>
        </p:nvSpPr>
        <p:spPr bwMode="auto">
          <a:xfrm>
            <a:off x="4191000" y="4191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62836" name="Text Box 20"/>
          <p:cNvSpPr txBox="1">
            <a:spLocks noChangeArrowheads="1"/>
          </p:cNvSpPr>
          <p:nvPr/>
        </p:nvSpPr>
        <p:spPr bwMode="auto">
          <a:xfrm>
            <a:off x="1593850" y="1325563"/>
            <a:ext cx="165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62837" name="Text Box 21"/>
          <p:cNvSpPr txBox="1">
            <a:spLocks noChangeArrowheads="1"/>
          </p:cNvSpPr>
          <p:nvPr/>
        </p:nvSpPr>
        <p:spPr bwMode="auto">
          <a:xfrm>
            <a:off x="2127250" y="1325563"/>
            <a:ext cx="165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62838" name="Text Box 22"/>
          <p:cNvSpPr txBox="1">
            <a:spLocks noChangeArrowheads="1"/>
          </p:cNvSpPr>
          <p:nvPr/>
        </p:nvSpPr>
        <p:spPr bwMode="auto">
          <a:xfrm>
            <a:off x="2660650" y="1325563"/>
            <a:ext cx="165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62839" name="Text Box 23"/>
          <p:cNvSpPr txBox="1">
            <a:spLocks noChangeArrowheads="1"/>
          </p:cNvSpPr>
          <p:nvPr/>
        </p:nvSpPr>
        <p:spPr bwMode="auto">
          <a:xfrm>
            <a:off x="3194050" y="1325563"/>
            <a:ext cx="165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62840" name="Text Box 24"/>
          <p:cNvSpPr txBox="1">
            <a:spLocks noChangeArrowheads="1"/>
          </p:cNvSpPr>
          <p:nvPr/>
        </p:nvSpPr>
        <p:spPr bwMode="auto">
          <a:xfrm>
            <a:off x="3727450" y="1325563"/>
            <a:ext cx="165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62841" name="Text Box 25"/>
          <p:cNvSpPr txBox="1">
            <a:spLocks noChangeArrowheads="1"/>
          </p:cNvSpPr>
          <p:nvPr/>
        </p:nvSpPr>
        <p:spPr bwMode="auto">
          <a:xfrm>
            <a:off x="4260850" y="1325563"/>
            <a:ext cx="165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62842" name="Text Box 26"/>
          <p:cNvSpPr txBox="1">
            <a:spLocks noChangeArrowheads="1"/>
          </p:cNvSpPr>
          <p:nvPr/>
        </p:nvSpPr>
        <p:spPr bwMode="auto">
          <a:xfrm>
            <a:off x="4800600" y="1325563"/>
            <a:ext cx="152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62843" name="Text Box 27"/>
          <p:cNvSpPr txBox="1">
            <a:spLocks noChangeArrowheads="1"/>
          </p:cNvSpPr>
          <p:nvPr/>
        </p:nvSpPr>
        <p:spPr bwMode="auto">
          <a:xfrm>
            <a:off x="5327650" y="1325563"/>
            <a:ext cx="165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62844" name="Text Box 28"/>
          <p:cNvSpPr txBox="1">
            <a:spLocks noChangeArrowheads="1"/>
          </p:cNvSpPr>
          <p:nvPr/>
        </p:nvSpPr>
        <p:spPr bwMode="auto">
          <a:xfrm>
            <a:off x="5861050" y="1325563"/>
            <a:ext cx="165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62845" name="Text Box 29"/>
          <p:cNvSpPr txBox="1">
            <a:spLocks noChangeArrowheads="1"/>
          </p:cNvSpPr>
          <p:nvPr/>
        </p:nvSpPr>
        <p:spPr bwMode="auto">
          <a:xfrm>
            <a:off x="6394450" y="1325563"/>
            <a:ext cx="165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62846" name="Text Box 30"/>
          <p:cNvSpPr txBox="1">
            <a:spLocks noChangeArrowheads="1"/>
          </p:cNvSpPr>
          <p:nvPr/>
        </p:nvSpPr>
        <p:spPr bwMode="auto">
          <a:xfrm>
            <a:off x="6927850" y="1325563"/>
            <a:ext cx="165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62847" name="Text Box 31"/>
          <p:cNvSpPr txBox="1">
            <a:spLocks noChangeArrowheads="1"/>
          </p:cNvSpPr>
          <p:nvPr/>
        </p:nvSpPr>
        <p:spPr bwMode="auto">
          <a:xfrm>
            <a:off x="419100" y="3962400"/>
            <a:ext cx="87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400"/>
              <a:t>FIFO</a:t>
            </a:r>
          </a:p>
        </p:txBody>
      </p:sp>
      <p:sp>
        <p:nvSpPr>
          <p:cNvPr id="162850" name="Rectangle 34"/>
          <p:cNvSpPr>
            <a:spLocks noChangeArrowheads="1"/>
          </p:cNvSpPr>
          <p:nvPr/>
        </p:nvSpPr>
        <p:spPr bwMode="auto">
          <a:xfrm>
            <a:off x="1524000" y="4495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1" name="Rectangle 35"/>
          <p:cNvSpPr>
            <a:spLocks noChangeArrowheads="1"/>
          </p:cNvSpPr>
          <p:nvPr/>
        </p:nvSpPr>
        <p:spPr bwMode="auto">
          <a:xfrm>
            <a:off x="2057400" y="4495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2" name="Rectangle 36"/>
          <p:cNvSpPr>
            <a:spLocks noChangeArrowheads="1"/>
          </p:cNvSpPr>
          <p:nvPr/>
        </p:nvSpPr>
        <p:spPr bwMode="auto">
          <a:xfrm>
            <a:off x="2590800" y="4495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3" name="Rectangle 37"/>
          <p:cNvSpPr>
            <a:spLocks noChangeArrowheads="1"/>
          </p:cNvSpPr>
          <p:nvPr/>
        </p:nvSpPr>
        <p:spPr bwMode="auto">
          <a:xfrm>
            <a:off x="3124200" y="44958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62854" name="Rectangle 38"/>
          <p:cNvSpPr>
            <a:spLocks noChangeArrowheads="1"/>
          </p:cNvSpPr>
          <p:nvPr/>
        </p:nvSpPr>
        <p:spPr bwMode="auto">
          <a:xfrm>
            <a:off x="3657600" y="4495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62855" name="Rectangle 39"/>
          <p:cNvSpPr>
            <a:spLocks noChangeArrowheads="1"/>
          </p:cNvSpPr>
          <p:nvPr/>
        </p:nvSpPr>
        <p:spPr bwMode="auto">
          <a:xfrm>
            <a:off x="4191000" y="4495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62856" name="Rectangle 40"/>
          <p:cNvSpPr>
            <a:spLocks noChangeArrowheads="1"/>
          </p:cNvSpPr>
          <p:nvPr/>
        </p:nvSpPr>
        <p:spPr bwMode="auto">
          <a:xfrm>
            <a:off x="4191000" y="3581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2857" name="Rectangle 41"/>
          <p:cNvSpPr>
            <a:spLocks noChangeArrowheads="1"/>
          </p:cNvSpPr>
          <p:nvPr/>
        </p:nvSpPr>
        <p:spPr bwMode="auto">
          <a:xfrm>
            <a:off x="4724400" y="3886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2858" name="Rectangle 42"/>
          <p:cNvSpPr>
            <a:spLocks noChangeArrowheads="1"/>
          </p:cNvSpPr>
          <p:nvPr/>
        </p:nvSpPr>
        <p:spPr bwMode="auto">
          <a:xfrm>
            <a:off x="4724400" y="4191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62859" name="Rectangle 43"/>
          <p:cNvSpPr>
            <a:spLocks noChangeArrowheads="1"/>
          </p:cNvSpPr>
          <p:nvPr/>
        </p:nvSpPr>
        <p:spPr bwMode="auto">
          <a:xfrm>
            <a:off x="4724400" y="4495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62860" name="Rectangle 44"/>
          <p:cNvSpPr>
            <a:spLocks noChangeArrowheads="1"/>
          </p:cNvSpPr>
          <p:nvPr/>
        </p:nvSpPr>
        <p:spPr bwMode="auto">
          <a:xfrm>
            <a:off x="4724400" y="35814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62861" name="Rectangle 45"/>
          <p:cNvSpPr>
            <a:spLocks noChangeArrowheads="1"/>
          </p:cNvSpPr>
          <p:nvPr/>
        </p:nvSpPr>
        <p:spPr bwMode="auto">
          <a:xfrm>
            <a:off x="5257800" y="38862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2862" name="Rectangle 46"/>
          <p:cNvSpPr>
            <a:spLocks noChangeArrowheads="1"/>
          </p:cNvSpPr>
          <p:nvPr/>
        </p:nvSpPr>
        <p:spPr bwMode="auto">
          <a:xfrm>
            <a:off x="5257800" y="4191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62863" name="Rectangle 47"/>
          <p:cNvSpPr>
            <a:spLocks noChangeArrowheads="1"/>
          </p:cNvSpPr>
          <p:nvPr/>
        </p:nvSpPr>
        <p:spPr bwMode="auto">
          <a:xfrm>
            <a:off x="5257800" y="4495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62864" name="Rectangle 48"/>
          <p:cNvSpPr>
            <a:spLocks noChangeArrowheads="1"/>
          </p:cNvSpPr>
          <p:nvPr/>
        </p:nvSpPr>
        <p:spPr bwMode="auto">
          <a:xfrm>
            <a:off x="5257800" y="3581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62865" name="Rectangle 49"/>
          <p:cNvSpPr>
            <a:spLocks noChangeArrowheads="1"/>
          </p:cNvSpPr>
          <p:nvPr/>
        </p:nvSpPr>
        <p:spPr bwMode="auto">
          <a:xfrm>
            <a:off x="5791200" y="3886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2866" name="Rectangle 50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2867" name="Rectangle 51"/>
          <p:cNvSpPr>
            <a:spLocks noChangeArrowheads="1"/>
          </p:cNvSpPr>
          <p:nvPr/>
        </p:nvSpPr>
        <p:spPr bwMode="auto">
          <a:xfrm>
            <a:off x="5791200" y="4495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62868" name="Rectangle 52"/>
          <p:cNvSpPr>
            <a:spLocks noChangeArrowheads="1"/>
          </p:cNvSpPr>
          <p:nvPr/>
        </p:nvSpPr>
        <p:spPr bwMode="auto">
          <a:xfrm>
            <a:off x="5791200" y="3581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62869" name="Rectangle 53"/>
          <p:cNvSpPr>
            <a:spLocks noChangeArrowheads="1"/>
          </p:cNvSpPr>
          <p:nvPr/>
        </p:nvSpPr>
        <p:spPr bwMode="auto">
          <a:xfrm>
            <a:off x="6324600" y="3886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2870" name="Rectangle 54"/>
          <p:cNvSpPr>
            <a:spLocks noChangeArrowheads="1"/>
          </p:cNvSpPr>
          <p:nvPr/>
        </p:nvSpPr>
        <p:spPr bwMode="auto">
          <a:xfrm>
            <a:off x="6324600" y="4191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2871" name="Rectangle 55"/>
          <p:cNvSpPr>
            <a:spLocks noChangeArrowheads="1"/>
          </p:cNvSpPr>
          <p:nvPr/>
        </p:nvSpPr>
        <p:spPr bwMode="auto">
          <a:xfrm>
            <a:off x="6324600" y="44958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62872" name="Rectangle 56"/>
          <p:cNvSpPr>
            <a:spLocks noChangeArrowheads="1"/>
          </p:cNvSpPr>
          <p:nvPr/>
        </p:nvSpPr>
        <p:spPr bwMode="auto">
          <a:xfrm>
            <a:off x="6324600" y="35814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62873" name="Rectangle 57"/>
          <p:cNvSpPr>
            <a:spLocks noChangeArrowheads="1"/>
          </p:cNvSpPr>
          <p:nvPr/>
        </p:nvSpPr>
        <p:spPr bwMode="auto">
          <a:xfrm>
            <a:off x="6858000" y="38862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2874" name="Rectangle 58"/>
          <p:cNvSpPr>
            <a:spLocks noChangeArrowheads="1"/>
          </p:cNvSpPr>
          <p:nvPr/>
        </p:nvSpPr>
        <p:spPr bwMode="auto">
          <a:xfrm>
            <a:off x="6858000" y="4191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2875" name="Rectangle 59"/>
          <p:cNvSpPr>
            <a:spLocks noChangeArrowheads="1"/>
          </p:cNvSpPr>
          <p:nvPr/>
        </p:nvSpPr>
        <p:spPr bwMode="auto">
          <a:xfrm>
            <a:off x="6858000" y="4495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62876" name="Rectangle 60"/>
          <p:cNvSpPr>
            <a:spLocks noChangeArrowheads="1"/>
          </p:cNvSpPr>
          <p:nvPr/>
        </p:nvSpPr>
        <p:spPr bwMode="auto">
          <a:xfrm>
            <a:off x="6858000" y="35814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62966" name="Text Box 150"/>
          <p:cNvSpPr txBox="1">
            <a:spLocks noChangeArrowheads="1"/>
          </p:cNvSpPr>
          <p:nvPr/>
        </p:nvSpPr>
        <p:spPr bwMode="auto">
          <a:xfrm>
            <a:off x="7929087" y="3856038"/>
            <a:ext cx="75501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</a:rPr>
              <a:t>10</a:t>
            </a:r>
            <a:br>
              <a:rPr lang="en-US" sz="2200" b="1" dirty="0">
                <a:solidFill>
                  <a:schemeClr val="tx2"/>
                </a:solidFill>
              </a:rPr>
            </a:br>
            <a:r>
              <a:rPr lang="en-US" sz="2200" b="1" dirty="0">
                <a:solidFill>
                  <a:schemeClr val="tx2"/>
                </a:solidFill>
              </a:rPr>
              <a:t>faults</a:t>
            </a:r>
          </a:p>
        </p:txBody>
      </p:sp>
      <p:sp>
        <p:nvSpPr>
          <p:cNvPr id="162969" name="Text Box 153"/>
          <p:cNvSpPr txBox="1">
            <a:spLocks noChangeArrowheads="1"/>
          </p:cNvSpPr>
          <p:nvPr/>
        </p:nvSpPr>
        <p:spPr bwMode="auto">
          <a:xfrm>
            <a:off x="7467600" y="1325563"/>
            <a:ext cx="152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62970" name="Rectangle 154"/>
          <p:cNvSpPr>
            <a:spLocks noChangeArrowheads="1"/>
          </p:cNvSpPr>
          <p:nvPr/>
        </p:nvSpPr>
        <p:spPr bwMode="auto">
          <a:xfrm>
            <a:off x="7391400" y="38862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62971" name="Rectangle 155"/>
          <p:cNvSpPr>
            <a:spLocks noChangeArrowheads="1"/>
          </p:cNvSpPr>
          <p:nvPr/>
        </p:nvSpPr>
        <p:spPr bwMode="auto">
          <a:xfrm>
            <a:off x="7391400" y="41910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2972" name="Rectangle 156"/>
          <p:cNvSpPr>
            <a:spLocks noChangeArrowheads="1"/>
          </p:cNvSpPr>
          <p:nvPr/>
        </p:nvSpPr>
        <p:spPr bwMode="auto">
          <a:xfrm>
            <a:off x="7391400" y="4495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62973" name="Rectangle 157"/>
          <p:cNvSpPr>
            <a:spLocks noChangeArrowheads="1"/>
          </p:cNvSpPr>
          <p:nvPr/>
        </p:nvSpPr>
        <p:spPr bwMode="auto">
          <a:xfrm>
            <a:off x="7391400" y="3581400"/>
            <a:ext cx="304800" cy="304800"/>
          </a:xfrm>
          <a:prstGeom prst="rect">
            <a:avLst/>
          </a:prstGeom>
          <a:noFill/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62982" name="Rectangle 166"/>
          <p:cNvSpPr>
            <a:spLocks noChangeArrowheads="1"/>
          </p:cNvSpPr>
          <p:nvPr/>
        </p:nvSpPr>
        <p:spPr bwMode="auto">
          <a:xfrm>
            <a:off x="1524000" y="19050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2983" name="Rectangle 167"/>
          <p:cNvSpPr>
            <a:spLocks noChangeArrowheads="1"/>
          </p:cNvSpPr>
          <p:nvPr/>
        </p:nvSpPr>
        <p:spPr bwMode="auto">
          <a:xfrm>
            <a:off x="1524000" y="2209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84" name="Rectangle 168"/>
          <p:cNvSpPr>
            <a:spLocks noChangeArrowheads="1"/>
          </p:cNvSpPr>
          <p:nvPr/>
        </p:nvSpPr>
        <p:spPr bwMode="auto">
          <a:xfrm>
            <a:off x="1524000" y="2514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85" name="Rectangle 169"/>
          <p:cNvSpPr>
            <a:spLocks noChangeArrowheads="1"/>
          </p:cNvSpPr>
          <p:nvPr/>
        </p:nvSpPr>
        <p:spPr bwMode="auto">
          <a:xfrm>
            <a:off x="20574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2986" name="Rectangle 170"/>
          <p:cNvSpPr>
            <a:spLocks noChangeArrowheads="1"/>
          </p:cNvSpPr>
          <p:nvPr/>
        </p:nvSpPr>
        <p:spPr bwMode="auto">
          <a:xfrm>
            <a:off x="2057400" y="22098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2987" name="Rectangle 171"/>
          <p:cNvSpPr>
            <a:spLocks noChangeArrowheads="1"/>
          </p:cNvSpPr>
          <p:nvPr/>
        </p:nvSpPr>
        <p:spPr bwMode="auto">
          <a:xfrm>
            <a:off x="2057400" y="25146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88" name="Rectangle 172"/>
          <p:cNvSpPr>
            <a:spLocks noChangeArrowheads="1"/>
          </p:cNvSpPr>
          <p:nvPr/>
        </p:nvSpPr>
        <p:spPr bwMode="auto">
          <a:xfrm>
            <a:off x="25908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2989" name="Rectangle 173"/>
          <p:cNvSpPr>
            <a:spLocks noChangeArrowheads="1"/>
          </p:cNvSpPr>
          <p:nvPr/>
        </p:nvSpPr>
        <p:spPr bwMode="auto">
          <a:xfrm>
            <a:off x="2590800" y="2209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2990" name="Rectangle 174"/>
          <p:cNvSpPr>
            <a:spLocks noChangeArrowheads="1"/>
          </p:cNvSpPr>
          <p:nvPr/>
        </p:nvSpPr>
        <p:spPr bwMode="auto">
          <a:xfrm>
            <a:off x="2590800" y="25146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62991" name="Rectangle 175"/>
          <p:cNvSpPr>
            <a:spLocks noChangeArrowheads="1"/>
          </p:cNvSpPr>
          <p:nvPr/>
        </p:nvSpPr>
        <p:spPr bwMode="auto">
          <a:xfrm>
            <a:off x="3124200" y="19050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62992" name="Rectangle 176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2993" name="Rectangle 177"/>
          <p:cNvSpPr>
            <a:spLocks noChangeArrowheads="1"/>
          </p:cNvSpPr>
          <p:nvPr/>
        </p:nvSpPr>
        <p:spPr bwMode="auto">
          <a:xfrm>
            <a:off x="3124200" y="25146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62994" name="Text Box 178"/>
          <p:cNvSpPr txBox="1">
            <a:spLocks noChangeArrowheads="1"/>
          </p:cNvSpPr>
          <p:nvPr/>
        </p:nvSpPr>
        <p:spPr bwMode="auto">
          <a:xfrm>
            <a:off x="419100" y="2286000"/>
            <a:ext cx="87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400"/>
              <a:t>FIFO</a:t>
            </a:r>
          </a:p>
        </p:txBody>
      </p:sp>
      <p:sp>
        <p:nvSpPr>
          <p:cNvPr id="162999" name="Rectangle 183"/>
          <p:cNvSpPr>
            <a:spLocks noChangeArrowheads="1"/>
          </p:cNvSpPr>
          <p:nvPr/>
        </p:nvSpPr>
        <p:spPr bwMode="auto">
          <a:xfrm>
            <a:off x="36576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63000" name="Rectangle 184"/>
          <p:cNvSpPr>
            <a:spLocks noChangeArrowheads="1"/>
          </p:cNvSpPr>
          <p:nvPr/>
        </p:nvSpPr>
        <p:spPr bwMode="auto">
          <a:xfrm>
            <a:off x="3657600" y="22098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3001" name="Rectangle 185"/>
          <p:cNvSpPr>
            <a:spLocks noChangeArrowheads="1"/>
          </p:cNvSpPr>
          <p:nvPr/>
        </p:nvSpPr>
        <p:spPr bwMode="auto">
          <a:xfrm>
            <a:off x="3657600" y="25146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63002" name="Rectangle 186"/>
          <p:cNvSpPr>
            <a:spLocks noChangeArrowheads="1"/>
          </p:cNvSpPr>
          <p:nvPr/>
        </p:nvSpPr>
        <p:spPr bwMode="auto">
          <a:xfrm>
            <a:off x="41910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63003" name="Rectangle 187"/>
          <p:cNvSpPr>
            <a:spLocks noChangeArrowheads="1"/>
          </p:cNvSpPr>
          <p:nvPr/>
        </p:nvSpPr>
        <p:spPr bwMode="auto">
          <a:xfrm>
            <a:off x="4191000" y="2209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3004" name="Rectangle 188"/>
          <p:cNvSpPr>
            <a:spLocks noChangeArrowheads="1"/>
          </p:cNvSpPr>
          <p:nvPr/>
        </p:nvSpPr>
        <p:spPr bwMode="auto">
          <a:xfrm>
            <a:off x="4191000" y="25146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3005" name="Rectangle 189"/>
          <p:cNvSpPr>
            <a:spLocks noChangeArrowheads="1"/>
          </p:cNvSpPr>
          <p:nvPr/>
        </p:nvSpPr>
        <p:spPr bwMode="auto">
          <a:xfrm>
            <a:off x="4724400" y="19050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63006" name="Rectangle 190"/>
          <p:cNvSpPr>
            <a:spLocks noChangeArrowheads="1"/>
          </p:cNvSpPr>
          <p:nvPr/>
        </p:nvSpPr>
        <p:spPr bwMode="auto">
          <a:xfrm>
            <a:off x="4724400" y="2209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3007" name="Rectangle 191"/>
          <p:cNvSpPr>
            <a:spLocks noChangeArrowheads="1"/>
          </p:cNvSpPr>
          <p:nvPr/>
        </p:nvSpPr>
        <p:spPr bwMode="auto">
          <a:xfrm>
            <a:off x="4724400" y="25146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3008" name="Rectangle 192"/>
          <p:cNvSpPr>
            <a:spLocks noChangeArrowheads="1"/>
          </p:cNvSpPr>
          <p:nvPr/>
        </p:nvSpPr>
        <p:spPr bwMode="auto">
          <a:xfrm>
            <a:off x="52578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63009" name="Rectangle 193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3010" name="Rectangle 194"/>
          <p:cNvSpPr>
            <a:spLocks noChangeArrowheads="1"/>
          </p:cNvSpPr>
          <p:nvPr/>
        </p:nvSpPr>
        <p:spPr bwMode="auto">
          <a:xfrm>
            <a:off x="5257800" y="25146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3011" name="Rectangle 195"/>
          <p:cNvSpPr>
            <a:spLocks noChangeArrowheads="1"/>
          </p:cNvSpPr>
          <p:nvPr/>
        </p:nvSpPr>
        <p:spPr bwMode="auto">
          <a:xfrm>
            <a:off x="57912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63012" name="Rectangle 196"/>
          <p:cNvSpPr>
            <a:spLocks noChangeArrowheads="1"/>
          </p:cNvSpPr>
          <p:nvPr/>
        </p:nvSpPr>
        <p:spPr bwMode="auto">
          <a:xfrm>
            <a:off x="5791200" y="2209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3013" name="Rectangle 197"/>
          <p:cNvSpPr>
            <a:spLocks noChangeArrowheads="1"/>
          </p:cNvSpPr>
          <p:nvPr/>
        </p:nvSpPr>
        <p:spPr bwMode="auto">
          <a:xfrm>
            <a:off x="5791200" y="25146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3014" name="Rectangle 198"/>
          <p:cNvSpPr>
            <a:spLocks noChangeArrowheads="1"/>
          </p:cNvSpPr>
          <p:nvPr/>
        </p:nvSpPr>
        <p:spPr bwMode="auto">
          <a:xfrm>
            <a:off x="63246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63015" name="Rectangle 199"/>
          <p:cNvSpPr>
            <a:spLocks noChangeArrowheads="1"/>
          </p:cNvSpPr>
          <p:nvPr/>
        </p:nvSpPr>
        <p:spPr bwMode="auto">
          <a:xfrm>
            <a:off x="6324600" y="22098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63016" name="Rectangle 200"/>
          <p:cNvSpPr>
            <a:spLocks noChangeArrowheads="1"/>
          </p:cNvSpPr>
          <p:nvPr/>
        </p:nvSpPr>
        <p:spPr bwMode="auto">
          <a:xfrm>
            <a:off x="6324600" y="25146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63017" name="Rectangle 201"/>
          <p:cNvSpPr>
            <a:spLocks noChangeArrowheads="1"/>
          </p:cNvSpPr>
          <p:nvPr/>
        </p:nvSpPr>
        <p:spPr bwMode="auto">
          <a:xfrm>
            <a:off x="68580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63018" name="Rectangle 202"/>
          <p:cNvSpPr>
            <a:spLocks noChangeArrowheads="1"/>
          </p:cNvSpPr>
          <p:nvPr/>
        </p:nvSpPr>
        <p:spPr bwMode="auto">
          <a:xfrm>
            <a:off x="6858000" y="2209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63019" name="Rectangle 203"/>
          <p:cNvSpPr>
            <a:spLocks noChangeArrowheads="1"/>
          </p:cNvSpPr>
          <p:nvPr/>
        </p:nvSpPr>
        <p:spPr bwMode="auto">
          <a:xfrm>
            <a:off x="6858000" y="2514600"/>
            <a:ext cx="304800" cy="304800"/>
          </a:xfrm>
          <a:prstGeom prst="rect">
            <a:avLst/>
          </a:prstGeom>
          <a:solidFill>
            <a:srgbClr val="B7CBF0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63020" name="Rectangle 204"/>
          <p:cNvSpPr>
            <a:spLocks noChangeArrowheads="1"/>
          </p:cNvSpPr>
          <p:nvPr/>
        </p:nvSpPr>
        <p:spPr bwMode="auto">
          <a:xfrm>
            <a:off x="7391400" y="19050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63021" name="Rectangle 205"/>
          <p:cNvSpPr>
            <a:spLocks noChangeArrowheads="1"/>
          </p:cNvSpPr>
          <p:nvPr/>
        </p:nvSpPr>
        <p:spPr bwMode="auto">
          <a:xfrm>
            <a:off x="7391400" y="2209800"/>
            <a:ext cx="304800" cy="304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63022" name="Rectangle 206"/>
          <p:cNvSpPr>
            <a:spLocks noChangeArrowheads="1"/>
          </p:cNvSpPr>
          <p:nvPr/>
        </p:nvSpPr>
        <p:spPr bwMode="auto">
          <a:xfrm>
            <a:off x="7391400" y="2514600"/>
            <a:ext cx="304800" cy="304800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63026" name="Text Box 210"/>
          <p:cNvSpPr txBox="1">
            <a:spLocks noChangeArrowheads="1"/>
          </p:cNvSpPr>
          <p:nvPr/>
        </p:nvSpPr>
        <p:spPr bwMode="auto">
          <a:xfrm>
            <a:off x="7935437" y="2027238"/>
            <a:ext cx="75501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</a:rPr>
              <a:t>9</a:t>
            </a:r>
            <a:br>
              <a:rPr lang="en-US" sz="2200" b="1" dirty="0">
                <a:solidFill>
                  <a:schemeClr val="tx2"/>
                </a:solidFill>
              </a:rPr>
            </a:br>
            <a:r>
              <a:rPr lang="en-US" sz="2200" b="1" dirty="0">
                <a:solidFill>
                  <a:schemeClr val="tx2"/>
                </a:solidFill>
              </a:rPr>
              <a:t>faults</a:t>
            </a:r>
          </a:p>
        </p:txBody>
      </p:sp>
      <p:sp>
        <p:nvSpPr>
          <p:cNvPr id="163028" name="Text Box 212"/>
          <p:cNvSpPr txBox="1">
            <a:spLocks noChangeArrowheads="1"/>
          </p:cNvSpPr>
          <p:nvPr/>
        </p:nvSpPr>
        <p:spPr bwMode="auto">
          <a:xfrm>
            <a:off x="520700" y="1179513"/>
            <a:ext cx="5461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folHlink"/>
                </a:solidFill>
              </a:rPr>
              <a:t>Page</a:t>
            </a:r>
            <a:br>
              <a:rPr lang="en-US" b="1">
                <a:solidFill>
                  <a:schemeClr val="folHlink"/>
                </a:solidFill>
              </a:rPr>
            </a:br>
            <a:r>
              <a:rPr lang="en-US" b="1">
                <a:solidFill>
                  <a:schemeClr val="folHlink"/>
                </a:solidFill>
              </a:rPr>
              <a:t>Refs</a:t>
            </a:r>
          </a:p>
        </p:txBody>
      </p:sp>
    </p:spTree>
    <p:extLst>
      <p:ext uri="{BB962C8B-B14F-4D97-AF65-F5344CB8AC3E}">
        <p14:creationId xmlns:p14="http://schemas.microsoft.com/office/powerpoint/2010/main" val="290863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Demand Paging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80A604F-8EF2-4F55-B4A6-F3CF185E6495}" type="slidenum">
              <a:rPr lang="en-US"/>
              <a:pPr/>
              <a:t>3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7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10113</TotalTime>
  <Words>271</Words>
  <Application>Microsoft Office PowerPoint</Application>
  <PresentationFormat>On-screen Show (4:3)</PresentationFormat>
  <Paragraphs>245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Page Replacement</vt:lpstr>
      <vt:lpstr>More Memory Isn't Always Better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John Ousterhout</cp:lastModifiedBy>
  <cp:revision>396</cp:revision>
  <cp:lastPrinted>2011-01-25T21:54:55Z</cp:lastPrinted>
  <dcterms:created xsi:type="dcterms:W3CDTF">2008-10-19T02:20:00Z</dcterms:created>
  <dcterms:modified xsi:type="dcterms:W3CDTF">2011-12-09T17:42:23Z</dcterms:modified>
</cp:coreProperties>
</file>