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61" r:id="rId4"/>
    <p:sldId id="262" r:id="rId5"/>
    <p:sldId id="263" r:id="rId6"/>
    <p:sldId id="259" r:id="rId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37B7"/>
    <a:srgbClr val="B17ED8"/>
    <a:srgbClr val="9E5ECE"/>
    <a:srgbClr val="E8D9F3"/>
    <a:srgbClr val="BD854D"/>
    <a:srgbClr val="E2A76C"/>
    <a:srgbClr val="FFECAF"/>
    <a:srgbClr val="EB7188"/>
    <a:srgbClr val="FF9BAE"/>
    <a:srgbClr val="FF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F33C5A0-49AD-4456-B170-B4454905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322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322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033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CS 140 Lecture Notes: Protection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F7A2FB-5E63-4F6B-AD89-DAD0D43D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CS 140 Lecture Notes: Protection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21A300-A8DA-4985-B9D1-877729195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9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CS 140 Lecture Notes: Protection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EA510-711E-4808-BDFF-EEB70A6E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2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defRPr/>
            </a:lvl1pPr>
            <a:lvl2pPr>
              <a:spcBef>
                <a:spcPts val="600"/>
              </a:spcBef>
              <a:buClr>
                <a:schemeClr val="tx2"/>
              </a:buClr>
              <a:defRPr/>
            </a:lvl2pPr>
            <a:lvl3pPr>
              <a:spcBef>
                <a:spcPts val="400"/>
              </a:spcBef>
              <a:buClr>
                <a:schemeClr val="tx2"/>
              </a:buClr>
              <a:defRPr/>
            </a:lvl3pPr>
            <a:lvl4pPr>
              <a:spcBef>
                <a:spcPts val="300"/>
              </a:spcBef>
              <a:buClr>
                <a:schemeClr val="tx2"/>
              </a:buClr>
              <a:defRPr/>
            </a:lvl4pPr>
            <a:lvl5pPr>
              <a:spcBef>
                <a:spcPts val="3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57200" y="914400"/>
            <a:ext cx="82296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CS 140 Lecture Notes: Protection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85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CS 140 Lecture Notes: Protection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CS 140 Lecture Notes: Protection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BA6D86-DBBA-4E58-B0C7-18EC3549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CS 140 Lecture Notes: Protection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715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12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CS 140 Lecture Notes: Protection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191DFC-BCA0-443D-B994-97C841DC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7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CS 140 Lecture Notes: Protection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5DFE7-D7AD-4ECD-A9C8-CA1FF5BAF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8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CS 140 Lecture Notes: Protection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9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CS 140 Lecture Notes: Protection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048402-9490-480C-B493-607B1E845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9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fr-FR" smtClean="0"/>
              <a:t>CS 140 Lecture Notes: Protection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9"/>
          <p:cNvSpPr>
            <a:spLocks noChangeShapeType="1"/>
          </p:cNvSpPr>
          <p:nvPr userDrawn="1"/>
        </p:nvSpPr>
        <p:spPr bwMode="auto">
          <a:xfrm>
            <a:off x="457200" y="889000"/>
            <a:ext cx="8229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Protection</a:t>
            </a:r>
          </a:p>
        </p:txBody>
      </p:sp>
      <p:sp>
        <p:nvSpPr>
          <p:cNvPr id="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20C7DB3-5842-46BF-B0DE-8EDD19B56853}" type="slidenum">
              <a:rPr lang="en-US"/>
              <a:pPr/>
              <a:t>1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Matrix</a:t>
            </a:r>
          </a:p>
        </p:txBody>
      </p:sp>
      <p:graphicFrame>
        <p:nvGraphicFramePr>
          <p:cNvPr id="131137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266936"/>
              </p:ext>
            </p:extLst>
          </p:nvPr>
        </p:nvGraphicFramePr>
        <p:xfrm>
          <a:off x="762000" y="2057400"/>
          <a:ext cx="6400800" cy="2743200"/>
        </p:xfrm>
        <a:graphic>
          <a:graphicData uri="http://schemas.openxmlformats.org/drawingml/2006/table">
            <a:tbl>
              <a:tblPr/>
              <a:tblGrid>
                <a:gridCol w="1905000"/>
                <a:gridCol w="1066800"/>
                <a:gridCol w="990600"/>
                <a:gridCol w="1066800"/>
                <a:gridCol w="13716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74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File A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74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File B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74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File C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74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Printer 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74CB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Alice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Bob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Carol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David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Faculty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707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Protection</a:t>
            </a:r>
          </a:p>
        </p:txBody>
      </p:sp>
      <p:sp>
        <p:nvSpPr>
          <p:cNvPr id="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20C7DB3-5842-46BF-B0DE-8EDD19B56853}" type="slidenum">
              <a:rPr lang="en-US"/>
              <a:pPr/>
              <a:t>2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Matrix</a:t>
            </a:r>
          </a:p>
        </p:txBody>
      </p:sp>
      <p:graphicFrame>
        <p:nvGraphicFramePr>
          <p:cNvPr id="131137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163389"/>
              </p:ext>
            </p:extLst>
          </p:nvPr>
        </p:nvGraphicFramePr>
        <p:xfrm>
          <a:off x="762000" y="2057400"/>
          <a:ext cx="6400800" cy="2743200"/>
        </p:xfrm>
        <a:graphic>
          <a:graphicData uri="http://schemas.openxmlformats.org/drawingml/2006/table">
            <a:tbl>
              <a:tblPr/>
              <a:tblGrid>
                <a:gridCol w="1905000"/>
                <a:gridCol w="1066800"/>
                <a:gridCol w="990600"/>
                <a:gridCol w="1066800"/>
                <a:gridCol w="13716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74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File A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74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File B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74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File C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74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Printer 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74CB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Alice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Bob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Carol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David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Faculty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514600" y="1905000"/>
            <a:ext cx="1371600" cy="30480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903423" y="4953000"/>
            <a:ext cx="25923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Access Control List</a:t>
            </a:r>
            <a:endParaRPr lang="en-US" sz="20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365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Protection</a:t>
            </a:r>
          </a:p>
        </p:txBody>
      </p:sp>
      <p:sp>
        <p:nvSpPr>
          <p:cNvPr id="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20C7DB3-5842-46BF-B0DE-8EDD19B56853}" type="slidenum">
              <a:rPr lang="en-US"/>
              <a:pPr/>
              <a:t>3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Matrix</a:t>
            </a:r>
          </a:p>
        </p:txBody>
      </p:sp>
      <p:graphicFrame>
        <p:nvGraphicFramePr>
          <p:cNvPr id="131137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726466"/>
              </p:ext>
            </p:extLst>
          </p:nvPr>
        </p:nvGraphicFramePr>
        <p:xfrm>
          <a:off x="762000" y="2057400"/>
          <a:ext cx="6400800" cy="2743200"/>
        </p:xfrm>
        <a:graphic>
          <a:graphicData uri="http://schemas.openxmlformats.org/drawingml/2006/table">
            <a:tbl>
              <a:tblPr/>
              <a:tblGrid>
                <a:gridCol w="1905000"/>
                <a:gridCol w="1066800"/>
                <a:gridCol w="990600"/>
                <a:gridCol w="1066800"/>
                <a:gridCol w="13716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74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File A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74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File B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74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File C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74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Printer 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74CB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Alice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Bob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Carol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David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1F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Faculty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AF9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09600" y="4191000"/>
            <a:ext cx="6705600" cy="7620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91400" y="4229616"/>
            <a:ext cx="14093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Capability</a:t>
            </a:r>
            <a:br>
              <a:rPr lang="en-US" sz="2000" b="1" dirty="0" smtClean="0">
                <a:solidFill>
                  <a:schemeClr val="accent4"/>
                </a:solidFill>
              </a:rPr>
            </a:br>
            <a:r>
              <a:rPr lang="en-US" sz="2000" b="1" dirty="0" smtClean="0">
                <a:solidFill>
                  <a:schemeClr val="accent4"/>
                </a:solidFill>
              </a:rPr>
              <a:t>List</a:t>
            </a:r>
            <a:endParaRPr lang="en-US" sz="20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365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ontent Placeholder 101"/>
          <p:cNvSpPr>
            <a:spLocks noGrp="1"/>
          </p:cNvSpPr>
          <p:nvPr>
            <p:ph idx="1"/>
          </p:nvPr>
        </p:nvSpPr>
        <p:spPr>
          <a:xfrm>
            <a:off x="457200" y="5029200"/>
            <a:ext cx="8229600" cy="1096963"/>
          </a:xfrm>
        </p:spPr>
        <p:txBody>
          <a:bodyPr/>
          <a:lstStyle/>
          <a:p>
            <a:r>
              <a:rPr lang="en-US" dirty="0" smtClean="0"/>
              <a:t>Sharing and communication impossible!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CS 140 Lecture Notes: Protection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Capability Lists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76400" y="2133600"/>
            <a:ext cx="533400" cy="1828800"/>
          </a:xfrm>
          <a:prstGeom prst="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676400" y="22860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676400" y="24384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676400" y="25908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676400" y="27432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676400" y="28956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76400" y="30480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676400" y="32004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676400" y="33528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676400" y="35052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676400" y="36576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76400" y="38100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400800" y="2133600"/>
            <a:ext cx="533400" cy="1828800"/>
          </a:xfrm>
          <a:prstGeom prst="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6400800" y="22860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400800" y="24384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400800" y="25908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400800" y="27432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400800" y="28956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400800" y="30480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400800" y="32004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400800" y="33528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400800" y="35052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400800" y="36576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400800" y="38100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3" name="Group 560"/>
          <p:cNvGrpSpPr>
            <a:grpSpLocks/>
          </p:cNvGrpSpPr>
          <p:nvPr/>
        </p:nvGrpSpPr>
        <p:grpSpPr bwMode="auto">
          <a:xfrm>
            <a:off x="2895600" y="3810000"/>
            <a:ext cx="304800" cy="381000"/>
            <a:chOff x="1104" y="2544"/>
            <a:chExt cx="192" cy="240"/>
          </a:xfrm>
        </p:grpSpPr>
        <p:sp>
          <p:nvSpPr>
            <p:cNvPr id="34" name="AutoShape 561"/>
            <p:cNvSpPr>
              <a:spLocks noChangeAspect="1" noChangeArrowheads="1"/>
            </p:cNvSpPr>
            <p:nvPr/>
          </p:nvSpPr>
          <p:spPr bwMode="auto">
            <a:xfrm flipV="1">
              <a:off x="1104" y="2544"/>
              <a:ext cx="192" cy="240"/>
            </a:xfrm>
            <a:prstGeom prst="foldedCorner">
              <a:avLst>
                <a:gd name="adj" fmla="val 29690"/>
              </a:avLst>
            </a:prstGeom>
            <a:gradFill rotWithShape="1">
              <a:gsLst>
                <a:gs pos="0">
                  <a:srgbClr val="C0C0C0">
                    <a:gamma/>
                    <a:tint val="23137"/>
                    <a:invGamma/>
                  </a:srgbClr>
                </a:gs>
                <a:gs pos="100000">
                  <a:srgbClr val="C0C0C0"/>
                </a:gs>
              </a:gsLst>
              <a:lin ang="2700000" scaled="1"/>
            </a:gradFill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35" name="Line 562"/>
            <p:cNvSpPr>
              <a:spLocks noChangeAspect="1" noChangeShapeType="1"/>
            </p:cNvSpPr>
            <p:nvPr/>
          </p:nvSpPr>
          <p:spPr bwMode="auto">
            <a:xfrm>
              <a:off x="1123" y="2584"/>
              <a:ext cx="125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" name="Line 563"/>
            <p:cNvSpPr>
              <a:spLocks noChangeAspect="1" noChangeShapeType="1"/>
            </p:cNvSpPr>
            <p:nvPr/>
          </p:nvSpPr>
          <p:spPr bwMode="auto">
            <a:xfrm>
              <a:off x="1123" y="2624"/>
              <a:ext cx="15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" name="Line 564"/>
            <p:cNvSpPr>
              <a:spLocks noChangeAspect="1" noChangeShapeType="1"/>
            </p:cNvSpPr>
            <p:nvPr/>
          </p:nvSpPr>
          <p:spPr bwMode="auto">
            <a:xfrm>
              <a:off x="1123" y="2664"/>
              <a:ext cx="15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" name="Line 565"/>
            <p:cNvSpPr>
              <a:spLocks noChangeAspect="1" noChangeShapeType="1"/>
            </p:cNvSpPr>
            <p:nvPr/>
          </p:nvSpPr>
          <p:spPr bwMode="auto">
            <a:xfrm>
              <a:off x="1123" y="2704"/>
              <a:ext cx="15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" name="Line 566"/>
            <p:cNvSpPr>
              <a:spLocks noChangeAspect="1" noChangeShapeType="1"/>
            </p:cNvSpPr>
            <p:nvPr/>
          </p:nvSpPr>
          <p:spPr bwMode="auto">
            <a:xfrm>
              <a:off x="1123" y="2744"/>
              <a:ext cx="15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2895600" y="2895600"/>
            <a:ext cx="304800" cy="381000"/>
            <a:chOff x="5334000" y="4800600"/>
            <a:chExt cx="304800" cy="381000"/>
          </a:xfrm>
        </p:grpSpPr>
        <p:sp>
          <p:nvSpPr>
            <p:cNvPr id="41" name="AutoShape 561"/>
            <p:cNvSpPr>
              <a:spLocks noChangeAspect="1" noChangeArrowheads="1"/>
            </p:cNvSpPr>
            <p:nvPr/>
          </p:nvSpPr>
          <p:spPr bwMode="auto">
            <a:xfrm flipV="1">
              <a:off x="5334000" y="4800600"/>
              <a:ext cx="304800" cy="381000"/>
            </a:xfrm>
            <a:prstGeom prst="foldedCorner">
              <a:avLst>
                <a:gd name="adj" fmla="val 29690"/>
              </a:avLst>
            </a:prstGeom>
            <a:gradFill>
              <a:gsLst>
                <a:gs pos="0">
                  <a:srgbClr val="FFECAF"/>
                </a:gs>
                <a:gs pos="100000">
                  <a:srgbClr val="FFD54F"/>
                </a:gs>
              </a:gsLst>
              <a:lin ang="2700000" scaled="1"/>
            </a:gradFill>
            <a:ln w="12700">
              <a:solidFill>
                <a:srgbClr val="DCAC12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2" name="Line 562"/>
            <p:cNvSpPr>
              <a:spLocks noChangeAspect="1" noChangeShapeType="1"/>
            </p:cNvSpPr>
            <p:nvPr/>
          </p:nvSpPr>
          <p:spPr bwMode="auto">
            <a:xfrm>
              <a:off x="5364163" y="4864100"/>
              <a:ext cx="198438" cy="0"/>
            </a:xfrm>
            <a:prstGeom prst="line">
              <a:avLst/>
            </a:prstGeom>
            <a:noFill/>
            <a:ln w="12700">
              <a:solidFill>
                <a:srgbClr val="DCAC1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" name="Line 563"/>
            <p:cNvSpPr>
              <a:spLocks noChangeAspect="1" noChangeShapeType="1"/>
            </p:cNvSpPr>
            <p:nvPr/>
          </p:nvSpPr>
          <p:spPr bwMode="auto">
            <a:xfrm>
              <a:off x="5364163" y="4927600"/>
              <a:ext cx="244475" cy="0"/>
            </a:xfrm>
            <a:prstGeom prst="line">
              <a:avLst/>
            </a:prstGeom>
            <a:noFill/>
            <a:ln w="12700">
              <a:solidFill>
                <a:srgbClr val="DCAC1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" name="Line 564"/>
            <p:cNvSpPr>
              <a:spLocks noChangeAspect="1" noChangeShapeType="1"/>
            </p:cNvSpPr>
            <p:nvPr/>
          </p:nvSpPr>
          <p:spPr bwMode="auto">
            <a:xfrm>
              <a:off x="5364163" y="4991100"/>
              <a:ext cx="244475" cy="0"/>
            </a:xfrm>
            <a:prstGeom prst="line">
              <a:avLst/>
            </a:prstGeom>
            <a:noFill/>
            <a:ln w="12700">
              <a:solidFill>
                <a:srgbClr val="DCAC1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5" name="Line 565"/>
            <p:cNvSpPr>
              <a:spLocks noChangeAspect="1" noChangeShapeType="1"/>
            </p:cNvSpPr>
            <p:nvPr/>
          </p:nvSpPr>
          <p:spPr bwMode="auto">
            <a:xfrm>
              <a:off x="5364163" y="5054600"/>
              <a:ext cx="244475" cy="0"/>
            </a:xfrm>
            <a:prstGeom prst="line">
              <a:avLst/>
            </a:prstGeom>
            <a:noFill/>
            <a:ln w="12700">
              <a:solidFill>
                <a:srgbClr val="DCAC1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6" name="Line 566"/>
            <p:cNvSpPr>
              <a:spLocks noChangeAspect="1" noChangeShapeType="1"/>
            </p:cNvSpPr>
            <p:nvPr/>
          </p:nvSpPr>
          <p:spPr bwMode="auto">
            <a:xfrm>
              <a:off x="5364163" y="5118100"/>
              <a:ext cx="244475" cy="0"/>
            </a:xfrm>
            <a:prstGeom prst="line">
              <a:avLst/>
            </a:prstGeom>
            <a:noFill/>
            <a:ln w="12700">
              <a:solidFill>
                <a:srgbClr val="DCAC1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391400" y="2438400"/>
            <a:ext cx="304800" cy="381000"/>
            <a:chOff x="4191000" y="4876800"/>
            <a:chExt cx="304800" cy="381000"/>
          </a:xfrm>
        </p:grpSpPr>
        <p:sp>
          <p:nvSpPr>
            <p:cNvPr id="48" name="AutoShape 561"/>
            <p:cNvSpPr>
              <a:spLocks noChangeAspect="1" noChangeArrowheads="1"/>
            </p:cNvSpPr>
            <p:nvPr/>
          </p:nvSpPr>
          <p:spPr bwMode="auto">
            <a:xfrm flipV="1">
              <a:off x="4191000" y="4876800"/>
              <a:ext cx="304800" cy="381000"/>
            </a:xfrm>
            <a:prstGeom prst="foldedCorner">
              <a:avLst>
                <a:gd name="adj" fmla="val 29690"/>
              </a:avLst>
            </a:prstGeom>
            <a:gradFill>
              <a:gsLst>
                <a:gs pos="0">
                  <a:srgbClr val="C5FFC5"/>
                </a:gs>
                <a:gs pos="100000">
                  <a:srgbClr val="67DB67"/>
                </a:gs>
              </a:gsLst>
              <a:lin ang="2700000" scaled="1"/>
            </a:gradFill>
            <a:ln w="12700">
              <a:solidFill>
                <a:srgbClr val="279127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9" name="Line 562"/>
            <p:cNvSpPr>
              <a:spLocks noChangeAspect="1" noChangeShapeType="1"/>
            </p:cNvSpPr>
            <p:nvPr/>
          </p:nvSpPr>
          <p:spPr bwMode="auto">
            <a:xfrm>
              <a:off x="4221163" y="4940300"/>
              <a:ext cx="198438" cy="0"/>
            </a:xfrm>
            <a:prstGeom prst="line">
              <a:avLst/>
            </a:prstGeom>
            <a:noFill/>
            <a:ln w="12700">
              <a:solidFill>
                <a:srgbClr val="27912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0" name="Line 563"/>
            <p:cNvSpPr>
              <a:spLocks noChangeAspect="1" noChangeShapeType="1"/>
            </p:cNvSpPr>
            <p:nvPr/>
          </p:nvSpPr>
          <p:spPr bwMode="auto">
            <a:xfrm>
              <a:off x="4221163" y="5003800"/>
              <a:ext cx="244475" cy="0"/>
            </a:xfrm>
            <a:prstGeom prst="line">
              <a:avLst/>
            </a:prstGeom>
            <a:noFill/>
            <a:ln w="12700">
              <a:solidFill>
                <a:srgbClr val="27912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1" name="Line 564"/>
            <p:cNvSpPr>
              <a:spLocks noChangeAspect="1" noChangeShapeType="1"/>
            </p:cNvSpPr>
            <p:nvPr/>
          </p:nvSpPr>
          <p:spPr bwMode="auto">
            <a:xfrm>
              <a:off x="4221163" y="5067300"/>
              <a:ext cx="244475" cy="0"/>
            </a:xfrm>
            <a:prstGeom prst="line">
              <a:avLst/>
            </a:prstGeom>
            <a:noFill/>
            <a:ln w="12700">
              <a:solidFill>
                <a:srgbClr val="27912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2" name="Line 565"/>
            <p:cNvSpPr>
              <a:spLocks noChangeAspect="1" noChangeShapeType="1"/>
            </p:cNvSpPr>
            <p:nvPr/>
          </p:nvSpPr>
          <p:spPr bwMode="auto">
            <a:xfrm>
              <a:off x="4221163" y="5130800"/>
              <a:ext cx="244475" cy="0"/>
            </a:xfrm>
            <a:prstGeom prst="line">
              <a:avLst/>
            </a:prstGeom>
            <a:noFill/>
            <a:ln w="12700">
              <a:solidFill>
                <a:srgbClr val="27912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" name="Line 566"/>
            <p:cNvSpPr>
              <a:spLocks noChangeAspect="1" noChangeShapeType="1"/>
            </p:cNvSpPr>
            <p:nvPr/>
          </p:nvSpPr>
          <p:spPr bwMode="auto">
            <a:xfrm>
              <a:off x="4221163" y="5194300"/>
              <a:ext cx="244475" cy="0"/>
            </a:xfrm>
            <a:prstGeom prst="line">
              <a:avLst/>
            </a:prstGeom>
            <a:noFill/>
            <a:ln w="12700">
              <a:solidFill>
                <a:srgbClr val="27912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2895600" y="2286000"/>
            <a:ext cx="304800" cy="381000"/>
            <a:chOff x="3124200" y="4800600"/>
            <a:chExt cx="304800" cy="381000"/>
          </a:xfrm>
        </p:grpSpPr>
        <p:sp>
          <p:nvSpPr>
            <p:cNvPr id="55" name="AutoShape 561"/>
            <p:cNvSpPr>
              <a:spLocks noChangeAspect="1" noChangeArrowheads="1"/>
            </p:cNvSpPr>
            <p:nvPr/>
          </p:nvSpPr>
          <p:spPr bwMode="auto">
            <a:xfrm flipV="1">
              <a:off x="3124200" y="4800600"/>
              <a:ext cx="304800" cy="381000"/>
            </a:xfrm>
            <a:prstGeom prst="foldedCorner">
              <a:avLst>
                <a:gd name="adj" fmla="val 29690"/>
              </a:avLst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  <a:ln w="12700">
              <a:solidFill>
                <a:srgbClr val="2453B2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56" name="Line 562"/>
            <p:cNvSpPr>
              <a:spLocks noChangeAspect="1" noChangeShapeType="1"/>
            </p:cNvSpPr>
            <p:nvPr/>
          </p:nvSpPr>
          <p:spPr bwMode="auto">
            <a:xfrm>
              <a:off x="3154363" y="4864100"/>
              <a:ext cx="198438" cy="0"/>
            </a:xfrm>
            <a:prstGeom prst="line">
              <a:avLst/>
            </a:prstGeom>
            <a:noFill/>
            <a:ln w="12700">
              <a:solidFill>
                <a:srgbClr val="2453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7" name="Line 563"/>
            <p:cNvSpPr>
              <a:spLocks noChangeAspect="1" noChangeShapeType="1"/>
            </p:cNvSpPr>
            <p:nvPr/>
          </p:nvSpPr>
          <p:spPr bwMode="auto">
            <a:xfrm>
              <a:off x="3154363" y="4927600"/>
              <a:ext cx="244475" cy="0"/>
            </a:xfrm>
            <a:prstGeom prst="line">
              <a:avLst/>
            </a:prstGeom>
            <a:noFill/>
            <a:ln w="12700">
              <a:solidFill>
                <a:srgbClr val="2453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" name="Line 564"/>
            <p:cNvSpPr>
              <a:spLocks noChangeAspect="1" noChangeShapeType="1"/>
            </p:cNvSpPr>
            <p:nvPr/>
          </p:nvSpPr>
          <p:spPr bwMode="auto">
            <a:xfrm>
              <a:off x="3154363" y="4991100"/>
              <a:ext cx="244475" cy="0"/>
            </a:xfrm>
            <a:prstGeom prst="line">
              <a:avLst/>
            </a:prstGeom>
            <a:noFill/>
            <a:ln w="12700">
              <a:solidFill>
                <a:srgbClr val="2453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9" name="Line 565"/>
            <p:cNvSpPr>
              <a:spLocks noChangeAspect="1" noChangeShapeType="1"/>
            </p:cNvSpPr>
            <p:nvPr/>
          </p:nvSpPr>
          <p:spPr bwMode="auto">
            <a:xfrm>
              <a:off x="3154363" y="5054600"/>
              <a:ext cx="244475" cy="0"/>
            </a:xfrm>
            <a:prstGeom prst="line">
              <a:avLst/>
            </a:prstGeom>
            <a:noFill/>
            <a:ln w="12700">
              <a:solidFill>
                <a:srgbClr val="2453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0" name="Line 566"/>
            <p:cNvSpPr>
              <a:spLocks noChangeAspect="1" noChangeShapeType="1"/>
            </p:cNvSpPr>
            <p:nvPr/>
          </p:nvSpPr>
          <p:spPr bwMode="auto">
            <a:xfrm>
              <a:off x="3154363" y="5118100"/>
              <a:ext cx="244475" cy="0"/>
            </a:xfrm>
            <a:prstGeom prst="line">
              <a:avLst/>
            </a:prstGeom>
            <a:noFill/>
            <a:ln w="12700">
              <a:solidFill>
                <a:srgbClr val="2453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7391400" y="3657600"/>
            <a:ext cx="304800" cy="381000"/>
            <a:chOff x="3657600" y="5486400"/>
            <a:chExt cx="304800" cy="381000"/>
          </a:xfrm>
        </p:grpSpPr>
        <p:sp>
          <p:nvSpPr>
            <p:cNvPr id="66" name="AutoShape 561"/>
            <p:cNvSpPr>
              <a:spLocks noChangeAspect="1" noChangeArrowheads="1"/>
            </p:cNvSpPr>
            <p:nvPr/>
          </p:nvSpPr>
          <p:spPr bwMode="auto">
            <a:xfrm flipV="1">
              <a:off x="3657600" y="5486400"/>
              <a:ext cx="304800" cy="381000"/>
            </a:xfrm>
            <a:prstGeom prst="foldedCorner">
              <a:avLst>
                <a:gd name="adj" fmla="val 29690"/>
              </a:avLst>
            </a:prstGeom>
            <a:gradFill>
              <a:gsLst>
                <a:gs pos="0">
                  <a:srgbClr val="FFFFC9"/>
                </a:gs>
                <a:gs pos="100000">
                  <a:srgbClr val="FFFF4F"/>
                </a:gs>
              </a:gsLst>
              <a:lin ang="2700000" scaled="1"/>
            </a:gradFill>
            <a:ln w="12700">
              <a:solidFill>
                <a:srgbClr val="DED911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67" name="Line 562"/>
            <p:cNvSpPr>
              <a:spLocks noChangeAspect="1" noChangeShapeType="1"/>
            </p:cNvSpPr>
            <p:nvPr/>
          </p:nvSpPr>
          <p:spPr bwMode="auto">
            <a:xfrm>
              <a:off x="3687763" y="5549900"/>
              <a:ext cx="198438" cy="0"/>
            </a:xfrm>
            <a:prstGeom prst="line">
              <a:avLst/>
            </a:prstGeom>
            <a:noFill/>
            <a:ln w="12700">
              <a:solidFill>
                <a:srgbClr val="DED91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8" name="Line 563"/>
            <p:cNvSpPr>
              <a:spLocks noChangeAspect="1" noChangeShapeType="1"/>
            </p:cNvSpPr>
            <p:nvPr/>
          </p:nvSpPr>
          <p:spPr bwMode="auto">
            <a:xfrm>
              <a:off x="3687763" y="5613400"/>
              <a:ext cx="244475" cy="0"/>
            </a:xfrm>
            <a:prstGeom prst="line">
              <a:avLst/>
            </a:prstGeom>
            <a:noFill/>
            <a:ln w="12700">
              <a:solidFill>
                <a:srgbClr val="DED91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9" name="Line 564"/>
            <p:cNvSpPr>
              <a:spLocks noChangeAspect="1" noChangeShapeType="1"/>
            </p:cNvSpPr>
            <p:nvPr/>
          </p:nvSpPr>
          <p:spPr bwMode="auto">
            <a:xfrm>
              <a:off x="3687763" y="5676900"/>
              <a:ext cx="244475" cy="0"/>
            </a:xfrm>
            <a:prstGeom prst="line">
              <a:avLst/>
            </a:prstGeom>
            <a:noFill/>
            <a:ln w="12700">
              <a:solidFill>
                <a:srgbClr val="DED91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" name="Line 565"/>
            <p:cNvSpPr>
              <a:spLocks noChangeAspect="1" noChangeShapeType="1"/>
            </p:cNvSpPr>
            <p:nvPr/>
          </p:nvSpPr>
          <p:spPr bwMode="auto">
            <a:xfrm>
              <a:off x="3687763" y="5740400"/>
              <a:ext cx="244475" cy="0"/>
            </a:xfrm>
            <a:prstGeom prst="line">
              <a:avLst/>
            </a:prstGeom>
            <a:noFill/>
            <a:ln w="12700">
              <a:solidFill>
                <a:srgbClr val="DED91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1" name="Line 566"/>
            <p:cNvSpPr>
              <a:spLocks noChangeAspect="1" noChangeShapeType="1"/>
            </p:cNvSpPr>
            <p:nvPr/>
          </p:nvSpPr>
          <p:spPr bwMode="auto">
            <a:xfrm>
              <a:off x="3687763" y="5803900"/>
              <a:ext cx="244475" cy="0"/>
            </a:xfrm>
            <a:prstGeom prst="line">
              <a:avLst/>
            </a:prstGeom>
            <a:noFill/>
            <a:ln w="12700">
              <a:solidFill>
                <a:srgbClr val="DED91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7924800" y="2133600"/>
            <a:ext cx="304800" cy="381000"/>
            <a:chOff x="4800600" y="5562600"/>
            <a:chExt cx="304800" cy="381000"/>
          </a:xfrm>
        </p:grpSpPr>
        <p:sp>
          <p:nvSpPr>
            <p:cNvPr id="74" name="AutoShape 561"/>
            <p:cNvSpPr>
              <a:spLocks noChangeAspect="1" noChangeArrowheads="1"/>
            </p:cNvSpPr>
            <p:nvPr/>
          </p:nvSpPr>
          <p:spPr bwMode="auto">
            <a:xfrm flipV="1">
              <a:off x="4800600" y="5562600"/>
              <a:ext cx="304800" cy="381000"/>
            </a:xfrm>
            <a:prstGeom prst="foldedCorner">
              <a:avLst>
                <a:gd name="adj" fmla="val 29690"/>
              </a:avLst>
            </a:prstGeom>
            <a:gradFill>
              <a:gsLst>
                <a:gs pos="0">
                  <a:srgbClr val="FFD5DD"/>
                </a:gs>
                <a:gs pos="100000">
                  <a:srgbClr val="FF9BAE"/>
                </a:gs>
              </a:gsLst>
              <a:lin ang="2700000" scaled="1"/>
            </a:gradFill>
            <a:ln w="12700">
              <a:solidFill>
                <a:srgbClr val="EB7188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75" name="Line 562"/>
            <p:cNvSpPr>
              <a:spLocks noChangeAspect="1" noChangeShapeType="1"/>
            </p:cNvSpPr>
            <p:nvPr/>
          </p:nvSpPr>
          <p:spPr bwMode="auto">
            <a:xfrm>
              <a:off x="4830763" y="5626100"/>
              <a:ext cx="198438" cy="0"/>
            </a:xfrm>
            <a:prstGeom prst="line">
              <a:avLst/>
            </a:prstGeom>
            <a:noFill/>
            <a:ln w="12700">
              <a:solidFill>
                <a:srgbClr val="EB718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6" name="Line 563"/>
            <p:cNvSpPr>
              <a:spLocks noChangeAspect="1" noChangeShapeType="1"/>
            </p:cNvSpPr>
            <p:nvPr/>
          </p:nvSpPr>
          <p:spPr bwMode="auto">
            <a:xfrm>
              <a:off x="4830763" y="5689600"/>
              <a:ext cx="244475" cy="0"/>
            </a:xfrm>
            <a:prstGeom prst="line">
              <a:avLst/>
            </a:prstGeom>
            <a:noFill/>
            <a:ln w="12700">
              <a:solidFill>
                <a:srgbClr val="EB718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7" name="Line 564"/>
            <p:cNvSpPr>
              <a:spLocks noChangeAspect="1" noChangeShapeType="1"/>
            </p:cNvSpPr>
            <p:nvPr/>
          </p:nvSpPr>
          <p:spPr bwMode="auto">
            <a:xfrm>
              <a:off x="4830763" y="5753100"/>
              <a:ext cx="244475" cy="0"/>
            </a:xfrm>
            <a:prstGeom prst="line">
              <a:avLst/>
            </a:prstGeom>
            <a:noFill/>
            <a:ln w="12700">
              <a:solidFill>
                <a:srgbClr val="EB718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8" name="Line 565"/>
            <p:cNvSpPr>
              <a:spLocks noChangeAspect="1" noChangeShapeType="1"/>
            </p:cNvSpPr>
            <p:nvPr/>
          </p:nvSpPr>
          <p:spPr bwMode="auto">
            <a:xfrm>
              <a:off x="4830763" y="5816600"/>
              <a:ext cx="244475" cy="0"/>
            </a:xfrm>
            <a:prstGeom prst="line">
              <a:avLst/>
            </a:prstGeom>
            <a:noFill/>
            <a:ln w="12700">
              <a:solidFill>
                <a:srgbClr val="EB718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9" name="Line 566"/>
            <p:cNvSpPr>
              <a:spLocks noChangeAspect="1" noChangeShapeType="1"/>
            </p:cNvSpPr>
            <p:nvPr/>
          </p:nvSpPr>
          <p:spPr bwMode="auto">
            <a:xfrm>
              <a:off x="4830763" y="5880100"/>
              <a:ext cx="244475" cy="0"/>
            </a:xfrm>
            <a:prstGeom prst="line">
              <a:avLst/>
            </a:prstGeom>
            <a:noFill/>
            <a:ln w="12700">
              <a:solidFill>
                <a:srgbClr val="EB718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7391400" y="3048000"/>
            <a:ext cx="304800" cy="381000"/>
            <a:chOff x="3048000" y="5867400"/>
            <a:chExt cx="304800" cy="381000"/>
          </a:xfrm>
        </p:grpSpPr>
        <p:sp>
          <p:nvSpPr>
            <p:cNvPr id="82" name="AutoShape 561"/>
            <p:cNvSpPr>
              <a:spLocks noChangeAspect="1" noChangeArrowheads="1"/>
            </p:cNvSpPr>
            <p:nvPr/>
          </p:nvSpPr>
          <p:spPr bwMode="auto">
            <a:xfrm flipV="1">
              <a:off x="3048000" y="5867400"/>
              <a:ext cx="304800" cy="381000"/>
            </a:xfrm>
            <a:prstGeom prst="foldedCorner">
              <a:avLst>
                <a:gd name="adj" fmla="val 29690"/>
              </a:avLst>
            </a:pr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0">
                  <a:srgbClr val="E2A76C"/>
                </a:gs>
              </a:gsLst>
              <a:lin ang="2700000" scaled="1"/>
            </a:gradFill>
            <a:ln w="12700">
              <a:solidFill>
                <a:srgbClr val="BD854D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83" name="Line 562"/>
            <p:cNvSpPr>
              <a:spLocks noChangeAspect="1" noChangeShapeType="1"/>
            </p:cNvSpPr>
            <p:nvPr/>
          </p:nvSpPr>
          <p:spPr bwMode="auto">
            <a:xfrm>
              <a:off x="3078163" y="5930900"/>
              <a:ext cx="198438" cy="0"/>
            </a:xfrm>
            <a:prstGeom prst="line">
              <a:avLst/>
            </a:prstGeom>
            <a:noFill/>
            <a:ln w="12700">
              <a:solidFill>
                <a:srgbClr val="BD854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4" name="Line 563"/>
            <p:cNvSpPr>
              <a:spLocks noChangeAspect="1" noChangeShapeType="1"/>
            </p:cNvSpPr>
            <p:nvPr/>
          </p:nvSpPr>
          <p:spPr bwMode="auto">
            <a:xfrm>
              <a:off x="3078163" y="5994400"/>
              <a:ext cx="244475" cy="0"/>
            </a:xfrm>
            <a:prstGeom prst="line">
              <a:avLst/>
            </a:prstGeom>
            <a:noFill/>
            <a:ln w="12700">
              <a:solidFill>
                <a:srgbClr val="BD854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5" name="Line 564"/>
            <p:cNvSpPr>
              <a:spLocks noChangeAspect="1" noChangeShapeType="1"/>
            </p:cNvSpPr>
            <p:nvPr/>
          </p:nvSpPr>
          <p:spPr bwMode="auto">
            <a:xfrm>
              <a:off x="3078163" y="6057900"/>
              <a:ext cx="244475" cy="0"/>
            </a:xfrm>
            <a:prstGeom prst="line">
              <a:avLst/>
            </a:prstGeom>
            <a:noFill/>
            <a:ln w="12700">
              <a:solidFill>
                <a:srgbClr val="BD854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6" name="Line 565"/>
            <p:cNvSpPr>
              <a:spLocks noChangeAspect="1" noChangeShapeType="1"/>
            </p:cNvSpPr>
            <p:nvPr/>
          </p:nvSpPr>
          <p:spPr bwMode="auto">
            <a:xfrm>
              <a:off x="3078163" y="6121400"/>
              <a:ext cx="244475" cy="0"/>
            </a:xfrm>
            <a:prstGeom prst="line">
              <a:avLst/>
            </a:prstGeom>
            <a:noFill/>
            <a:ln w="12700">
              <a:solidFill>
                <a:srgbClr val="BD854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" name="Line 566"/>
            <p:cNvSpPr>
              <a:spLocks noChangeAspect="1" noChangeShapeType="1"/>
            </p:cNvSpPr>
            <p:nvPr/>
          </p:nvSpPr>
          <p:spPr bwMode="auto">
            <a:xfrm>
              <a:off x="3078163" y="6184900"/>
              <a:ext cx="244475" cy="0"/>
            </a:xfrm>
            <a:prstGeom prst="line">
              <a:avLst/>
            </a:prstGeom>
            <a:noFill/>
            <a:ln w="12700">
              <a:solidFill>
                <a:srgbClr val="BD854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cxnSp>
        <p:nvCxnSpPr>
          <p:cNvPr id="90" name="Straight Arrow Connector 89"/>
          <p:cNvCxnSpPr/>
          <p:nvPr/>
        </p:nvCxnSpPr>
        <p:spPr>
          <a:xfrm>
            <a:off x="2209800" y="2362200"/>
            <a:ext cx="685800" cy="0"/>
          </a:xfrm>
          <a:prstGeom prst="straightConnector1">
            <a:avLst/>
          </a:pr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2209800" y="2971800"/>
            <a:ext cx="685800" cy="0"/>
          </a:xfrm>
          <a:prstGeom prst="straightConnector1">
            <a:avLst/>
          </a:pr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2209800" y="3886200"/>
            <a:ext cx="685800" cy="0"/>
          </a:xfrm>
          <a:prstGeom prst="straightConnector1">
            <a:avLst/>
          </a:pr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6934200" y="2514600"/>
            <a:ext cx="457200" cy="0"/>
          </a:xfrm>
          <a:prstGeom prst="straightConnector1">
            <a:avLst/>
          </a:pr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6934200" y="2209800"/>
            <a:ext cx="990600" cy="0"/>
          </a:xfrm>
          <a:prstGeom prst="straightConnector1">
            <a:avLst/>
          </a:pr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6934200" y="3124200"/>
            <a:ext cx="457200" cy="0"/>
          </a:xfrm>
          <a:prstGeom prst="straightConnector1">
            <a:avLst/>
          </a:pr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6934200" y="3733800"/>
            <a:ext cx="457200" cy="0"/>
          </a:xfrm>
          <a:prstGeom prst="straightConnector1">
            <a:avLst/>
          </a:pr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1219200" y="1447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Alice’s</a:t>
            </a:r>
            <a:br>
              <a:rPr lang="en-US" dirty="0" smtClean="0"/>
            </a:br>
            <a:r>
              <a:rPr lang="en-US" dirty="0" smtClean="0"/>
              <a:t>capabilities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5943600" y="1447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Bob’s</a:t>
            </a:r>
            <a:br>
              <a:rPr lang="en-US" dirty="0" smtClean="0"/>
            </a:br>
            <a:r>
              <a:rPr lang="en-US" dirty="0" smtClean="0"/>
              <a:t>capabilities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182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CS 140 Lecture Notes: Protection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with Capabilities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76400" y="2133600"/>
            <a:ext cx="533400" cy="1828800"/>
          </a:xfrm>
          <a:prstGeom prst="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676400" y="22860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676400" y="24384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676400" y="25908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676400" y="27432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676400" y="28956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76400" y="30480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676400" y="32004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676400" y="33528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676400" y="35052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676400" y="36576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76400" y="38100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400800" y="2133600"/>
            <a:ext cx="533400" cy="1828800"/>
          </a:xfrm>
          <a:prstGeom prst="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6400800" y="22860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400800" y="24384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400800" y="25908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400800" y="27432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400800" y="28956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400800" y="30480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400800" y="32004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400800" y="33528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400800" y="35052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400800" y="36576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400800" y="3810000"/>
            <a:ext cx="533400" cy="0"/>
          </a:xfrm>
          <a:prstGeom prst="line">
            <a:avLst/>
          </a:prstGeom>
          <a:ln w="2540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3" name="Group 560"/>
          <p:cNvGrpSpPr>
            <a:grpSpLocks/>
          </p:cNvGrpSpPr>
          <p:nvPr/>
        </p:nvGrpSpPr>
        <p:grpSpPr bwMode="auto">
          <a:xfrm>
            <a:off x="2895600" y="3810000"/>
            <a:ext cx="304800" cy="381000"/>
            <a:chOff x="1104" y="2544"/>
            <a:chExt cx="192" cy="240"/>
          </a:xfrm>
        </p:grpSpPr>
        <p:sp>
          <p:nvSpPr>
            <p:cNvPr id="34" name="AutoShape 561"/>
            <p:cNvSpPr>
              <a:spLocks noChangeAspect="1" noChangeArrowheads="1"/>
            </p:cNvSpPr>
            <p:nvPr/>
          </p:nvSpPr>
          <p:spPr bwMode="auto">
            <a:xfrm flipV="1">
              <a:off x="1104" y="2544"/>
              <a:ext cx="192" cy="240"/>
            </a:xfrm>
            <a:prstGeom prst="foldedCorner">
              <a:avLst>
                <a:gd name="adj" fmla="val 29690"/>
              </a:avLst>
            </a:prstGeom>
            <a:gradFill rotWithShape="1">
              <a:gsLst>
                <a:gs pos="0">
                  <a:srgbClr val="C0C0C0">
                    <a:gamma/>
                    <a:tint val="23137"/>
                    <a:invGamma/>
                  </a:srgbClr>
                </a:gs>
                <a:gs pos="100000">
                  <a:srgbClr val="C0C0C0"/>
                </a:gs>
              </a:gsLst>
              <a:lin ang="2700000" scaled="1"/>
            </a:gradFill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35" name="Line 562"/>
            <p:cNvSpPr>
              <a:spLocks noChangeAspect="1" noChangeShapeType="1"/>
            </p:cNvSpPr>
            <p:nvPr/>
          </p:nvSpPr>
          <p:spPr bwMode="auto">
            <a:xfrm>
              <a:off x="1123" y="2584"/>
              <a:ext cx="125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" name="Line 563"/>
            <p:cNvSpPr>
              <a:spLocks noChangeAspect="1" noChangeShapeType="1"/>
            </p:cNvSpPr>
            <p:nvPr/>
          </p:nvSpPr>
          <p:spPr bwMode="auto">
            <a:xfrm>
              <a:off x="1123" y="2624"/>
              <a:ext cx="15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" name="Line 564"/>
            <p:cNvSpPr>
              <a:spLocks noChangeAspect="1" noChangeShapeType="1"/>
            </p:cNvSpPr>
            <p:nvPr/>
          </p:nvSpPr>
          <p:spPr bwMode="auto">
            <a:xfrm>
              <a:off x="1123" y="2664"/>
              <a:ext cx="15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" name="Line 565"/>
            <p:cNvSpPr>
              <a:spLocks noChangeAspect="1" noChangeShapeType="1"/>
            </p:cNvSpPr>
            <p:nvPr/>
          </p:nvSpPr>
          <p:spPr bwMode="auto">
            <a:xfrm>
              <a:off x="1123" y="2704"/>
              <a:ext cx="15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" name="Line 566"/>
            <p:cNvSpPr>
              <a:spLocks noChangeAspect="1" noChangeShapeType="1"/>
            </p:cNvSpPr>
            <p:nvPr/>
          </p:nvSpPr>
          <p:spPr bwMode="auto">
            <a:xfrm>
              <a:off x="1123" y="2744"/>
              <a:ext cx="15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2895600" y="2895600"/>
            <a:ext cx="304800" cy="381000"/>
            <a:chOff x="5334000" y="4800600"/>
            <a:chExt cx="304800" cy="381000"/>
          </a:xfrm>
        </p:grpSpPr>
        <p:sp>
          <p:nvSpPr>
            <p:cNvPr id="41" name="AutoShape 561"/>
            <p:cNvSpPr>
              <a:spLocks noChangeAspect="1" noChangeArrowheads="1"/>
            </p:cNvSpPr>
            <p:nvPr/>
          </p:nvSpPr>
          <p:spPr bwMode="auto">
            <a:xfrm flipV="1">
              <a:off x="5334000" y="4800600"/>
              <a:ext cx="304800" cy="381000"/>
            </a:xfrm>
            <a:prstGeom prst="foldedCorner">
              <a:avLst>
                <a:gd name="adj" fmla="val 29690"/>
              </a:avLst>
            </a:prstGeom>
            <a:gradFill>
              <a:gsLst>
                <a:gs pos="0">
                  <a:srgbClr val="FFECAF"/>
                </a:gs>
                <a:gs pos="100000">
                  <a:srgbClr val="FFD54F"/>
                </a:gs>
              </a:gsLst>
              <a:lin ang="2700000" scaled="1"/>
            </a:gradFill>
            <a:ln w="12700">
              <a:solidFill>
                <a:srgbClr val="DCAC12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2" name="Line 562"/>
            <p:cNvSpPr>
              <a:spLocks noChangeAspect="1" noChangeShapeType="1"/>
            </p:cNvSpPr>
            <p:nvPr/>
          </p:nvSpPr>
          <p:spPr bwMode="auto">
            <a:xfrm>
              <a:off x="5364163" y="4864100"/>
              <a:ext cx="198438" cy="0"/>
            </a:xfrm>
            <a:prstGeom prst="line">
              <a:avLst/>
            </a:prstGeom>
            <a:noFill/>
            <a:ln w="12700">
              <a:solidFill>
                <a:srgbClr val="DCAC1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" name="Line 563"/>
            <p:cNvSpPr>
              <a:spLocks noChangeAspect="1" noChangeShapeType="1"/>
            </p:cNvSpPr>
            <p:nvPr/>
          </p:nvSpPr>
          <p:spPr bwMode="auto">
            <a:xfrm>
              <a:off x="5364163" y="4927600"/>
              <a:ext cx="244475" cy="0"/>
            </a:xfrm>
            <a:prstGeom prst="line">
              <a:avLst/>
            </a:prstGeom>
            <a:noFill/>
            <a:ln w="12700">
              <a:solidFill>
                <a:srgbClr val="DCAC1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" name="Line 564"/>
            <p:cNvSpPr>
              <a:spLocks noChangeAspect="1" noChangeShapeType="1"/>
            </p:cNvSpPr>
            <p:nvPr/>
          </p:nvSpPr>
          <p:spPr bwMode="auto">
            <a:xfrm>
              <a:off x="5364163" y="4991100"/>
              <a:ext cx="244475" cy="0"/>
            </a:xfrm>
            <a:prstGeom prst="line">
              <a:avLst/>
            </a:prstGeom>
            <a:noFill/>
            <a:ln w="12700">
              <a:solidFill>
                <a:srgbClr val="DCAC1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5" name="Line 565"/>
            <p:cNvSpPr>
              <a:spLocks noChangeAspect="1" noChangeShapeType="1"/>
            </p:cNvSpPr>
            <p:nvPr/>
          </p:nvSpPr>
          <p:spPr bwMode="auto">
            <a:xfrm>
              <a:off x="5364163" y="5054600"/>
              <a:ext cx="244475" cy="0"/>
            </a:xfrm>
            <a:prstGeom prst="line">
              <a:avLst/>
            </a:prstGeom>
            <a:noFill/>
            <a:ln w="12700">
              <a:solidFill>
                <a:srgbClr val="DCAC1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6" name="Line 566"/>
            <p:cNvSpPr>
              <a:spLocks noChangeAspect="1" noChangeShapeType="1"/>
            </p:cNvSpPr>
            <p:nvPr/>
          </p:nvSpPr>
          <p:spPr bwMode="auto">
            <a:xfrm>
              <a:off x="5364163" y="5118100"/>
              <a:ext cx="244475" cy="0"/>
            </a:xfrm>
            <a:prstGeom prst="line">
              <a:avLst/>
            </a:prstGeom>
            <a:noFill/>
            <a:ln w="12700">
              <a:solidFill>
                <a:srgbClr val="DCAC1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391400" y="2438400"/>
            <a:ext cx="304800" cy="381000"/>
            <a:chOff x="4191000" y="4876800"/>
            <a:chExt cx="304800" cy="381000"/>
          </a:xfrm>
        </p:grpSpPr>
        <p:sp>
          <p:nvSpPr>
            <p:cNvPr id="48" name="AutoShape 561"/>
            <p:cNvSpPr>
              <a:spLocks noChangeAspect="1" noChangeArrowheads="1"/>
            </p:cNvSpPr>
            <p:nvPr/>
          </p:nvSpPr>
          <p:spPr bwMode="auto">
            <a:xfrm flipV="1">
              <a:off x="4191000" y="4876800"/>
              <a:ext cx="304800" cy="381000"/>
            </a:xfrm>
            <a:prstGeom prst="foldedCorner">
              <a:avLst>
                <a:gd name="adj" fmla="val 29690"/>
              </a:avLst>
            </a:prstGeom>
            <a:gradFill>
              <a:gsLst>
                <a:gs pos="0">
                  <a:srgbClr val="C5FFC5"/>
                </a:gs>
                <a:gs pos="100000">
                  <a:srgbClr val="67DB67"/>
                </a:gs>
              </a:gsLst>
              <a:lin ang="2700000" scaled="1"/>
            </a:gradFill>
            <a:ln w="12700">
              <a:solidFill>
                <a:srgbClr val="279127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9" name="Line 562"/>
            <p:cNvSpPr>
              <a:spLocks noChangeAspect="1" noChangeShapeType="1"/>
            </p:cNvSpPr>
            <p:nvPr/>
          </p:nvSpPr>
          <p:spPr bwMode="auto">
            <a:xfrm>
              <a:off x="4221163" y="4940300"/>
              <a:ext cx="198438" cy="0"/>
            </a:xfrm>
            <a:prstGeom prst="line">
              <a:avLst/>
            </a:prstGeom>
            <a:noFill/>
            <a:ln w="12700">
              <a:solidFill>
                <a:srgbClr val="27912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0" name="Line 563"/>
            <p:cNvSpPr>
              <a:spLocks noChangeAspect="1" noChangeShapeType="1"/>
            </p:cNvSpPr>
            <p:nvPr/>
          </p:nvSpPr>
          <p:spPr bwMode="auto">
            <a:xfrm>
              <a:off x="4221163" y="5003800"/>
              <a:ext cx="244475" cy="0"/>
            </a:xfrm>
            <a:prstGeom prst="line">
              <a:avLst/>
            </a:prstGeom>
            <a:noFill/>
            <a:ln w="12700">
              <a:solidFill>
                <a:srgbClr val="27912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1" name="Line 564"/>
            <p:cNvSpPr>
              <a:spLocks noChangeAspect="1" noChangeShapeType="1"/>
            </p:cNvSpPr>
            <p:nvPr/>
          </p:nvSpPr>
          <p:spPr bwMode="auto">
            <a:xfrm>
              <a:off x="4221163" y="5067300"/>
              <a:ext cx="244475" cy="0"/>
            </a:xfrm>
            <a:prstGeom prst="line">
              <a:avLst/>
            </a:prstGeom>
            <a:noFill/>
            <a:ln w="12700">
              <a:solidFill>
                <a:srgbClr val="27912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2" name="Line 565"/>
            <p:cNvSpPr>
              <a:spLocks noChangeAspect="1" noChangeShapeType="1"/>
            </p:cNvSpPr>
            <p:nvPr/>
          </p:nvSpPr>
          <p:spPr bwMode="auto">
            <a:xfrm>
              <a:off x="4221163" y="5130800"/>
              <a:ext cx="244475" cy="0"/>
            </a:xfrm>
            <a:prstGeom prst="line">
              <a:avLst/>
            </a:prstGeom>
            <a:noFill/>
            <a:ln w="12700">
              <a:solidFill>
                <a:srgbClr val="27912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" name="Line 566"/>
            <p:cNvSpPr>
              <a:spLocks noChangeAspect="1" noChangeShapeType="1"/>
            </p:cNvSpPr>
            <p:nvPr/>
          </p:nvSpPr>
          <p:spPr bwMode="auto">
            <a:xfrm>
              <a:off x="4221163" y="5194300"/>
              <a:ext cx="244475" cy="0"/>
            </a:xfrm>
            <a:prstGeom prst="line">
              <a:avLst/>
            </a:prstGeom>
            <a:noFill/>
            <a:ln w="12700">
              <a:solidFill>
                <a:srgbClr val="27912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2895600" y="2286000"/>
            <a:ext cx="304800" cy="381000"/>
            <a:chOff x="3124200" y="4800600"/>
            <a:chExt cx="304800" cy="381000"/>
          </a:xfrm>
        </p:grpSpPr>
        <p:sp>
          <p:nvSpPr>
            <p:cNvPr id="55" name="AutoShape 561"/>
            <p:cNvSpPr>
              <a:spLocks noChangeAspect="1" noChangeArrowheads="1"/>
            </p:cNvSpPr>
            <p:nvPr/>
          </p:nvSpPr>
          <p:spPr bwMode="auto">
            <a:xfrm flipV="1">
              <a:off x="3124200" y="4800600"/>
              <a:ext cx="304800" cy="381000"/>
            </a:xfrm>
            <a:prstGeom prst="foldedCorner">
              <a:avLst>
                <a:gd name="adj" fmla="val 29690"/>
              </a:avLst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  <a:ln w="12700">
              <a:solidFill>
                <a:srgbClr val="2453B2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56" name="Line 562"/>
            <p:cNvSpPr>
              <a:spLocks noChangeAspect="1" noChangeShapeType="1"/>
            </p:cNvSpPr>
            <p:nvPr/>
          </p:nvSpPr>
          <p:spPr bwMode="auto">
            <a:xfrm>
              <a:off x="3154363" y="4864100"/>
              <a:ext cx="198438" cy="0"/>
            </a:xfrm>
            <a:prstGeom prst="line">
              <a:avLst/>
            </a:prstGeom>
            <a:noFill/>
            <a:ln w="12700">
              <a:solidFill>
                <a:srgbClr val="2453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7" name="Line 563"/>
            <p:cNvSpPr>
              <a:spLocks noChangeAspect="1" noChangeShapeType="1"/>
            </p:cNvSpPr>
            <p:nvPr/>
          </p:nvSpPr>
          <p:spPr bwMode="auto">
            <a:xfrm>
              <a:off x="3154363" y="4927600"/>
              <a:ext cx="244475" cy="0"/>
            </a:xfrm>
            <a:prstGeom prst="line">
              <a:avLst/>
            </a:prstGeom>
            <a:noFill/>
            <a:ln w="12700">
              <a:solidFill>
                <a:srgbClr val="2453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" name="Line 564"/>
            <p:cNvSpPr>
              <a:spLocks noChangeAspect="1" noChangeShapeType="1"/>
            </p:cNvSpPr>
            <p:nvPr/>
          </p:nvSpPr>
          <p:spPr bwMode="auto">
            <a:xfrm>
              <a:off x="3154363" y="4991100"/>
              <a:ext cx="244475" cy="0"/>
            </a:xfrm>
            <a:prstGeom prst="line">
              <a:avLst/>
            </a:prstGeom>
            <a:noFill/>
            <a:ln w="12700">
              <a:solidFill>
                <a:srgbClr val="2453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9" name="Line 565"/>
            <p:cNvSpPr>
              <a:spLocks noChangeAspect="1" noChangeShapeType="1"/>
            </p:cNvSpPr>
            <p:nvPr/>
          </p:nvSpPr>
          <p:spPr bwMode="auto">
            <a:xfrm>
              <a:off x="3154363" y="5054600"/>
              <a:ext cx="244475" cy="0"/>
            </a:xfrm>
            <a:prstGeom prst="line">
              <a:avLst/>
            </a:prstGeom>
            <a:noFill/>
            <a:ln w="12700">
              <a:solidFill>
                <a:srgbClr val="2453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0" name="Line 566"/>
            <p:cNvSpPr>
              <a:spLocks noChangeAspect="1" noChangeShapeType="1"/>
            </p:cNvSpPr>
            <p:nvPr/>
          </p:nvSpPr>
          <p:spPr bwMode="auto">
            <a:xfrm>
              <a:off x="3154363" y="5118100"/>
              <a:ext cx="244475" cy="0"/>
            </a:xfrm>
            <a:prstGeom prst="line">
              <a:avLst/>
            </a:prstGeom>
            <a:noFill/>
            <a:ln w="12700">
              <a:solidFill>
                <a:srgbClr val="2453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7391400" y="3657600"/>
            <a:ext cx="304800" cy="381000"/>
            <a:chOff x="3657600" y="5486400"/>
            <a:chExt cx="304800" cy="381000"/>
          </a:xfrm>
        </p:grpSpPr>
        <p:sp>
          <p:nvSpPr>
            <p:cNvPr id="66" name="AutoShape 561"/>
            <p:cNvSpPr>
              <a:spLocks noChangeAspect="1" noChangeArrowheads="1"/>
            </p:cNvSpPr>
            <p:nvPr/>
          </p:nvSpPr>
          <p:spPr bwMode="auto">
            <a:xfrm flipV="1">
              <a:off x="3657600" y="5486400"/>
              <a:ext cx="304800" cy="381000"/>
            </a:xfrm>
            <a:prstGeom prst="foldedCorner">
              <a:avLst>
                <a:gd name="adj" fmla="val 29690"/>
              </a:avLst>
            </a:prstGeom>
            <a:gradFill>
              <a:gsLst>
                <a:gs pos="0">
                  <a:srgbClr val="FFFFC9"/>
                </a:gs>
                <a:gs pos="100000">
                  <a:srgbClr val="FFFF4F"/>
                </a:gs>
              </a:gsLst>
              <a:lin ang="2700000" scaled="1"/>
            </a:gradFill>
            <a:ln w="12700">
              <a:solidFill>
                <a:srgbClr val="DED911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67" name="Line 562"/>
            <p:cNvSpPr>
              <a:spLocks noChangeAspect="1" noChangeShapeType="1"/>
            </p:cNvSpPr>
            <p:nvPr/>
          </p:nvSpPr>
          <p:spPr bwMode="auto">
            <a:xfrm>
              <a:off x="3687763" y="5549900"/>
              <a:ext cx="198438" cy="0"/>
            </a:xfrm>
            <a:prstGeom prst="line">
              <a:avLst/>
            </a:prstGeom>
            <a:noFill/>
            <a:ln w="12700">
              <a:solidFill>
                <a:srgbClr val="DED91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8" name="Line 563"/>
            <p:cNvSpPr>
              <a:spLocks noChangeAspect="1" noChangeShapeType="1"/>
            </p:cNvSpPr>
            <p:nvPr/>
          </p:nvSpPr>
          <p:spPr bwMode="auto">
            <a:xfrm>
              <a:off x="3687763" y="5613400"/>
              <a:ext cx="244475" cy="0"/>
            </a:xfrm>
            <a:prstGeom prst="line">
              <a:avLst/>
            </a:prstGeom>
            <a:noFill/>
            <a:ln w="12700">
              <a:solidFill>
                <a:srgbClr val="DED91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9" name="Line 564"/>
            <p:cNvSpPr>
              <a:spLocks noChangeAspect="1" noChangeShapeType="1"/>
            </p:cNvSpPr>
            <p:nvPr/>
          </p:nvSpPr>
          <p:spPr bwMode="auto">
            <a:xfrm>
              <a:off x="3687763" y="5676900"/>
              <a:ext cx="244475" cy="0"/>
            </a:xfrm>
            <a:prstGeom prst="line">
              <a:avLst/>
            </a:prstGeom>
            <a:noFill/>
            <a:ln w="12700">
              <a:solidFill>
                <a:srgbClr val="DED91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" name="Line 565"/>
            <p:cNvSpPr>
              <a:spLocks noChangeAspect="1" noChangeShapeType="1"/>
            </p:cNvSpPr>
            <p:nvPr/>
          </p:nvSpPr>
          <p:spPr bwMode="auto">
            <a:xfrm>
              <a:off x="3687763" y="5740400"/>
              <a:ext cx="244475" cy="0"/>
            </a:xfrm>
            <a:prstGeom prst="line">
              <a:avLst/>
            </a:prstGeom>
            <a:noFill/>
            <a:ln w="12700">
              <a:solidFill>
                <a:srgbClr val="DED91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1" name="Line 566"/>
            <p:cNvSpPr>
              <a:spLocks noChangeAspect="1" noChangeShapeType="1"/>
            </p:cNvSpPr>
            <p:nvPr/>
          </p:nvSpPr>
          <p:spPr bwMode="auto">
            <a:xfrm>
              <a:off x="3687763" y="5803900"/>
              <a:ext cx="244475" cy="0"/>
            </a:xfrm>
            <a:prstGeom prst="line">
              <a:avLst/>
            </a:prstGeom>
            <a:noFill/>
            <a:ln w="12700">
              <a:solidFill>
                <a:srgbClr val="DED91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7924800" y="2133600"/>
            <a:ext cx="304800" cy="381000"/>
            <a:chOff x="4800600" y="5562600"/>
            <a:chExt cx="304800" cy="381000"/>
          </a:xfrm>
        </p:grpSpPr>
        <p:sp>
          <p:nvSpPr>
            <p:cNvPr id="74" name="AutoShape 561"/>
            <p:cNvSpPr>
              <a:spLocks noChangeAspect="1" noChangeArrowheads="1"/>
            </p:cNvSpPr>
            <p:nvPr/>
          </p:nvSpPr>
          <p:spPr bwMode="auto">
            <a:xfrm flipV="1">
              <a:off x="4800600" y="5562600"/>
              <a:ext cx="304800" cy="381000"/>
            </a:xfrm>
            <a:prstGeom prst="foldedCorner">
              <a:avLst>
                <a:gd name="adj" fmla="val 29690"/>
              </a:avLst>
            </a:prstGeom>
            <a:gradFill>
              <a:gsLst>
                <a:gs pos="0">
                  <a:srgbClr val="FFD5DD"/>
                </a:gs>
                <a:gs pos="100000">
                  <a:srgbClr val="FF9BAE"/>
                </a:gs>
              </a:gsLst>
              <a:lin ang="2700000" scaled="1"/>
            </a:gradFill>
            <a:ln w="12700">
              <a:solidFill>
                <a:srgbClr val="EB7188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75" name="Line 562"/>
            <p:cNvSpPr>
              <a:spLocks noChangeAspect="1" noChangeShapeType="1"/>
            </p:cNvSpPr>
            <p:nvPr/>
          </p:nvSpPr>
          <p:spPr bwMode="auto">
            <a:xfrm>
              <a:off x="4830763" y="5626100"/>
              <a:ext cx="198438" cy="0"/>
            </a:xfrm>
            <a:prstGeom prst="line">
              <a:avLst/>
            </a:prstGeom>
            <a:noFill/>
            <a:ln w="12700">
              <a:solidFill>
                <a:srgbClr val="EB718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6" name="Line 563"/>
            <p:cNvSpPr>
              <a:spLocks noChangeAspect="1" noChangeShapeType="1"/>
            </p:cNvSpPr>
            <p:nvPr/>
          </p:nvSpPr>
          <p:spPr bwMode="auto">
            <a:xfrm>
              <a:off x="4830763" y="5689600"/>
              <a:ext cx="244475" cy="0"/>
            </a:xfrm>
            <a:prstGeom prst="line">
              <a:avLst/>
            </a:prstGeom>
            <a:noFill/>
            <a:ln w="12700">
              <a:solidFill>
                <a:srgbClr val="EB718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7" name="Line 564"/>
            <p:cNvSpPr>
              <a:spLocks noChangeAspect="1" noChangeShapeType="1"/>
            </p:cNvSpPr>
            <p:nvPr/>
          </p:nvSpPr>
          <p:spPr bwMode="auto">
            <a:xfrm>
              <a:off x="4830763" y="5753100"/>
              <a:ext cx="244475" cy="0"/>
            </a:xfrm>
            <a:prstGeom prst="line">
              <a:avLst/>
            </a:prstGeom>
            <a:noFill/>
            <a:ln w="12700">
              <a:solidFill>
                <a:srgbClr val="EB718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8" name="Line 565"/>
            <p:cNvSpPr>
              <a:spLocks noChangeAspect="1" noChangeShapeType="1"/>
            </p:cNvSpPr>
            <p:nvPr/>
          </p:nvSpPr>
          <p:spPr bwMode="auto">
            <a:xfrm>
              <a:off x="4830763" y="5816600"/>
              <a:ext cx="244475" cy="0"/>
            </a:xfrm>
            <a:prstGeom prst="line">
              <a:avLst/>
            </a:prstGeom>
            <a:noFill/>
            <a:ln w="12700">
              <a:solidFill>
                <a:srgbClr val="EB718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9" name="Line 566"/>
            <p:cNvSpPr>
              <a:spLocks noChangeAspect="1" noChangeShapeType="1"/>
            </p:cNvSpPr>
            <p:nvPr/>
          </p:nvSpPr>
          <p:spPr bwMode="auto">
            <a:xfrm>
              <a:off x="4830763" y="5880100"/>
              <a:ext cx="244475" cy="0"/>
            </a:xfrm>
            <a:prstGeom prst="line">
              <a:avLst/>
            </a:prstGeom>
            <a:noFill/>
            <a:ln w="12700">
              <a:solidFill>
                <a:srgbClr val="EB718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7391400" y="3048000"/>
            <a:ext cx="304800" cy="381000"/>
            <a:chOff x="3048000" y="5867400"/>
            <a:chExt cx="304800" cy="381000"/>
          </a:xfrm>
        </p:grpSpPr>
        <p:sp>
          <p:nvSpPr>
            <p:cNvPr id="82" name="AutoShape 561"/>
            <p:cNvSpPr>
              <a:spLocks noChangeAspect="1" noChangeArrowheads="1"/>
            </p:cNvSpPr>
            <p:nvPr/>
          </p:nvSpPr>
          <p:spPr bwMode="auto">
            <a:xfrm flipV="1">
              <a:off x="3048000" y="5867400"/>
              <a:ext cx="304800" cy="381000"/>
            </a:xfrm>
            <a:prstGeom prst="foldedCorner">
              <a:avLst>
                <a:gd name="adj" fmla="val 29690"/>
              </a:avLst>
            </a:pr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0">
                  <a:srgbClr val="E2A76C"/>
                </a:gs>
              </a:gsLst>
              <a:lin ang="2700000" scaled="1"/>
            </a:gradFill>
            <a:ln w="12700">
              <a:solidFill>
                <a:srgbClr val="BD854D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83" name="Line 562"/>
            <p:cNvSpPr>
              <a:spLocks noChangeAspect="1" noChangeShapeType="1"/>
            </p:cNvSpPr>
            <p:nvPr/>
          </p:nvSpPr>
          <p:spPr bwMode="auto">
            <a:xfrm>
              <a:off x="3078163" y="5930900"/>
              <a:ext cx="198438" cy="0"/>
            </a:xfrm>
            <a:prstGeom prst="line">
              <a:avLst/>
            </a:prstGeom>
            <a:noFill/>
            <a:ln w="12700">
              <a:solidFill>
                <a:srgbClr val="BD854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4" name="Line 563"/>
            <p:cNvSpPr>
              <a:spLocks noChangeAspect="1" noChangeShapeType="1"/>
            </p:cNvSpPr>
            <p:nvPr/>
          </p:nvSpPr>
          <p:spPr bwMode="auto">
            <a:xfrm>
              <a:off x="3078163" y="5994400"/>
              <a:ext cx="244475" cy="0"/>
            </a:xfrm>
            <a:prstGeom prst="line">
              <a:avLst/>
            </a:prstGeom>
            <a:noFill/>
            <a:ln w="12700">
              <a:solidFill>
                <a:srgbClr val="BD854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5" name="Line 564"/>
            <p:cNvSpPr>
              <a:spLocks noChangeAspect="1" noChangeShapeType="1"/>
            </p:cNvSpPr>
            <p:nvPr/>
          </p:nvSpPr>
          <p:spPr bwMode="auto">
            <a:xfrm>
              <a:off x="3078163" y="6057900"/>
              <a:ext cx="244475" cy="0"/>
            </a:xfrm>
            <a:prstGeom prst="line">
              <a:avLst/>
            </a:prstGeom>
            <a:noFill/>
            <a:ln w="12700">
              <a:solidFill>
                <a:srgbClr val="BD854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6" name="Line 565"/>
            <p:cNvSpPr>
              <a:spLocks noChangeAspect="1" noChangeShapeType="1"/>
            </p:cNvSpPr>
            <p:nvPr/>
          </p:nvSpPr>
          <p:spPr bwMode="auto">
            <a:xfrm>
              <a:off x="3078163" y="6121400"/>
              <a:ext cx="244475" cy="0"/>
            </a:xfrm>
            <a:prstGeom prst="line">
              <a:avLst/>
            </a:prstGeom>
            <a:noFill/>
            <a:ln w="12700">
              <a:solidFill>
                <a:srgbClr val="BD854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" name="Line 566"/>
            <p:cNvSpPr>
              <a:spLocks noChangeAspect="1" noChangeShapeType="1"/>
            </p:cNvSpPr>
            <p:nvPr/>
          </p:nvSpPr>
          <p:spPr bwMode="auto">
            <a:xfrm>
              <a:off x="3078163" y="6184900"/>
              <a:ext cx="244475" cy="0"/>
            </a:xfrm>
            <a:prstGeom prst="line">
              <a:avLst/>
            </a:prstGeom>
            <a:noFill/>
            <a:ln w="12700">
              <a:solidFill>
                <a:srgbClr val="BD854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cxnSp>
        <p:nvCxnSpPr>
          <p:cNvPr id="90" name="Straight Arrow Connector 89"/>
          <p:cNvCxnSpPr/>
          <p:nvPr/>
        </p:nvCxnSpPr>
        <p:spPr>
          <a:xfrm>
            <a:off x="2209800" y="2362200"/>
            <a:ext cx="685800" cy="0"/>
          </a:xfrm>
          <a:prstGeom prst="straightConnector1">
            <a:avLst/>
          </a:pr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2209800" y="2971800"/>
            <a:ext cx="685800" cy="0"/>
          </a:xfrm>
          <a:prstGeom prst="straightConnector1">
            <a:avLst/>
          </a:pr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2209800" y="3886200"/>
            <a:ext cx="685800" cy="0"/>
          </a:xfrm>
          <a:prstGeom prst="straightConnector1">
            <a:avLst/>
          </a:pr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6934200" y="2514600"/>
            <a:ext cx="457200" cy="0"/>
          </a:xfrm>
          <a:prstGeom prst="straightConnector1">
            <a:avLst/>
          </a:pr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6934200" y="2209800"/>
            <a:ext cx="990600" cy="0"/>
          </a:xfrm>
          <a:prstGeom prst="straightConnector1">
            <a:avLst/>
          </a:pr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6934200" y="3124200"/>
            <a:ext cx="457200" cy="0"/>
          </a:xfrm>
          <a:prstGeom prst="straightConnector1">
            <a:avLst/>
          </a:pr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6934200" y="3733800"/>
            <a:ext cx="457200" cy="0"/>
          </a:xfrm>
          <a:prstGeom prst="straightConnector1">
            <a:avLst/>
          </a:pr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1219200" y="1447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Alice’s</a:t>
            </a:r>
            <a:br>
              <a:rPr lang="en-US" dirty="0" smtClean="0"/>
            </a:br>
            <a:r>
              <a:rPr lang="en-US" dirty="0" smtClean="0"/>
              <a:t>capabilities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5943600" y="1447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Bob’s</a:t>
            </a:r>
            <a:br>
              <a:rPr lang="en-US" dirty="0" smtClean="0"/>
            </a:br>
            <a:r>
              <a:rPr lang="en-US" dirty="0" smtClean="0"/>
              <a:t>capabilities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191000" y="3352800"/>
            <a:ext cx="533400" cy="1066800"/>
            <a:chOff x="4267200" y="3200400"/>
            <a:chExt cx="533400" cy="1066800"/>
          </a:xfrm>
        </p:grpSpPr>
        <p:sp>
          <p:nvSpPr>
            <p:cNvPr id="89" name="Rectangle 88"/>
            <p:cNvSpPr/>
            <p:nvPr/>
          </p:nvSpPr>
          <p:spPr>
            <a:xfrm>
              <a:off x="4267200" y="3200400"/>
              <a:ext cx="533400" cy="1066800"/>
            </a:xfrm>
            <a:prstGeom prst="rect">
              <a:avLst/>
            </a:prstGeom>
            <a:ln w="254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5" name="Straight Connector 94"/>
            <p:cNvCxnSpPr/>
            <p:nvPr/>
          </p:nvCxnSpPr>
          <p:spPr>
            <a:xfrm>
              <a:off x="4267200" y="3352800"/>
              <a:ext cx="533400" cy="0"/>
            </a:xfrm>
            <a:prstGeom prst="line">
              <a:avLst/>
            </a:prstGeom>
            <a:ln w="25400" cap="rnd"/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4267200" y="3505200"/>
              <a:ext cx="533400" cy="0"/>
            </a:xfrm>
            <a:prstGeom prst="line">
              <a:avLst/>
            </a:prstGeom>
            <a:ln w="25400" cap="rnd"/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4267200" y="3657600"/>
              <a:ext cx="533400" cy="0"/>
            </a:xfrm>
            <a:prstGeom prst="line">
              <a:avLst/>
            </a:prstGeom>
            <a:ln w="25400" cap="rnd"/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4267200" y="3810000"/>
              <a:ext cx="533400" cy="0"/>
            </a:xfrm>
            <a:prstGeom prst="line">
              <a:avLst/>
            </a:prstGeom>
            <a:ln w="25400" cap="rnd"/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4267200" y="3962400"/>
              <a:ext cx="533400" cy="0"/>
            </a:xfrm>
            <a:prstGeom prst="line">
              <a:avLst/>
            </a:prstGeom>
            <a:ln w="25400" cap="rnd"/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4267200" y="4114800"/>
              <a:ext cx="533400" cy="0"/>
            </a:xfrm>
            <a:prstGeom prst="line">
              <a:avLst/>
            </a:prstGeom>
            <a:ln w="25400" cap="rnd"/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12" name="Straight Arrow Connector 111"/>
          <p:cNvCxnSpPr/>
          <p:nvPr/>
        </p:nvCxnSpPr>
        <p:spPr>
          <a:xfrm>
            <a:off x="2209800" y="3429000"/>
            <a:ext cx="1981200" cy="0"/>
          </a:xfrm>
          <a:prstGeom prst="straightConnector1">
            <a:avLst/>
          </a:pr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4726983" y="2828414"/>
            <a:ext cx="1666068" cy="596711"/>
          </a:xfrm>
          <a:custGeom>
            <a:avLst/>
            <a:gdLst>
              <a:gd name="connsiteX0" fmla="*/ 1666068 w 1666068"/>
              <a:gd name="connsiteY0" fmla="*/ 0 h 596684"/>
              <a:gd name="connsiteX1" fmla="*/ 0 w 1666068"/>
              <a:gd name="connsiteY1" fmla="*/ 596684 h 596684"/>
              <a:gd name="connsiteX0" fmla="*/ 1666068 w 1666068"/>
              <a:gd name="connsiteY0" fmla="*/ 30 h 596714"/>
              <a:gd name="connsiteX1" fmla="*/ 0 w 1666068"/>
              <a:gd name="connsiteY1" fmla="*/ 596714 h 596714"/>
              <a:gd name="connsiteX0" fmla="*/ 1666068 w 1666068"/>
              <a:gd name="connsiteY0" fmla="*/ 27 h 596711"/>
              <a:gd name="connsiteX1" fmla="*/ 0 w 1666068"/>
              <a:gd name="connsiteY1" fmla="*/ 596711 h 59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66068" h="596711">
                <a:moveTo>
                  <a:pt x="1666068" y="27"/>
                </a:moveTo>
                <a:cubicBezTo>
                  <a:pt x="678050" y="-4493"/>
                  <a:pt x="1317355" y="579921"/>
                  <a:pt x="0" y="596711"/>
                </a:cubicBezTo>
              </a:path>
            </a:pathLst>
          </a:cu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/>
          <p:cNvSpPr txBox="1"/>
          <p:nvPr/>
        </p:nvSpPr>
        <p:spPr>
          <a:xfrm>
            <a:off x="3733800" y="4495800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Shared capability list</a:t>
            </a:r>
            <a:endParaRPr lang="en-US" dirty="0"/>
          </a:p>
        </p:txBody>
      </p:sp>
      <p:cxnSp>
        <p:nvCxnSpPr>
          <p:cNvPr id="114" name="Straight Arrow Connector 113"/>
          <p:cNvCxnSpPr/>
          <p:nvPr/>
        </p:nvCxnSpPr>
        <p:spPr>
          <a:xfrm>
            <a:off x="4724400" y="3733800"/>
            <a:ext cx="381000" cy="0"/>
          </a:xfrm>
          <a:prstGeom prst="straightConnector1">
            <a:avLst/>
          </a:pr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15" name="Group 114"/>
          <p:cNvGrpSpPr/>
          <p:nvPr/>
        </p:nvGrpSpPr>
        <p:grpSpPr>
          <a:xfrm>
            <a:off x="5105400" y="3657600"/>
            <a:ext cx="304800" cy="381000"/>
            <a:chOff x="3048000" y="5867400"/>
            <a:chExt cx="304800" cy="381000"/>
          </a:xfrm>
        </p:grpSpPr>
        <p:sp>
          <p:nvSpPr>
            <p:cNvPr id="116" name="AutoShape 561"/>
            <p:cNvSpPr>
              <a:spLocks noChangeAspect="1" noChangeArrowheads="1"/>
            </p:cNvSpPr>
            <p:nvPr/>
          </p:nvSpPr>
          <p:spPr bwMode="auto">
            <a:xfrm flipV="1">
              <a:off x="3048000" y="5867400"/>
              <a:ext cx="304800" cy="381000"/>
            </a:xfrm>
            <a:prstGeom prst="foldedCorner">
              <a:avLst>
                <a:gd name="adj" fmla="val 29690"/>
              </a:avLst>
            </a:pr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0">
                  <a:srgbClr val="E2A76C"/>
                </a:gs>
              </a:gsLst>
              <a:lin ang="2700000" scaled="1"/>
            </a:gradFill>
            <a:ln w="12700">
              <a:solidFill>
                <a:srgbClr val="BD854D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117" name="Line 562"/>
            <p:cNvSpPr>
              <a:spLocks noChangeAspect="1" noChangeShapeType="1"/>
            </p:cNvSpPr>
            <p:nvPr/>
          </p:nvSpPr>
          <p:spPr bwMode="auto">
            <a:xfrm>
              <a:off x="3078163" y="5930900"/>
              <a:ext cx="198438" cy="0"/>
            </a:xfrm>
            <a:prstGeom prst="line">
              <a:avLst/>
            </a:prstGeom>
            <a:noFill/>
            <a:ln w="12700">
              <a:solidFill>
                <a:srgbClr val="BD854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18" name="Line 563"/>
            <p:cNvSpPr>
              <a:spLocks noChangeAspect="1" noChangeShapeType="1"/>
            </p:cNvSpPr>
            <p:nvPr/>
          </p:nvSpPr>
          <p:spPr bwMode="auto">
            <a:xfrm>
              <a:off x="3078163" y="5994400"/>
              <a:ext cx="244475" cy="0"/>
            </a:xfrm>
            <a:prstGeom prst="line">
              <a:avLst/>
            </a:prstGeom>
            <a:noFill/>
            <a:ln w="12700">
              <a:solidFill>
                <a:srgbClr val="BD854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9" name="Line 564"/>
            <p:cNvSpPr>
              <a:spLocks noChangeAspect="1" noChangeShapeType="1"/>
            </p:cNvSpPr>
            <p:nvPr/>
          </p:nvSpPr>
          <p:spPr bwMode="auto">
            <a:xfrm>
              <a:off x="3078163" y="6057900"/>
              <a:ext cx="244475" cy="0"/>
            </a:xfrm>
            <a:prstGeom prst="line">
              <a:avLst/>
            </a:prstGeom>
            <a:noFill/>
            <a:ln w="12700">
              <a:solidFill>
                <a:srgbClr val="BD854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0" name="Line 565"/>
            <p:cNvSpPr>
              <a:spLocks noChangeAspect="1" noChangeShapeType="1"/>
            </p:cNvSpPr>
            <p:nvPr/>
          </p:nvSpPr>
          <p:spPr bwMode="auto">
            <a:xfrm>
              <a:off x="3078163" y="6121400"/>
              <a:ext cx="244475" cy="0"/>
            </a:xfrm>
            <a:prstGeom prst="line">
              <a:avLst/>
            </a:prstGeom>
            <a:noFill/>
            <a:ln w="12700">
              <a:solidFill>
                <a:srgbClr val="BD854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1" name="Line 566"/>
            <p:cNvSpPr>
              <a:spLocks noChangeAspect="1" noChangeShapeType="1"/>
            </p:cNvSpPr>
            <p:nvPr/>
          </p:nvSpPr>
          <p:spPr bwMode="auto">
            <a:xfrm>
              <a:off x="3078163" y="6184900"/>
              <a:ext cx="244475" cy="0"/>
            </a:xfrm>
            <a:prstGeom prst="line">
              <a:avLst/>
            </a:prstGeom>
            <a:noFill/>
            <a:ln w="12700">
              <a:solidFill>
                <a:srgbClr val="BD854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cxnSp>
        <p:nvCxnSpPr>
          <p:cNvPr id="122" name="Straight Arrow Connector 121"/>
          <p:cNvCxnSpPr/>
          <p:nvPr/>
        </p:nvCxnSpPr>
        <p:spPr>
          <a:xfrm>
            <a:off x="4724400" y="4191000"/>
            <a:ext cx="381000" cy="0"/>
          </a:xfrm>
          <a:prstGeom prst="straightConnector1">
            <a:avLst/>
          </a:pr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23" name="Group 122"/>
          <p:cNvGrpSpPr/>
          <p:nvPr/>
        </p:nvGrpSpPr>
        <p:grpSpPr>
          <a:xfrm>
            <a:off x="5105400" y="4114800"/>
            <a:ext cx="304800" cy="381000"/>
            <a:chOff x="3124200" y="4800600"/>
            <a:chExt cx="304800" cy="381000"/>
          </a:xfrm>
        </p:grpSpPr>
        <p:sp>
          <p:nvSpPr>
            <p:cNvPr id="124" name="AutoShape 561"/>
            <p:cNvSpPr>
              <a:spLocks noChangeAspect="1" noChangeArrowheads="1"/>
            </p:cNvSpPr>
            <p:nvPr/>
          </p:nvSpPr>
          <p:spPr bwMode="auto">
            <a:xfrm flipV="1">
              <a:off x="3124200" y="4800600"/>
              <a:ext cx="304800" cy="381000"/>
            </a:xfrm>
            <a:prstGeom prst="foldedCorner">
              <a:avLst>
                <a:gd name="adj" fmla="val 29690"/>
              </a:avLst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  <a:ln w="12700">
              <a:solidFill>
                <a:srgbClr val="2453B2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125" name="Line 562"/>
            <p:cNvSpPr>
              <a:spLocks noChangeAspect="1" noChangeShapeType="1"/>
            </p:cNvSpPr>
            <p:nvPr/>
          </p:nvSpPr>
          <p:spPr bwMode="auto">
            <a:xfrm>
              <a:off x="3154363" y="4864100"/>
              <a:ext cx="198438" cy="0"/>
            </a:xfrm>
            <a:prstGeom prst="line">
              <a:avLst/>
            </a:prstGeom>
            <a:noFill/>
            <a:ln w="12700">
              <a:solidFill>
                <a:srgbClr val="2453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6" name="Line 563"/>
            <p:cNvSpPr>
              <a:spLocks noChangeAspect="1" noChangeShapeType="1"/>
            </p:cNvSpPr>
            <p:nvPr/>
          </p:nvSpPr>
          <p:spPr bwMode="auto">
            <a:xfrm>
              <a:off x="3154363" y="4927600"/>
              <a:ext cx="244475" cy="0"/>
            </a:xfrm>
            <a:prstGeom prst="line">
              <a:avLst/>
            </a:prstGeom>
            <a:noFill/>
            <a:ln w="12700">
              <a:solidFill>
                <a:srgbClr val="2453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7" name="Line 564"/>
            <p:cNvSpPr>
              <a:spLocks noChangeAspect="1" noChangeShapeType="1"/>
            </p:cNvSpPr>
            <p:nvPr/>
          </p:nvSpPr>
          <p:spPr bwMode="auto">
            <a:xfrm>
              <a:off x="3154363" y="4991100"/>
              <a:ext cx="244475" cy="0"/>
            </a:xfrm>
            <a:prstGeom prst="line">
              <a:avLst/>
            </a:prstGeom>
            <a:noFill/>
            <a:ln w="12700">
              <a:solidFill>
                <a:srgbClr val="2453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8" name="Line 565"/>
            <p:cNvSpPr>
              <a:spLocks noChangeAspect="1" noChangeShapeType="1"/>
            </p:cNvSpPr>
            <p:nvPr/>
          </p:nvSpPr>
          <p:spPr bwMode="auto">
            <a:xfrm>
              <a:off x="3154363" y="5054600"/>
              <a:ext cx="244475" cy="0"/>
            </a:xfrm>
            <a:prstGeom prst="line">
              <a:avLst/>
            </a:prstGeom>
            <a:noFill/>
            <a:ln w="12700">
              <a:solidFill>
                <a:srgbClr val="2453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9" name="Line 566"/>
            <p:cNvSpPr>
              <a:spLocks noChangeAspect="1" noChangeShapeType="1"/>
            </p:cNvSpPr>
            <p:nvPr/>
          </p:nvSpPr>
          <p:spPr bwMode="auto">
            <a:xfrm>
              <a:off x="3154363" y="5118100"/>
              <a:ext cx="244475" cy="0"/>
            </a:xfrm>
            <a:prstGeom prst="line">
              <a:avLst/>
            </a:prstGeom>
            <a:noFill/>
            <a:ln w="12700">
              <a:solidFill>
                <a:srgbClr val="2453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267200" y="2438400"/>
            <a:ext cx="304800" cy="381000"/>
            <a:chOff x="4267200" y="2438400"/>
            <a:chExt cx="304800" cy="381000"/>
          </a:xfrm>
        </p:grpSpPr>
        <p:sp>
          <p:nvSpPr>
            <p:cNvPr id="131" name="AutoShape 561"/>
            <p:cNvSpPr>
              <a:spLocks noChangeAspect="1" noChangeArrowheads="1"/>
            </p:cNvSpPr>
            <p:nvPr/>
          </p:nvSpPr>
          <p:spPr bwMode="auto">
            <a:xfrm flipV="1">
              <a:off x="4267200" y="2438400"/>
              <a:ext cx="304800" cy="381000"/>
            </a:xfrm>
            <a:prstGeom prst="foldedCorner">
              <a:avLst>
                <a:gd name="adj" fmla="val 29690"/>
              </a:avLst>
            </a:prstGeom>
            <a:gradFill flip="none" rotWithShape="1">
              <a:gsLst>
                <a:gs pos="0">
                  <a:srgbClr val="E8D9F3"/>
                </a:gs>
                <a:gs pos="100000">
                  <a:srgbClr val="B17ED8"/>
                </a:gs>
              </a:gsLst>
              <a:lin ang="2700000" scaled="1"/>
              <a:tileRect/>
            </a:gradFill>
            <a:ln w="12700">
              <a:solidFill>
                <a:srgbClr val="8037B7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132" name="Line 562"/>
            <p:cNvSpPr>
              <a:spLocks noChangeAspect="1" noChangeShapeType="1"/>
            </p:cNvSpPr>
            <p:nvPr/>
          </p:nvSpPr>
          <p:spPr bwMode="auto">
            <a:xfrm>
              <a:off x="4297363" y="2501900"/>
              <a:ext cx="198438" cy="0"/>
            </a:xfrm>
            <a:prstGeom prst="line">
              <a:avLst/>
            </a:prstGeom>
            <a:noFill/>
            <a:ln w="12700">
              <a:solidFill>
                <a:srgbClr val="8037B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" name="Line 563"/>
            <p:cNvSpPr>
              <a:spLocks noChangeAspect="1" noChangeShapeType="1"/>
            </p:cNvSpPr>
            <p:nvPr/>
          </p:nvSpPr>
          <p:spPr bwMode="auto">
            <a:xfrm>
              <a:off x="4297363" y="2565400"/>
              <a:ext cx="244475" cy="0"/>
            </a:xfrm>
            <a:prstGeom prst="line">
              <a:avLst/>
            </a:prstGeom>
            <a:noFill/>
            <a:ln w="12700">
              <a:solidFill>
                <a:srgbClr val="8037B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4" name="Line 564"/>
            <p:cNvSpPr>
              <a:spLocks noChangeAspect="1" noChangeShapeType="1"/>
            </p:cNvSpPr>
            <p:nvPr/>
          </p:nvSpPr>
          <p:spPr bwMode="auto">
            <a:xfrm>
              <a:off x="4297363" y="2628900"/>
              <a:ext cx="244475" cy="0"/>
            </a:xfrm>
            <a:prstGeom prst="line">
              <a:avLst/>
            </a:prstGeom>
            <a:noFill/>
            <a:ln w="12700">
              <a:solidFill>
                <a:srgbClr val="8037B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5" name="Line 565"/>
            <p:cNvSpPr>
              <a:spLocks noChangeAspect="1" noChangeShapeType="1"/>
            </p:cNvSpPr>
            <p:nvPr/>
          </p:nvSpPr>
          <p:spPr bwMode="auto">
            <a:xfrm>
              <a:off x="4297363" y="2692400"/>
              <a:ext cx="244475" cy="0"/>
            </a:xfrm>
            <a:prstGeom prst="line">
              <a:avLst/>
            </a:prstGeom>
            <a:noFill/>
            <a:ln w="12700">
              <a:solidFill>
                <a:srgbClr val="8037B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6" name="Line 566"/>
            <p:cNvSpPr>
              <a:spLocks noChangeAspect="1" noChangeShapeType="1"/>
            </p:cNvSpPr>
            <p:nvPr/>
          </p:nvSpPr>
          <p:spPr bwMode="auto">
            <a:xfrm>
              <a:off x="4297363" y="2755900"/>
              <a:ext cx="244475" cy="0"/>
            </a:xfrm>
            <a:prstGeom prst="line">
              <a:avLst/>
            </a:prstGeom>
            <a:noFill/>
            <a:ln w="12700">
              <a:solidFill>
                <a:srgbClr val="8037B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" name="Freeform 1"/>
          <p:cNvSpPr/>
          <p:nvPr/>
        </p:nvSpPr>
        <p:spPr>
          <a:xfrm>
            <a:off x="2216258" y="2495169"/>
            <a:ext cx="2045776" cy="333272"/>
          </a:xfrm>
          <a:custGeom>
            <a:avLst/>
            <a:gdLst>
              <a:gd name="connsiteX0" fmla="*/ 0 w 2045776"/>
              <a:gd name="connsiteY0" fmla="*/ 333214 h 333214"/>
              <a:gd name="connsiteX1" fmla="*/ 2045776 w 2045776"/>
              <a:gd name="connsiteY1" fmla="*/ 0 h 333214"/>
              <a:gd name="connsiteX0" fmla="*/ 0 w 2045776"/>
              <a:gd name="connsiteY0" fmla="*/ 333214 h 333214"/>
              <a:gd name="connsiteX1" fmla="*/ 2045776 w 2045776"/>
              <a:gd name="connsiteY1" fmla="*/ 0 h 333214"/>
              <a:gd name="connsiteX0" fmla="*/ 0 w 2045776"/>
              <a:gd name="connsiteY0" fmla="*/ 333214 h 333214"/>
              <a:gd name="connsiteX1" fmla="*/ 2045776 w 2045776"/>
              <a:gd name="connsiteY1" fmla="*/ 0 h 333214"/>
              <a:gd name="connsiteX0" fmla="*/ 0 w 2045776"/>
              <a:gd name="connsiteY0" fmla="*/ 333214 h 333214"/>
              <a:gd name="connsiteX1" fmla="*/ 2045776 w 2045776"/>
              <a:gd name="connsiteY1" fmla="*/ 0 h 333214"/>
              <a:gd name="connsiteX0" fmla="*/ 0 w 2045776"/>
              <a:gd name="connsiteY0" fmla="*/ 333214 h 333214"/>
              <a:gd name="connsiteX1" fmla="*/ 2045776 w 2045776"/>
              <a:gd name="connsiteY1" fmla="*/ 0 h 333214"/>
              <a:gd name="connsiteX0" fmla="*/ 0 w 2045776"/>
              <a:gd name="connsiteY0" fmla="*/ 333272 h 333272"/>
              <a:gd name="connsiteX1" fmla="*/ 2045776 w 2045776"/>
              <a:gd name="connsiteY1" fmla="*/ 58 h 333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45776" h="333272">
                <a:moveTo>
                  <a:pt x="0" y="333272"/>
                </a:moveTo>
                <a:cubicBezTo>
                  <a:pt x="1627321" y="330690"/>
                  <a:pt x="1108129" y="-5108"/>
                  <a:pt x="2045776" y="58"/>
                </a:cubicBezTo>
              </a:path>
            </a:pathLst>
          </a:cu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572000" y="2495226"/>
            <a:ext cx="1836549" cy="1084881"/>
          </a:xfrm>
          <a:custGeom>
            <a:avLst/>
            <a:gdLst>
              <a:gd name="connsiteX0" fmla="*/ 1836549 w 1836549"/>
              <a:gd name="connsiteY0" fmla="*/ 1077132 h 1077132"/>
              <a:gd name="connsiteX1" fmla="*/ 0 w 1836549"/>
              <a:gd name="connsiteY1" fmla="*/ 0 h 1077132"/>
              <a:gd name="connsiteX0" fmla="*/ 1836549 w 1836549"/>
              <a:gd name="connsiteY0" fmla="*/ 1077132 h 1077132"/>
              <a:gd name="connsiteX1" fmla="*/ 0 w 1836549"/>
              <a:gd name="connsiteY1" fmla="*/ 0 h 1077132"/>
              <a:gd name="connsiteX0" fmla="*/ 1836549 w 1836549"/>
              <a:gd name="connsiteY0" fmla="*/ 1077132 h 1077132"/>
              <a:gd name="connsiteX1" fmla="*/ 0 w 1836549"/>
              <a:gd name="connsiteY1" fmla="*/ 0 h 1077132"/>
              <a:gd name="connsiteX0" fmla="*/ 1836549 w 1836549"/>
              <a:gd name="connsiteY0" fmla="*/ 1100379 h 1100379"/>
              <a:gd name="connsiteX1" fmla="*/ 0 w 1836549"/>
              <a:gd name="connsiteY1" fmla="*/ 0 h 1100379"/>
              <a:gd name="connsiteX0" fmla="*/ 1836549 w 1836549"/>
              <a:gd name="connsiteY0" fmla="*/ 1084881 h 1084881"/>
              <a:gd name="connsiteX1" fmla="*/ 0 w 1836549"/>
              <a:gd name="connsiteY1" fmla="*/ 0 h 1084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6549" h="1084881">
                <a:moveTo>
                  <a:pt x="1836549" y="1084881"/>
                </a:moveTo>
                <a:cubicBezTo>
                  <a:pt x="1224366" y="1066800"/>
                  <a:pt x="1092631" y="2583"/>
                  <a:pt x="0" y="0"/>
                </a:cubicBezTo>
              </a:path>
            </a:pathLst>
          </a:cu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3657600" y="17920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Shared 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832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Protection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BEE274F-7FE2-46AC-9943-ADFBE1098272}" type="slidenum">
              <a:rPr lang="en-US"/>
              <a:pPr/>
              <a:t>6</a:t>
            </a:fld>
            <a:endParaRPr lang="en-US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2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10609</TotalTime>
  <Words>160</Words>
  <Application>Microsoft Office PowerPoint</Application>
  <PresentationFormat>On-screen Show (4:3)</PresentationFormat>
  <Paragraphs>97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Access Matrix</vt:lpstr>
      <vt:lpstr>Access Matrix</vt:lpstr>
      <vt:lpstr>Access Matrix</vt:lpstr>
      <vt:lpstr>Capability Lists</vt:lpstr>
      <vt:lpstr>Sharing with Capabilities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Ousterhout</dc:creator>
  <cp:lastModifiedBy>John Ousterhout</cp:lastModifiedBy>
  <cp:revision>419</cp:revision>
  <cp:lastPrinted>2011-01-25T21:54:55Z</cp:lastPrinted>
  <dcterms:created xsi:type="dcterms:W3CDTF">2008-10-19T02:20:00Z</dcterms:created>
  <dcterms:modified xsi:type="dcterms:W3CDTF">2013-03-08T20:36:46Z</dcterms:modified>
</cp:coreProperties>
</file>