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CBF0"/>
    <a:srgbClr val="EAEAEA"/>
    <a:srgbClr val="F8F8F8"/>
    <a:srgbClr val="D8BEEC"/>
    <a:srgbClr val="633B13"/>
    <a:srgbClr val="EDFFED"/>
    <a:srgbClr val="7495D8"/>
    <a:srgbClr val="4974CB"/>
    <a:srgbClr val="E9FFE9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F33C5A0-49AD-4456-B170-B4454905C7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039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 userDrawn="1"/>
        </p:nvSpPr>
        <p:spPr bwMode="auto">
          <a:xfrm>
            <a:off x="457200" y="457200"/>
            <a:ext cx="8272463" cy="5986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" name="Picture 9" descr="stanfor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4025" y="5257800"/>
            <a:ext cx="614363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698625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10000"/>
            <a:ext cx="6400800" cy="1219200"/>
          </a:xfrm>
        </p:spPr>
        <p:txBody>
          <a:bodyPr/>
          <a:lstStyle>
            <a:lvl1pPr marL="0" indent="0" algn="ctr">
              <a:spcBef>
                <a:spcPct val="0"/>
              </a:spcBef>
              <a:buFont typeface="Arial" charset="0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70331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 140 Lecture Notes: Threads, Processes, and Dispatching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BF7A2FB-5E63-4F6B-AD89-DAD0D43D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769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 140 Lecture Notes: Threads, Processes, and Dispatching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21A300-A8DA-4985-B9D1-877729195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591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 140 Lecture Notes: Threads, Processes, and Dispatching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9EA510-711E-4808-BDFF-EEB70A6EC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02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buClr>
                <a:schemeClr val="tx2"/>
              </a:buClr>
              <a:defRPr/>
            </a:lvl1pPr>
            <a:lvl2pPr>
              <a:spcBef>
                <a:spcPts val="600"/>
              </a:spcBef>
              <a:buClr>
                <a:schemeClr val="tx2"/>
              </a:buClr>
              <a:defRPr/>
            </a:lvl2pPr>
            <a:lvl3pPr>
              <a:spcBef>
                <a:spcPts val="400"/>
              </a:spcBef>
              <a:buClr>
                <a:schemeClr val="tx2"/>
              </a:buClr>
              <a:defRPr/>
            </a:lvl3pPr>
            <a:lvl4pPr>
              <a:spcBef>
                <a:spcPts val="300"/>
              </a:spcBef>
              <a:buClr>
                <a:schemeClr val="tx2"/>
              </a:buClr>
              <a:defRPr/>
            </a:lvl4pPr>
            <a:lvl5pPr>
              <a:spcBef>
                <a:spcPts val="300"/>
              </a:spcBef>
              <a:buClr>
                <a:schemeClr val="tx2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 bwMode="auto">
          <a:xfrm>
            <a:off x="457200" y="914400"/>
            <a:ext cx="82296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21, 2011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2667000" y="6324600"/>
            <a:ext cx="3810000" cy="396875"/>
          </a:xfrm>
        </p:spPr>
        <p:txBody>
          <a:bodyPr/>
          <a:lstStyle/>
          <a:p>
            <a:pPr>
              <a:defRPr/>
            </a:pPr>
            <a:r>
              <a:rPr lang="en-US" smtClean="0"/>
              <a:t>CS 140 Lecture Notes: Threads, Processes, and Dispatching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858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 140 Lecture Notes: Threads, Processes, and Dispatching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0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 140 Lecture Notes: Threads, Processes, and Dispatching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BA6D86-DBBA-4E58-B0C7-18EC35491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9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 140 Lecture Notes: Threads, Processes, and Dispatching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659D765-7126-4B95-ADF3-403BFECAA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57150" cap="flat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2120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 140 Lecture Notes: Threads, Processes, and Dispatching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191DFC-BCA0-443D-B994-97C841DC0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373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 140 Lecture Notes: Threads, Processes, and Dispatching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45DFE7-D7AD-4ECD-A9C8-CA1FF5BAF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183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 140 Lecture Notes: Threads, Processes, and Dispatching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FA54A8-AC05-4E51-97BF-0AE6FFDEE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698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 140 Lecture Notes: Threads, Processes, and Dispatching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048402-9490-480C-B493-607B1E845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09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90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324600"/>
            <a:ext cx="3429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CS 140 Lecture Notes: Threads, Processes, and Dispatching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E2162002-2512-45FD-82AF-2FE8F2E918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9"/>
          <p:cNvSpPr>
            <a:spLocks noChangeShapeType="1"/>
          </p:cNvSpPr>
          <p:nvPr userDrawn="1"/>
        </p:nvSpPr>
        <p:spPr bwMode="auto">
          <a:xfrm>
            <a:off x="457200" y="889000"/>
            <a:ext cx="82296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72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140 Lecture Notes: Threads, Processes, and Dispatching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F9B5D9C-F5B9-44CE-8DEA-3B0D4EAA8EA5}" type="slidenum">
              <a:rPr lang="en-US"/>
              <a:pPr/>
              <a:t>1</a:t>
            </a:fld>
            <a:endParaRPr lang="en-US"/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UNIX Fork/Exec Example</a:t>
            </a:r>
          </a:p>
        </p:txBody>
      </p:sp>
      <p:sp>
        <p:nvSpPr>
          <p:cNvPr id="125955" name="Text Box 3"/>
          <p:cNvSpPr txBox="1">
            <a:spLocks noChangeArrowheads="1"/>
          </p:cNvSpPr>
          <p:nvPr/>
        </p:nvSpPr>
        <p:spPr bwMode="auto">
          <a:xfrm>
            <a:off x="1111479" y="1993900"/>
            <a:ext cx="6636881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 b="1" dirty="0" err="1">
                <a:latin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</a:rPr>
              <a:t>pid</a:t>
            </a:r>
            <a:r>
              <a:rPr lang="en-US" sz="2400" b="1" dirty="0">
                <a:latin typeface="Courier New" pitchFamily="49" charset="0"/>
              </a:rPr>
              <a:t> = fork();</a:t>
            </a:r>
          </a:p>
          <a:p>
            <a:pPr algn="l"/>
            <a:r>
              <a:rPr lang="en-US" sz="2400" b="1" dirty="0">
                <a:latin typeface="Courier New" pitchFamily="49" charset="0"/>
              </a:rPr>
              <a:t>if (</a:t>
            </a:r>
            <a:r>
              <a:rPr lang="en-US" sz="2400" b="1" dirty="0" err="1">
                <a:latin typeface="Courier New" pitchFamily="49" charset="0"/>
              </a:rPr>
              <a:t>pid</a:t>
            </a:r>
            <a:r>
              <a:rPr lang="en-US" sz="2400" b="1" dirty="0">
                <a:latin typeface="Courier New" pitchFamily="49" charset="0"/>
              </a:rPr>
              <a:t> == 0) {</a:t>
            </a:r>
          </a:p>
          <a:p>
            <a:pPr algn="l"/>
            <a:r>
              <a:rPr lang="en-US" sz="2400" b="1" dirty="0">
                <a:latin typeface="Courier New" pitchFamily="49" charset="0"/>
              </a:rPr>
              <a:t>    exec("foo"); </a:t>
            </a:r>
          </a:p>
          <a:p>
            <a:pPr algn="l"/>
            <a:r>
              <a:rPr lang="en-US" sz="2400" b="1" dirty="0">
                <a:latin typeface="Courier New" pitchFamily="49" charset="0"/>
              </a:rPr>
              <a:t>} else {	</a:t>
            </a:r>
          </a:p>
          <a:p>
            <a:pPr algn="l"/>
            <a:r>
              <a:rPr lang="en-US" sz="2400" b="1" dirty="0">
                <a:latin typeface="Courier New" pitchFamily="49" charset="0"/>
              </a:rPr>
              <a:t>    </a:t>
            </a:r>
            <a:r>
              <a:rPr lang="en-US" sz="2400" b="1" dirty="0" err="1">
                <a:latin typeface="Courier New" pitchFamily="49" charset="0"/>
              </a:rPr>
              <a:t>waitpid</a:t>
            </a:r>
            <a:r>
              <a:rPr lang="en-US" sz="2400" b="1" dirty="0">
                <a:latin typeface="Courier New" pitchFamily="49" charset="0"/>
              </a:rPr>
              <a:t>(</a:t>
            </a:r>
            <a:r>
              <a:rPr lang="en-US" sz="2400" b="1" dirty="0" err="1">
                <a:latin typeface="Courier New" pitchFamily="49" charset="0"/>
              </a:rPr>
              <a:t>pid</a:t>
            </a:r>
            <a:r>
              <a:rPr lang="en-US" sz="2400" b="1" dirty="0">
                <a:latin typeface="Courier New" pitchFamily="49" charset="0"/>
              </a:rPr>
              <a:t>, &amp;status, options);</a:t>
            </a:r>
          </a:p>
          <a:p>
            <a:pPr algn="l"/>
            <a:r>
              <a:rPr lang="en-US" sz="2400" b="1" dirty="0">
                <a:latin typeface="Courier New" pitchFamily="49" charset="0"/>
              </a:rPr>
              <a:t>};</a:t>
            </a:r>
          </a:p>
          <a:p>
            <a:pPr algn="l"/>
            <a:endParaRPr lang="en-US" sz="2400" b="1" dirty="0">
              <a:latin typeface="Courier New" pitchFamily="49" charset="0"/>
            </a:endParaRPr>
          </a:p>
        </p:txBody>
      </p:sp>
      <p:sp>
        <p:nvSpPr>
          <p:cNvPr id="125956" name="Text Box 4"/>
          <p:cNvSpPr txBox="1">
            <a:spLocks noChangeArrowheads="1"/>
          </p:cNvSpPr>
          <p:nvPr/>
        </p:nvSpPr>
        <p:spPr bwMode="auto">
          <a:xfrm>
            <a:off x="6324600" y="2743200"/>
            <a:ext cx="1863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folHlink"/>
                </a:solidFill>
              </a:rPr>
              <a:t>Child process</a:t>
            </a:r>
          </a:p>
        </p:txBody>
      </p:sp>
      <p:sp>
        <p:nvSpPr>
          <p:cNvPr id="125957" name="Line 5"/>
          <p:cNvSpPr>
            <a:spLocks noChangeShapeType="1"/>
          </p:cNvSpPr>
          <p:nvPr/>
        </p:nvSpPr>
        <p:spPr bwMode="auto">
          <a:xfrm flipH="1">
            <a:off x="5181600" y="2940050"/>
            <a:ext cx="1066800" cy="0"/>
          </a:xfrm>
          <a:prstGeom prst="line">
            <a:avLst/>
          </a:prstGeom>
          <a:noFill/>
          <a:ln w="31750">
            <a:solidFill>
              <a:schemeClr val="folHlink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958" name="Text Box 6"/>
          <p:cNvSpPr txBox="1">
            <a:spLocks noChangeArrowheads="1"/>
          </p:cNvSpPr>
          <p:nvPr/>
        </p:nvSpPr>
        <p:spPr bwMode="auto">
          <a:xfrm>
            <a:off x="5791200" y="4876800"/>
            <a:ext cx="2019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folHlink"/>
                </a:solidFill>
              </a:rPr>
              <a:t>Parent process</a:t>
            </a:r>
          </a:p>
        </p:txBody>
      </p:sp>
      <p:sp>
        <p:nvSpPr>
          <p:cNvPr id="125959" name="Line 7"/>
          <p:cNvSpPr>
            <a:spLocks noChangeShapeType="1"/>
          </p:cNvSpPr>
          <p:nvPr/>
        </p:nvSpPr>
        <p:spPr bwMode="auto">
          <a:xfrm flipH="1" flipV="1">
            <a:off x="5029200" y="3886200"/>
            <a:ext cx="1219200" cy="1066800"/>
          </a:xfrm>
          <a:prstGeom prst="line">
            <a:avLst/>
          </a:prstGeom>
          <a:noFill/>
          <a:ln w="31750">
            <a:solidFill>
              <a:schemeClr val="folHlink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959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140 Lecture Notes: Threads, Processes, and Dispatching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F58555A-60B6-446B-9DAE-8D9EF66962B9}" type="slidenum">
              <a:rPr lang="en-US"/>
              <a:pPr/>
              <a:t>2</a:t>
            </a:fld>
            <a:endParaRPr lang="en-US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Windows Process Creation</a:t>
            </a:r>
          </a:p>
        </p:txBody>
      </p:sp>
      <p:sp>
        <p:nvSpPr>
          <p:cNvPr id="126979" name="Text Box 3"/>
          <p:cNvSpPr txBox="1">
            <a:spLocks noChangeArrowheads="1"/>
          </p:cNvSpPr>
          <p:nvPr/>
        </p:nvSpPr>
        <p:spPr bwMode="auto">
          <a:xfrm>
            <a:off x="381000" y="1273175"/>
            <a:ext cx="8032968" cy="53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000" b="1" dirty="0">
                <a:latin typeface="Courier New" pitchFamily="49" charset="0"/>
              </a:rPr>
              <a:t>BOOL </a:t>
            </a:r>
            <a:r>
              <a:rPr lang="en-US" sz="2000" b="1" dirty="0" err="1">
                <a:latin typeface="Courier New" pitchFamily="49" charset="0"/>
              </a:rPr>
              <a:t>CreateProcess</a:t>
            </a:r>
            <a:r>
              <a:rPr lang="en-US" sz="2000" b="1" dirty="0">
                <a:latin typeface="Courier New" pitchFamily="49" charset="0"/>
              </a:rPr>
              <a:t>( </a:t>
            </a:r>
            <a:br>
              <a:rPr lang="en-US" sz="2000" b="1" dirty="0">
                <a:latin typeface="Courier New" pitchFamily="49" charset="0"/>
              </a:rPr>
            </a:br>
            <a:r>
              <a:rPr lang="en-US" sz="2000" b="1" dirty="0">
                <a:latin typeface="Courier New" pitchFamily="49" charset="0"/>
              </a:rPr>
              <a:t>    LPCTSTR </a:t>
            </a:r>
            <a:r>
              <a:rPr lang="en-US" sz="2000" b="1" dirty="0" err="1">
                <a:latin typeface="Courier New" pitchFamily="49" charset="0"/>
              </a:rPr>
              <a:t>lpApplicationName</a:t>
            </a:r>
            <a:r>
              <a:rPr lang="en-US" sz="2000" b="1" dirty="0">
                <a:latin typeface="Courier New" pitchFamily="49" charset="0"/>
              </a:rPr>
              <a:t>,</a:t>
            </a:r>
            <a:br>
              <a:rPr lang="en-US" sz="2000" b="1" dirty="0">
                <a:latin typeface="Courier New" pitchFamily="49" charset="0"/>
              </a:rPr>
            </a:br>
            <a:r>
              <a:rPr lang="en-US" sz="2000" b="1" dirty="0">
                <a:latin typeface="Courier New" pitchFamily="49" charset="0"/>
              </a:rPr>
              <a:t>    LPTSTR </a:t>
            </a:r>
            <a:r>
              <a:rPr lang="en-US" sz="2000" b="1" dirty="0" err="1">
                <a:latin typeface="Courier New" pitchFamily="49" charset="0"/>
              </a:rPr>
              <a:t>lpCommandLine</a:t>
            </a:r>
            <a:r>
              <a:rPr lang="en-US" sz="2000" b="1" dirty="0">
                <a:latin typeface="Courier New" pitchFamily="49" charset="0"/>
              </a:rPr>
              <a:t>,</a:t>
            </a:r>
          </a:p>
          <a:p>
            <a:pPr algn="l"/>
            <a:r>
              <a:rPr lang="en-US" sz="2000" b="1" dirty="0">
                <a:latin typeface="Courier New" pitchFamily="49" charset="0"/>
              </a:rPr>
              <a:t>    LPSECURITY_ATTRIBUTES </a:t>
            </a:r>
            <a:r>
              <a:rPr lang="en-US" sz="2000" b="1" dirty="0" err="1">
                <a:latin typeface="Courier New" pitchFamily="49" charset="0"/>
              </a:rPr>
              <a:t>lpProcessAttributes</a:t>
            </a:r>
            <a:r>
              <a:rPr lang="en-US" sz="2000" b="1" dirty="0">
                <a:latin typeface="Courier New" pitchFamily="49" charset="0"/>
              </a:rPr>
              <a:t>,</a:t>
            </a:r>
            <a:br>
              <a:rPr lang="en-US" sz="2000" b="1" dirty="0">
                <a:latin typeface="Courier New" pitchFamily="49" charset="0"/>
              </a:rPr>
            </a:br>
            <a:r>
              <a:rPr lang="en-US" sz="2000" b="1" dirty="0">
                <a:latin typeface="Courier New" pitchFamily="49" charset="0"/>
              </a:rPr>
              <a:t>    LPSECURITY_ATTRIBUTES </a:t>
            </a:r>
            <a:r>
              <a:rPr lang="en-US" sz="2000" b="1" dirty="0" err="1">
                <a:latin typeface="Courier New" pitchFamily="49" charset="0"/>
              </a:rPr>
              <a:t>lpThreadAttributes</a:t>
            </a:r>
            <a:r>
              <a:rPr lang="en-US" sz="2000" b="1" dirty="0">
                <a:latin typeface="Courier New" pitchFamily="49" charset="0"/>
              </a:rPr>
              <a:t>,</a:t>
            </a:r>
            <a:br>
              <a:rPr lang="en-US" sz="2000" b="1" dirty="0">
                <a:latin typeface="Courier New" pitchFamily="49" charset="0"/>
              </a:rPr>
            </a:br>
            <a:r>
              <a:rPr lang="en-US" sz="2000" b="1" dirty="0">
                <a:latin typeface="Courier New" pitchFamily="49" charset="0"/>
              </a:rPr>
              <a:t>    BOOL </a:t>
            </a:r>
            <a:r>
              <a:rPr lang="en-US" sz="2000" b="1" dirty="0" err="1">
                <a:latin typeface="Courier New" pitchFamily="49" charset="0"/>
              </a:rPr>
              <a:t>bInheritHandles</a:t>
            </a:r>
            <a:r>
              <a:rPr lang="en-US" sz="2000" b="1" dirty="0">
                <a:latin typeface="Courier New" pitchFamily="49" charset="0"/>
              </a:rPr>
              <a:t>,</a:t>
            </a:r>
            <a:br>
              <a:rPr lang="en-US" sz="2000" b="1" dirty="0">
                <a:latin typeface="Courier New" pitchFamily="49" charset="0"/>
              </a:rPr>
            </a:br>
            <a:r>
              <a:rPr lang="en-US" sz="2000" b="1" dirty="0">
                <a:latin typeface="Courier New" pitchFamily="49" charset="0"/>
              </a:rPr>
              <a:t>    DWORD </a:t>
            </a:r>
            <a:r>
              <a:rPr lang="en-US" sz="2000" b="1" dirty="0" err="1">
                <a:latin typeface="Courier New" pitchFamily="49" charset="0"/>
              </a:rPr>
              <a:t>dwCreationFlags</a:t>
            </a:r>
            <a:r>
              <a:rPr lang="en-US" sz="2000" b="1" dirty="0">
                <a:latin typeface="Courier New" pitchFamily="49" charset="0"/>
              </a:rPr>
              <a:t>,</a:t>
            </a:r>
            <a:br>
              <a:rPr lang="en-US" sz="2000" b="1" dirty="0">
                <a:latin typeface="Courier New" pitchFamily="49" charset="0"/>
              </a:rPr>
            </a:br>
            <a:r>
              <a:rPr lang="en-US" sz="2000" b="1" dirty="0">
                <a:latin typeface="Courier New" pitchFamily="49" charset="0"/>
              </a:rPr>
              <a:t>    LPVOID </a:t>
            </a:r>
            <a:r>
              <a:rPr lang="en-US" sz="2000" b="1" dirty="0" err="1">
                <a:latin typeface="Courier New" pitchFamily="49" charset="0"/>
              </a:rPr>
              <a:t>lpEnvironment</a:t>
            </a:r>
            <a:r>
              <a:rPr lang="en-US" sz="2000" b="1" dirty="0">
                <a:latin typeface="Courier New" pitchFamily="49" charset="0"/>
              </a:rPr>
              <a:t>,</a:t>
            </a:r>
            <a:br>
              <a:rPr lang="en-US" sz="2000" b="1" dirty="0">
                <a:latin typeface="Courier New" pitchFamily="49" charset="0"/>
              </a:rPr>
            </a:br>
            <a:r>
              <a:rPr lang="en-US" sz="2000" b="1" dirty="0">
                <a:latin typeface="Courier New" pitchFamily="49" charset="0"/>
              </a:rPr>
              <a:t>    LPCTSTR </a:t>
            </a:r>
            <a:r>
              <a:rPr lang="en-US" sz="2000" b="1" dirty="0" err="1">
                <a:latin typeface="Courier New" pitchFamily="49" charset="0"/>
              </a:rPr>
              <a:t>lpCurrentDirectory</a:t>
            </a:r>
            <a:r>
              <a:rPr lang="en-US" sz="2000" b="1" dirty="0">
                <a:latin typeface="Courier New" pitchFamily="49" charset="0"/>
              </a:rPr>
              <a:t>,</a:t>
            </a:r>
          </a:p>
          <a:p>
            <a:pPr algn="l"/>
            <a:r>
              <a:rPr lang="en-US" sz="2000" b="1" dirty="0">
                <a:latin typeface="Courier New" pitchFamily="49" charset="0"/>
              </a:rPr>
              <a:t>    LPSTARTUPINFO </a:t>
            </a:r>
            <a:r>
              <a:rPr lang="en-US" sz="2000" b="1" dirty="0" err="1">
                <a:latin typeface="Courier New" pitchFamily="49" charset="0"/>
              </a:rPr>
              <a:t>lpStartupInfo</a:t>
            </a:r>
            <a:r>
              <a:rPr lang="en-US" sz="2000" b="1" dirty="0">
                <a:latin typeface="Courier New" pitchFamily="49" charset="0"/>
              </a:rPr>
              <a:t>,</a:t>
            </a:r>
          </a:p>
          <a:p>
            <a:pPr algn="l"/>
            <a:r>
              <a:rPr lang="en-US" sz="2000" b="1" dirty="0">
                <a:latin typeface="Courier New" pitchFamily="49" charset="0"/>
              </a:rPr>
              <a:t>    LPPROCESS_INFORMATION </a:t>
            </a:r>
            <a:r>
              <a:rPr lang="en-US" sz="2000" b="1" dirty="0" err="1" smtClean="0">
                <a:latin typeface="Courier New" pitchFamily="49" charset="0"/>
              </a:rPr>
              <a:t>lpProcessInformation</a:t>
            </a:r>
            <a:endParaRPr lang="en-US" sz="2000" b="1" dirty="0">
              <a:latin typeface="Courier New" pitchFamily="49" charset="0"/>
            </a:endParaRPr>
          </a:p>
          <a:p>
            <a:pPr algn="l"/>
            <a:r>
              <a:rPr lang="en-US" sz="2000" b="1" dirty="0" smtClean="0">
                <a:latin typeface="Courier New" pitchFamily="49" charset="0"/>
              </a:rPr>
              <a:t>);</a:t>
            </a:r>
          </a:p>
          <a:p>
            <a:pPr algn="l"/>
            <a:endParaRPr lang="en-US" sz="2000" b="1" dirty="0">
              <a:latin typeface="Courier New" pitchFamily="49" charset="0"/>
            </a:endParaRPr>
          </a:p>
          <a:p>
            <a:pPr algn="l"/>
            <a:r>
              <a:rPr lang="en-US" sz="2000" b="1" dirty="0" err="1" smtClean="0">
                <a:latin typeface="Courier New" pitchFamily="49" charset="0"/>
              </a:rPr>
              <a:t>WaitForSingleObject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</a:rPr>
              <a:t>lpProcessInformation</a:t>
            </a:r>
            <a:r>
              <a:rPr lang="en-US" sz="2000" b="1" smtClean="0">
                <a:latin typeface="Courier New" pitchFamily="49" charset="0"/>
              </a:rPr>
              <a:t>-&gt;hProcess</a:t>
            </a:r>
            <a:r>
              <a:rPr lang="en-US" sz="2000" b="1" dirty="0" smtClean="0">
                <a:latin typeface="Courier New" pitchFamily="49" charset="0"/>
              </a:rPr>
              <a:t>,</a:t>
            </a:r>
          </a:p>
          <a:p>
            <a:pPr algn="l"/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INFINITE);</a:t>
            </a:r>
            <a:endParaRPr lang="en-US" sz="2000" b="1" dirty="0">
              <a:latin typeface="Courier New" pitchFamily="49" charset="0"/>
            </a:endParaRPr>
          </a:p>
          <a:p>
            <a:pPr algn="l"/>
            <a:endParaRPr lang="en-US" sz="2000" b="1" dirty="0">
              <a:latin typeface="Courier New" pitchFamily="49" charset="0"/>
            </a:endParaRPr>
          </a:p>
          <a:p>
            <a:pPr algn="l"/>
            <a:endParaRPr lang="en-US" sz="20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441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140 Lecture Notes: Threads, Processes, and Dispatching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12684BF3-98C9-4C43-8F91-AB539BC1ECED}" type="slidenum">
              <a:rPr lang="en-US"/>
              <a:pPr/>
              <a:t>3</a:t>
            </a:fld>
            <a:endParaRPr lang="en-US"/>
          </a:p>
        </p:txBody>
      </p:sp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JO Colors">
      <a:dk1>
        <a:srgbClr val="000000"/>
      </a:dk1>
      <a:lt1>
        <a:srgbClr val="FFFFFF"/>
      </a:lt1>
      <a:dk2>
        <a:srgbClr val="1F4899"/>
      </a:dk2>
      <a:lt2>
        <a:srgbClr val="7F7F7F"/>
      </a:lt2>
      <a:accent1>
        <a:srgbClr val="0B590B"/>
      </a:accent1>
      <a:accent2>
        <a:srgbClr val="E1FFE1"/>
      </a:accent2>
      <a:accent3>
        <a:srgbClr val="DEE7F8"/>
      </a:accent3>
      <a:accent4>
        <a:srgbClr val="A5001E"/>
      </a:accent4>
      <a:accent5>
        <a:srgbClr val="FFFFB9"/>
      </a:accent5>
      <a:accent6>
        <a:srgbClr val="844F1A"/>
      </a:accent6>
      <a:hlink>
        <a:srgbClr val="005239"/>
      </a:hlink>
      <a:folHlink>
        <a:srgbClr val="A5001E"/>
      </a:folHlink>
    </a:clrScheme>
    <a:fontScheme name="Default Design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19050" cap="rnd"/>
        <a:effectLst/>
      </a:spPr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0050A0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004891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9710</TotalTime>
  <Words>72</Words>
  <Application>Microsoft Office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UNIX Fork/Exec Example</vt:lpstr>
      <vt:lpstr>Windows Process Creation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Ousterhout</dc:creator>
  <cp:lastModifiedBy>John Ousterhout</cp:lastModifiedBy>
  <cp:revision>388</cp:revision>
  <cp:lastPrinted>2011-01-25T21:54:55Z</cp:lastPrinted>
  <dcterms:created xsi:type="dcterms:W3CDTF">2008-10-19T02:20:00Z</dcterms:created>
  <dcterms:modified xsi:type="dcterms:W3CDTF">2014-04-04T22:21:16Z</dcterms:modified>
</cp:coreProperties>
</file>