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62" r:id="rId2"/>
    <p:sldId id="261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E6F8"/>
    <a:srgbClr val="B7CBF0"/>
    <a:srgbClr val="F2F6FC"/>
    <a:srgbClr val="EAEAEA"/>
    <a:srgbClr val="F8F8F8"/>
    <a:srgbClr val="D8BEEC"/>
    <a:srgbClr val="633B13"/>
    <a:srgbClr val="EDFFED"/>
    <a:srgbClr val="7495D8"/>
    <a:srgbClr val="4974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-12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F33C5A0-49AD-4456-B170-B4454905C7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039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>
            <a:spLocks noChangeArrowheads="1"/>
          </p:cNvSpPr>
          <p:nvPr userDrawn="1"/>
        </p:nvSpPr>
        <p:spPr bwMode="auto">
          <a:xfrm>
            <a:off x="457200" y="457200"/>
            <a:ext cx="8272463" cy="59864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" name="Picture 9" descr="stanford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4025" y="5257800"/>
            <a:ext cx="614363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71600"/>
            <a:ext cx="7772400" cy="1698625"/>
          </a:xfrm>
        </p:spPr>
        <p:txBody>
          <a:bodyPr/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dirty="0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10000"/>
            <a:ext cx="6400800" cy="1219200"/>
          </a:xfrm>
        </p:spPr>
        <p:txBody>
          <a:bodyPr/>
          <a:lstStyle>
            <a:lvl1pPr marL="0" indent="0" algn="ctr">
              <a:spcBef>
                <a:spcPct val="0"/>
              </a:spcBef>
              <a:buFont typeface="Arial" charset="0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970331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 140 Lecture Notes: Virtual Memory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BF7A2FB-5E63-4F6B-AD89-DAD0D43D4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769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 140 Lecture Notes: Virtual Memory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D21A300-A8DA-4985-B9D1-8777291959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5918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04800"/>
            <a:ext cx="2057400" cy="5821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213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 140 Lecture Notes: Virtual Memory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69EA510-711E-4808-BDFF-EEB70A6ECC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022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200"/>
              </a:spcBef>
              <a:buClr>
                <a:schemeClr val="tx2"/>
              </a:buClr>
              <a:defRPr/>
            </a:lvl1pPr>
            <a:lvl2pPr>
              <a:spcBef>
                <a:spcPts val="600"/>
              </a:spcBef>
              <a:buClr>
                <a:schemeClr val="tx2"/>
              </a:buClr>
              <a:defRPr/>
            </a:lvl2pPr>
            <a:lvl3pPr>
              <a:spcBef>
                <a:spcPts val="400"/>
              </a:spcBef>
              <a:buClr>
                <a:schemeClr val="tx2"/>
              </a:buClr>
              <a:defRPr/>
            </a:lvl3pPr>
            <a:lvl4pPr>
              <a:spcBef>
                <a:spcPts val="300"/>
              </a:spcBef>
              <a:buClr>
                <a:schemeClr val="tx2"/>
              </a:buClr>
              <a:defRPr/>
            </a:lvl4pPr>
            <a:lvl5pPr>
              <a:spcBef>
                <a:spcPts val="300"/>
              </a:spcBef>
              <a:buClr>
                <a:schemeClr val="tx2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 bwMode="auto">
          <a:xfrm>
            <a:off x="457200" y="914400"/>
            <a:ext cx="822960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21, 2011</a:t>
            </a:r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 140 Lecture Notes: Virtual Memory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6858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 140 Lecture Notes: Virtual Memory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30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 140 Lecture Notes: Virtual Memory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CBA6D86-DBBA-4E58-B0C7-18EC354915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897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038600" cy="4906963"/>
          </a:xfrm>
        </p:spPr>
        <p:txBody>
          <a:bodyPr/>
          <a:lstStyle>
            <a:lvl1pPr>
              <a:buClr>
                <a:schemeClr val="tx2"/>
              </a:buClr>
              <a:defRPr sz="2200"/>
            </a:lvl1pPr>
            <a:lvl2pPr>
              <a:buClr>
                <a:schemeClr val="tx2"/>
              </a:buClr>
              <a:defRPr sz="2000"/>
            </a:lvl2pPr>
            <a:lvl3pPr>
              <a:buClr>
                <a:schemeClr val="tx2"/>
              </a:buClr>
              <a:defRPr sz="1800"/>
            </a:lvl3pPr>
            <a:lvl4pPr>
              <a:buClr>
                <a:schemeClr val="tx2"/>
              </a:buClr>
              <a:defRPr sz="1600"/>
            </a:lvl4pPr>
            <a:lvl5pPr>
              <a:buClr>
                <a:schemeClr val="tx2"/>
              </a:buCl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4906963"/>
          </a:xfrm>
        </p:spPr>
        <p:txBody>
          <a:bodyPr/>
          <a:lstStyle>
            <a:lvl1pPr>
              <a:buClr>
                <a:schemeClr val="tx2"/>
              </a:buClr>
              <a:defRPr sz="2200"/>
            </a:lvl1pPr>
            <a:lvl2pPr>
              <a:buClr>
                <a:schemeClr val="tx2"/>
              </a:buClr>
              <a:defRPr sz="2000"/>
            </a:lvl2pPr>
            <a:lvl3pPr>
              <a:buClr>
                <a:schemeClr val="tx2"/>
              </a:buClr>
              <a:defRPr sz="1800"/>
            </a:lvl3pPr>
            <a:lvl4pPr>
              <a:buClr>
                <a:schemeClr val="tx2"/>
              </a:buClr>
              <a:defRPr sz="1600"/>
            </a:lvl4pPr>
            <a:lvl5pPr>
              <a:buClr>
                <a:schemeClr val="tx2"/>
              </a:buCl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 140 Lecture Notes: Virtual Memory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659D765-7126-4B95-ADF3-403BFECAA3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57200" y="914400"/>
            <a:ext cx="8229600" cy="0"/>
          </a:xfrm>
          <a:prstGeom prst="line">
            <a:avLst/>
          </a:prstGeom>
          <a:ln w="57150" cap="flat">
            <a:solidFill>
              <a:schemeClr val="tx2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2120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 140 Lecture Notes: Virtual Memory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191DFC-BCA0-443D-B994-97C841DC04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373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 140 Lecture Notes: Virtual Memory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B45DFE7-D7AD-4ECD-A9C8-CA1FF5BAF7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183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 140 Lecture Notes: Virtual Memory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FA54A8-AC05-4E51-97BF-0AE6FFDEEB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698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 140 Lecture Notes: Virtual Memory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E048402-9490-480C-B493-607B1E845A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090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04800"/>
            <a:ext cx="8229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19200"/>
            <a:ext cx="8229600" cy="490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24600"/>
            <a:ext cx="2133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324600"/>
            <a:ext cx="3429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n-US" smtClean="0"/>
              <a:t>CS 140 Lecture Notes: Virtual Memory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4600"/>
            <a:ext cx="2133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E2162002-2512-45FD-82AF-2FE8F2E918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Line 9"/>
          <p:cNvSpPr>
            <a:spLocks noChangeShapeType="1"/>
          </p:cNvSpPr>
          <p:nvPr userDrawn="1"/>
        </p:nvSpPr>
        <p:spPr bwMode="auto">
          <a:xfrm>
            <a:off x="457200" y="889000"/>
            <a:ext cx="8229600" cy="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72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Clr>
          <a:schemeClr val="accent2"/>
        </a:buClr>
        <a:buSzPct val="90000"/>
        <a:buFont typeface="Arial" charset="0"/>
        <a:buChar char="●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Arial" charset="0"/>
        <a:buChar char="●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Arial" charset="0"/>
        <a:buChar char="●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Arial" charset="0"/>
        <a:buChar char="●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Arial" charset="0"/>
        <a:buChar char="●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Arial" charset="0"/>
        <a:buChar char="●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Arial" charset="0"/>
        <a:buChar char="●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140 Lecture Notes: Virtual Memory</a:t>
            </a: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64CE252C-9BCC-4941-93A5-2717F0D4D3D6}" type="slidenum">
              <a:rPr lang="en-US"/>
              <a:pPr/>
              <a:t>1</a:t>
            </a:fld>
            <a:endParaRPr lang="en-US"/>
          </a:p>
        </p:txBody>
      </p:sp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Load-Time Relocation</a:t>
            </a:r>
          </a:p>
        </p:txBody>
      </p:sp>
      <p:sp>
        <p:nvSpPr>
          <p:cNvPr id="137223" name="Rectangle 7"/>
          <p:cNvSpPr>
            <a:spLocks noChangeArrowheads="1"/>
          </p:cNvSpPr>
          <p:nvPr/>
        </p:nvSpPr>
        <p:spPr bwMode="auto">
          <a:xfrm>
            <a:off x="3048000" y="1219200"/>
            <a:ext cx="2819400" cy="4800600"/>
          </a:xfrm>
          <a:prstGeom prst="rect">
            <a:avLst/>
          </a:prstGeom>
          <a:solidFill>
            <a:srgbClr val="EAEAEA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7224" name="Rectangle 8"/>
          <p:cNvSpPr>
            <a:spLocks noChangeArrowheads="1"/>
          </p:cNvSpPr>
          <p:nvPr/>
        </p:nvSpPr>
        <p:spPr bwMode="auto">
          <a:xfrm>
            <a:off x="3048000" y="1219200"/>
            <a:ext cx="2819400" cy="1371600"/>
          </a:xfrm>
          <a:prstGeom prst="rect">
            <a:avLst/>
          </a:prstGeom>
          <a:solidFill>
            <a:srgbClr val="B7CBF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dirty="0"/>
              <a:t>Process 1</a:t>
            </a:r>
          </a:p>
        </p:txBody>
      </p:sp>
      <p:sp>
        <p:nvSpPr>
          <p:cNvPr id="137225" name="Text Box 9"/>
          <p:cNvSpPr txBox="1">
            <a:spLocks noChangeArrowheads="1"/>
          </p:cNvSpPr>
          <p:nvPr/>
        </p:nvSpPr>
        <p:spPr bwMode="auto">
          <a:xfrm>
            <a:off x="2844800" y="1166247"/>
            <a:ext cx="127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37226" name="Text Box 10"/>
          <p:cNvSpPr txBox="1">
            <a:spLocks noChangeArrowheads="1"/>
          </p:cNvSpPr>
          <p:nvPr/>
        </p:nvSpPr>
        <p:spPr bwMode="auto">
          <a:xfrm>
            <a:off x="2819400" y="5821362"/>
            <a:ext cx="1635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>
                <a:cs typeface="Arial" charset="0"/>
              </a:rPr>
              <a:t>∞</a:t>
            </a:r>
          </a:p>
        </p:txBody>
      </p:sp>
      <p:sp>
        <p:nvSpPr>
          <p:cNvPr id="137227" name="Rectangle 11"/>
          <p:cNvSpPr>
            <a:spLocks noChangeArrowheads="1"/>
          </p:cNvSpPr>
          <p:nvPr/>
        </p:nvSpPr>
        <p:spPr bwMode="auto">
          <a:xfrm>
            <a:off x="3048000" y="3810000"/>
            <a:ext cx="2819400" cy="1066800"/>
          </a:xfrm>
          <a:prstGeom prst="rect">
            <a:avLst/>
          </a:prstGeom>
          <a:solidFill>
            <a:srgbClr val="CCFFCC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Process 3</a:t>
            </a:r>
          </a:p>
        </p:txBody>
      </p:sp>
      <p:sp>
        <p:nvSpPr>
          <p:cNvPr id="137228" name="Rectangle 12"/>
          <p:cNvSpPr>
            <a:spLocks noChangeArrowheads="1"/>
          </p:cNvSpPr>
          <p:nvPr/>
        </p:nvSpPr>
        <p:spPr bwMode="auto">
          <a:xfrm>
            <a:off x="3048000" y="5181600"/>
            <a:ext cx="2819400" cy="838200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Operating</a:t>
            </a:r>
            <a:br>
              <a:rPr lang="en-US" sz="2400"/>
            </a:br>
            <a:r>
              <a:rPr lang="en-US" sz="2400"/>
              <a:t>System</a:t>
            </a:r>
          </a:p>
        </p:txBody>
      </p:sp>
      <p:sp>
        <p:nvSpPr>
          <p:cNvPr id="137231" name="Rectangle 15"/>
          <p:cNvSpPr>
            <a:spLocks noChangeArrowheads="1"/>
          </p:cNvSpPr>
          <p:nvPr/>
        </p:nvSpPr>
        <p:spPr bwMode="auto">
          <a:xfrm>
            <a:off x="3048000" y="2590800"/>
            <a:ext cx="2819400" cy="533400"/>
          </a:xfrm>
          <a:prstGeom prst="rect">
            <a:avLst/>
          </a:prstGeom>
          <a:solidFill>
            <a:srgbClr val="CCB3F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dirty="0"/>
              <a:t>Process 6</a:t>
            </a:r>
          </a:p>
        </p:txBody>
      </p:sp>
    </p:spTree>
    <p:extLst>
      <p:ext uri="{BB962C8B-B14F-4D97-AF65-F5344CB8AC3E}">
        <p14:creationId xmlns:p14="http://schemas.microsoft.com/office/powerpoint/2010/main" val="205378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Base </a:t>
            </a:r>
            <a:r>
              <a:rPr lang="en-US" smtClean="0"/>
              <a:t>&amp; </a:t>
            </a:r>
            <a:r>
              <a:rPr lang="en-US" smtClean="0"/>
              <a:t>Bound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 140 Lecture Notes: Virtual Memory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659D765-7126-4B95-ADF3-403BFECAA36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657600" y="1066800"/>
            <a:ext cx="190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Virtual Address</a:t>
            </a:r>
            <a:br>
              <a:rPr lang="en-US" dirty="0" smtClean="0"/>
            </a:br>
            <a:r>
              <a:rPr lang="en-US" dirty="0" smtClean="0"/>
              <a:t>Space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3733800" y="1676400"/>
            <a:ext cx="1752600" cy="4038600"/>
          </a:xfrm>
          <a:prstGeom prst="rect">
            <a:avLst/>
          </a:prstGeom>
          <a:solidFill>
            <a:srgbClr val="B7CBF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3048000" y="1512203"/>
            <a:ext cx="685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/>
              <a:t>0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048000" y="2115344"/>
            <a:ext cx="685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/>
              <a:t>62</a:t>
            </a:r>
            <a:endParaRPr lang="en-US" sz="1600" dirty="0"/>
          </a:p>
        </p:txBody>
      </p:sp>
      <p:sp>
        <p:nvSpPr>
          <p:cNvPr id="26" name="Rectangle 25"/>
          <p:cNvSpPr/>
          <p:nvPr/>
        </p:nvSpPr>
        <p:spPr>
          <a:xfrm>
            <a:off x="3733800" y="2133600"/>
            <a:ext cx="1752600" cy="304800"/>
          </a:xfrm>
          <a:prstGeom prst="rect">
            <a:avLst/>
          </a:prstGeom>
          <a:solidFill>
            <a:srgbClr val="DCE6F8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CALL 140</a:t>
            </a:r>
            <a:endParaRPr lang="en-US" sz="1600" dirty="0"/>
          </a:p>
        </p:txBody>
      </p:sp>
      <p:sp>
        <p:nvSpPr>
          <p:cNvPr id="27" name="Rectangle 26"/>
          <p:cNvSpPr/>
          <p:nvPr/>
        </p:nvSpPr>
        <p:spPr>
          <a:xfrm>
            <a:off x="3733800" y="2438400"/>
            <a:ext cx="1752600" cy="304800"/>
          </a:xfrm>
          <a:prstGeom prst="rect">
            <a:avLst/>
          </a:prstGeom>
          <a:solidFill>
            <a:srgbClr val="DCE6F8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...</a:t>
            </a:r>
            <a:endParaRPr lang="en-US" sz="1600" dirty="0"/>
          </a:p>
        </p:txBody>
      </p:sp>
      <p:sp>
        <p:nvSpPr>
          <p:cNvPr id="28" name="Rectangle 27"/>
          <p:cNvSpPr/>
          <p:nvPr/>
        </p:nvSpPr>
        <p:spPr>
          <a:xfrm>
            <a:off x="3733800" y="3200400"/>
            <a:ext cx="1752600" cy="304800"/>
          </a:xfrm>
          <a:prstGeom prst="rect">
            <a:avLst/>
          </a:prstGeom>
          <a:solidFill>
            <a:srgbClr val="DCE6F8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...</a:t>
            </a:r>
            <a:endParaRPr lang="en-US" sz="1600" dirty="0"/>
          </a:p>
        </p:txBody>
      </p:sp>
      <p:sp>
        <p:nvSpPr>
          <p:cNvPr id="29" name="Rectangle 28"/>
          <p:cNvSpPr/>
          <p:nvPr/>
        </p:nvSpPr>
        <p:spPr>
          <a:xfrm>
            <a:off x="3733800" y="3505200"/>
            <a:ext cx="1752600" cy="304800"/>
          </a:xfrm>
          <a:prstGeom prst="rect">
            <a:avLst/>
          </a:prstGeom>
          <a:solidFill>
            <a:srgbClr val="DCE6F8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RETURN</a:t>
            </a:r>
            <a:endParaRPr lang="en-US" sz="1600" dirty="0"/>
          </a:p>
        </p:txBody>
      </p:sp>
      <p:sp>
        <p:nvSpPr>
          <p:cNvPr id="30" name="Rectangle 29"/>
          <p:cNvSpPr/>
          <p:nvPr/>
        </p:nvSpPr>
        <p:spPr>
          <a:xfrm>
            <a:off x="3733800" y="4572000"/>
            <a:ext cx="1752600" cy="304800"/>
          </a:xfrm>
          <a:prstGeom prst="rect">
            <a:avLst/>
          </a:prstGeom>
          <a:solidFill>
            <a:srgbClr val="DCE6F8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32" name="TextBox 31"/>
          <p:cNvSpPr txBox="1"/>
          <p:nvPr/>
        </p:nvSpPr>
        <p:spPr>
          <a:xfrm>
            <a:off x="3048000" y="2422902"/>
            <a:ext cx="685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/>
              <a:t>66</a:t>
            </a:r>
            <a:endParaRPr lang="en-US" sz="1600" dirty="0"/>
          </a:p>
        </p:txBody>
      </p:sp>
      <p:sp>
        <p:nvSpPr>
          <p:cNvPr id="33" name="TextBox 32"/>
          <p:cNvSpPr txBox="1"/>
          <p:nvPr/>
        </p:nvSpPr>
        <p:spPr>
          <a:xfrm>
            <a:off x="3048000" y="3184902"/>
            <a:ext cx="685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/>
              <a:t>140</a:t>
            </a:r>
            <a:endParaRPr lang="en-US" sz="1600" dirty="0"/>
          </a:p>
        </p:txBody>
      </p:sp>
      <p:sp>
        <p:nvSpPr>
          <p:cNvPr id="34" name="TextBox 33"/>
          <p:cNvSpPr txBox="1"/>
          <p:nvPr/>
        </p:nvSpPr>
        <p:spPr>
          <a:xfrm>
            <a:off x="3048000" y="4556502"/>
            <a:ext cx="685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/>
              <a:t>1420</a:t>
            </a:r>
            <a:endParaRPr lang="en-US" sz="1600" dirty="0"/>
          </a:p>
        </p:txBody>
      </p:sp>
      <p:sp>
        <p:nvSpPr>
          <p:cNvPr id="35" name="TextBox 34"/>
          <p:cNvSpPr txBox="1"/>
          <p:nvPr/>
        </p:nvSpPr>
        <p:spPr>
          <a:xfrm>
            <a:off x="3048000" y="5554851"/>
            <a:ext cx="685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/>
              <a:t>2000</a:t>
            </a:r>
            <a:endParaRPr lang="en-US" sz="1600" dirty="0"/>
          </a:p>
        </p:txBody>
      </p:sp>
      <p:sp>
        <p:nvSpPr>
          <p:cNvPr id="36" name="TextBox 35"/>
          <p:cNvSpPr txBox="1"/>
          <p:nvPr/>
        </p:nvSpPr>
        <p:spPr>
          <a:xfrm>
            <a:off x="5943600" y="4545995"/>
            <a:ext cx="685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dirty="0" smtClean="0"/>
              <a:t>SP</a:t>
            </a:r>
            <a:endParaRPr lang="en-US" sz="1600" dirty="0"/>
          </a:p>
        </p:txBody>
      </p:sp>
      <p:cxnSp>
        <p:nvCxnSpPr>
          <p:cNvPr id="37" name="Straight Connector 36"/>
          <p:cNvCxnSpPr/>
          <p:nvPr/>
        </p:nvCxnSpPr>
        <p:spPr>
          <a:xfrm flipH="1">
            <a:off x="5593596" y="4713893"/>
            <a:ext cx="381000" cy="0"/>
          </a:xfrm>
          <a:prstGeom prst="line">
            <a:avLst/>
          </a:prstGeom>
          <a:ln w="19050" cap="rnd"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97703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x86-64 Address Translation</a:t>
            </a:r>
          </a:p>
        </p:txBody>
      </p:sp>
      <p:sp>
        <p:nvSpPr>
          <p:cNvPr id="155695" name="Rectangle 47"/>
          <p:cNvSpPr>
            <a:spLocks noChangeArrowheads="1"/>
          </p:cNvSpPr>
          <p:nvPr/>
        </p:nvSpPr>
        <p:spPr bwMode="auto">
          <a:xfrm>
            <a:off x="6400800" y="1600200"/>
            <a:ext cx="1219200" cy="381000"/>
          </a:xfrm>
          <a:prstGeom prst="rect">
            <a:avLst/>
          </a:prstGeom>
          <a:solidFill>
            <a:srgbClr val="B7CBF0"/>
          </a:solidFill>
          <a:ln w="15875" algn="ctr">
            <a:solidFill>
              <a:srgbClr val="4D81B5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5696" name="Rectangle 48"/>
          <p:cNvSpPr>
            <a:spLocks noChangeArrowheads="1"/>
          </p:cNvSpPr>
          <p:nvPr/>
        </p:nvSpPr>
        <p:spPr bwMode="auto">
          <a:xfrm>
            <a:off x="5486400" y="1600200"/>
            <a:ext cx="914400" cy="381000"/>
          </a:xfrm>
          <a:prstGeom prst="rect">
            <a:avLst/>
          </a:prstGeom>
          <a:solidFill>
            <a:srgbClr val="B7CBF0"/>
          </a:solidFill>
          <a:ln w="15875" algn="ctr">
            <a:solidFill>
              <a:srgbClr val="4D81B5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5697" name="Rectangle 49"/>
          <p:cNvSpPr>
            <a:spLocks noChangeArrowheads="1"/>
          </p:cNvSpPr>
          <p:nvPr/>
        </p:nvSpPr>
        <p:spPr bwMode="auto">
          <a:xfrm>
            <a:off x="4572000" y="1600200"/>
            <a:ext cx="914400" cy="381000"/>
          </a:xfrm>
          <a:prstGeom prst="rect">
            <a:avLst/>
          </a:prstGeom>
          <a:solidFill>
            <a:srgbClr val="B7CBF0"/>
          </a:solidFill>
          <a:ln w="15875" algn="ctr">
            <a:solidFill>
              <a:srgbClr val="4D81B5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5698" name="Rectangle 50"/>
          <p:cNvSpPr>
            <a:spLocks noChangeArrowheads="1"/>
          </p:cNvSpPr>
          <p:nvPr/>
        </p:nvSpPr>
        <p:spPr bwMode="auto">
          <a:xfrm>
            <a:off x="3657600" y="1600200"/>
            <a:ext cx="914400" cy="381000"/>
          </a:xfrm>
          <a:prstGeom prst="rect">
            <a:avLst/>
          </a:prstGeom>
          <a:solidFill>
            <a:srgbClr val="B7CBF0"/>
          </a:solidFill>
          <a:ln w="15875" algn="ctr">
            <a:solidFill>
              <a:srgbClr val="4D81B5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5699" name="Rectangle 51"/>
          <p:cNvSpPr>
            <a:spLocks noChangeArrowheads="1"/>
          </p:cNvSpPr>
          <p:nvPr/>
        </p:nvSpPr>
        <p:spPr bwMode="auto">
          <a:xfrm>
            <a:off x="2743200" y="1600200"/>
            <a:ext cx="914400" cy="381000"/>
          </a:xfrm>
          <a:prstGeom prst="rect">
            <a:avLst/>
          </a:prstGeom>
          <a:solidFill>
            <a:srgbClr val="B7CBF0"/>
          </a:solidFill>
          <a:ln w="15875">
            <a:solidFill>
              <a:srgbClr val="4D81B5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5700" name="Rectangle 52"/>
          <p:cNvSpPr>
            <a:spLocks noChangeArrowheads="1"/>
          </p:cNvSpPr>
          <p:nvPr/>
        </p:nvSpPr>
        <p:spPr bwMode="auto">
          <a:xfrm>
            <a:off x="1143000" y="1600200"/>
            <a:ext cx="1600200" cy="381000"/>
          </a:xfrm>
          <a:prstGeom prst="rect">
            <a:avLst/>
          </a:prstGeom>
          <a:solidFill>
            <a:srgbClr val="F2F6FC"/>
          </a:solidFill>
          <a:ln w="15875" algn="ctr">
            <a:solidFill>
              <a:srgbClr val="4D81B5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5701" name="Text Box 53"/>
          <p:cNvSpPr txBox="1">
            <a:spLocks noChangeArrowheads="1"/>
          </p:cNvSpPr>
          <p:nvPr/>
        </p:nvSpPr>
        <p:spPr bwMode="auto">
          <a:xfrm>
            <a:off x="6477000" y="1668463"/>
            <a:ext cx="1066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/>
              <a:t>12</a:t>
            </a:r>
          </a:p>
        </p:txBody>
      </p:sp>
      <p:sp>
        <p:nvSpPr>
          <p:cNvPr id="155708" name="Text Box 60"/>
          <p:cNvSpPr txBox="1">
            <a:spLocks noChangeArrowheads="1"/>
          </p:cNvSpPr>
          <p:nvPr/>
        </p:nvSpPr>
        <p:spPr bwMode="auto">
          <a:xfrm>
            <a:off x="1219200" y="1668463"/>
            <a:ext cx="1447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/>
              <a:t>16</a:t>
            </a:r>
          </a:p>
        </p:txBody>
      </p:sp>
      <p:sp>
        <p:nvSpPr>
          <p:cNvPr id="155710" name="Text Box 62"/>
          <p:cNvSpPr txBox="1">
            <a:spLocks noChangeArrowheads="1"/>
          </p:cNvSpPr>
          <p:nvPr/>
        </p:nvSpPr>
        <p:spPr bwMode="auto">
          <a:xfrm>
            <a:off x="5562600" y="1676400"/>
            <a:ext cx="762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/>
              <a:t>9</a:t>
            </a:r>
          </a:p>
        </p:txBody>
      </p:sp>
      <p:sp>
        <p:nvSpPr>
          <p:cNvPr id="155711" name="Text Box 63"/>
          <p:cNvSpPr txBox="1">
            <a:spLocks noChangeArrowheads="1"/>
          </p:cNvSpPr>
          <p:nvPr/>
        </p:nvSpPr>
        <p:spPr bwMode="auto">
          <a:xfrm>
            <a:off x="4648200" y="1676400"/>
            <a:ext cx="762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/>
              <a:t>9</a:t>
            </a:r>
          </a:p>
        </p:txBody>
      </p:sp>
      <p:sp>
        <p:nvSpPr>
          <p:cNvPr id="155712" name="Text Box 64"/>
          <p:cNvSpPr txBox="1">
            <a:spLocks noChangeArrowheads="1"/>
          </p:cNvSpPr>
          <p:nvPr/>
        </p:nvSpPr>
        <p:spPr bwMode="auto">
          <a:xfrm>
            <a:off x="3733800" y="1668463"/>
            <a:ext cx="762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/>
              <a:t>9</a:t>
            </a:r>
          </a:p>
        </p:txBody>
      </p:sp>
      <p:sp>
        <p:nvSpPr>
          <p:cNvPr id="155713" name="Rectangle 65"/>
          <p:cNvSpPr>
            <a:spLocks noChangeArrowheads="1"/>
          </p:cNvSpPr>
          <p:nvPr/>
        </p:nvSpPr>
        <p:spPr bwMode="auto">
          <a:xfrm>
            <a:off x="1295400" y="2362200"/>
            <a:ext cx="990600" cy="1600200"/>
          </a:xfrm>
          <a:prstGeom prst="rect">
            <a:avLst/>
          </a:prstGeom>
          <a:solidFill>
            <a:srgbClr val="E1FFE8"/>
          </a:solidFill>
          <a:ln w="15875" algn="ctr">
            <a:solidFill>
              <a:srgbClr val="6FC984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5714" name="Rectangle 66"/>
          <p:cNvSpPr>
            <a:spLocks noChangeArrowheads="1"/>
          </p:cNvSpPr>
          <p:nvPr/>
        </p:nvSpPr>
        <p:spPr bwMode="auto">
          <a:xfrm>
            <a:off x="2895600" y="2743200"/>
            <a:ext cx="990600" cy="1600200"/>
          </a:xfrm>
          <a:prstGeom prst="rect">
            <a:avLst/>
          </a:prstGeom>
          <a:solidFill>
            <a:srgbClr val="E1FFE8"/>
          </a:solidFill>
          <a:ln w="15875" algn="ctr">
            <a:solidFill>
              <a:srgbClr val="6FC984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5715" name="Rectangle 67"/>
          <p:cNvSpPr>
            <a:spLocks noChangeArrowheads="1"/>
          </p:cNvSpPr>
          <p:nvPr/>
        </p:nvSpPr>
        <p:spPr bwMode="auto">
          <a:xfrm>
            <a:off x="4495800" y="3124200"/>
            <a:ext cx="990600" cy="1600200"/>
          </a:xfrm>
          <a:prstGeom prst="rect">
            <a:avLst/>
          </a:prstGeom>
          <a:solidFill>
            <a:srgbClr val="E1FFE8"/>
          </a:solidFill>
          <a:ln w="15875" algn="ctr">
            <a:solidFill>
              <a:srgbClr val="6FC984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5716" name="Rectangle 68"/>
          <p:cNvSpPr>
            <a:spLocks noChangeArrowheads="1"/>
          </p:cNvSpPr>
          <p:nvPr/>
        </p:nvSpPr>
        <p:spPr bwMode="auto">
          <a:xfrm>
            <a:off x="6096000" y="3505200"/>
            <a:ext cx="990600" cy="1600200"/>
          </a:xfrm>
          <a:prstGeom prst="rect">
            <a:avLst/>
          </a:prstGeom>
          <a:solidFill>
            <a:srgbClr val="E1FFE8"/>
          </a:solidFill>
          <a:ln w="15875" algn="ctr">
            <a:solidFill>
              <a:srgbClr val="6FC984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5719" name="Text Box 71"/>
          <p:cNvSpPr txBox="1">
            <a:spLocks noChangeArrowheads="1"/>
          </p:cNvSpPr>
          <p:nvPr/>
        </p:nvSpPr>
        <p:spPr bwMode="auto">
          <a:xfrm>
            <a:off x="6172200" y="5119608"/>
            <a:ext cx="838200" cy="425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/>
              <a:t>Page Table</a:t>
            </a:r>
          </a:p>
        </p:txBody>
      </p:sp>
      <p:sp>
        <p:nvSpPr>
          <p:cNvPr id="155720" name="Text Box 72"/>
          <p:cNvSpPr txBox="1">
            <a:spLocks noChangeArrowheads="1"/>
          </p:cNvSpPr>
          <p:nvPr/>
        </p:nvSpPr>
        <p:spPr bwMode="auto">
          <a:xfrm>
            <a:off x="4572000" y="4738608"/>
            <a:ext cx="838200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/>
              <a:t>Page Directory</a:t>
            </a:r>
            <a:br>
              <a:rPr lang="en-US" sz="1400" b="1"/>
            </a:br>
            <a:r>
              <a:rPr lang="en-US" sz="1400" b="1"/>
              <a:t>(PML2)</a:t>
            </a:r>
          </a:p>
        </p:txBody>
      </p:sp>
      <p:sp>
        <p:nvSpPr>
          <p:cNvPr id="155721" name="Text Box 73"/>
          <p:cNvSpPr txBox="1">
            <a:spLocks noChangeArrowheads="1"/>
          </p:cNvSpPr>
          <p:nvPr/>
        </p:nvSpPr>
        <p:spPr bwMode="auto">
          <a:xfrm>
            <a:off x="2971800" y="4357608"/>
            <a:ext cx="838200" cy="1063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/>
              <a:t>Page Directory Pointer Table</a:t>
            </a:r>
            <a:br>
              <a:rPr lang="en-US" sz="1400" b="1"/>
            </a:br>
            <a:r>
              <a:rPr lang="en-US" sz="1400" b="1"/>
              <a:t>(PML3)</a:t>
            </a:r>
          </a:p>
        </p:txBody>
      </p:sp>
      <p:sp>
        <p:nvSpPr>
          <p:cNvPr id="155722" name="Text Box 74"/>
          <p:cNvSpPr txBox="1">
            <a:spLocks noChangeArrowheads="1"/>
          </p:cNvSpPr>
          <p:nvPr/>
        </p:nvSpPr>
        <p:spPr bwMode="auto">
          <a:xfrm>
            <a:off x="1371600" y="3976608"/>
            <a:ext cx="838200" cy="425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/>
              <a:t>PML4 Table</a:t>
            </a:r>
          </a:p>
        </p:txBody>
      </p:sp>
      <p:sp>
        <p:nvSpPr>
          <p:cNvPr id="155723" name="Rectangle 75"/>
          <p:cNvSpPr>
            <a:spLocks noChangeArrowheads="1"/>
          </p:cNvSpPr>
          <p:nvPr/>
        </p:nvSpPr>
        <p:spPr bwMode="auto">
          <a:xfrm>
            <a:off x="1295400" y="3048000"/>
            <a:ext cx="990600" cy="152400"/>
          </a:xfrm>
          <a:prstGeom prst="rect">
            <a:avLst/>
          </a:prstGeom>
          <a:solidFill>
            <a:srgbClr val="BBFFCB"/>
          </a:solidFill>
          <a:ln w="15875" algn="ctr">
            <a:solidFill>
              <a:srgbClr val="6FC984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5724" name="Freeform 76"/>
          <p:cNvSpPr>
            <a:spLocks/>
          </p:cNvSpPr>
          <p:nvPr/>
        </p:nvSpPr>
        <p:spPr bwMode="auto">
          <a:xfrm>
            <a:off x="2286000" y="2759994"/>
            <a:ext cx="572125" cy="364206"/>
          </a:xfrm>
          <a:custGeom>
            <a:avLst/>
            <a:gdLst>
              <a:gd name="T0" fmla="*/ 0 w 384"/>
              <a:gd name="T1" fmla="*/ 0 h 288"/>
              <a:gd name="T2" fmla="*/ 384 w 384"/>
              <a:gd name="T3" fmla="*/ 288 h 288"/>
              <a:gd name="connsiteX0" fmla="*/ 0 w 10726"/>
              <a:gd name="connsiteY0" fmla="*/ 7966 h 7966"/>
              <a:gd name="connsiteX1" fmla="*/ 10726 w 10726"/>
              <a:gd name="connsiteY1" fmla="*/ 0 h 7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726" h="7966">
                <a:moveTo>
                  <a:pt x="0" y="7966"/>
                </a:moveTo>
                <a:cubicBezTo>
                  <a:pt x="7813" y="8035"/>
                  <a:pt x="2471" y="0"/>
                  <a:pt x="10726" y="0"/>
                </a:cubicBezTo>
              </a:path>
            </a:pathLst>
          </a:custGeom>
          <a:noFill/>
          <a:ln w="15875" cap="flat" cmpd="sng">
            <a:solidFill>
              <a:srgbClr val="6FC984"/>
            </a:solidFill>
            <a:prstDash val="solid"/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1FFE8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5725" name="Line 77"/>
          <p:cNvSpPr>
            <a:spLocks noChangeShapeType="1"/>
          </p:cNvSpPr>
          <p:nvPr/>
        </p:nvSpPr>
        <p:spPr bwMode="auto">
          <a:xfrm flipH="1">
            <a:off x="2331204" y="2362200"/>
            <a:ext cx="0" cy="685800"/>
          </a:xfrm>
          <a:prstGeom prst="line">
            <a:avLst/>
          </a:prstGeom>
          <a:noFill/>
          <a:ln w="15875">
            <a:solidFill>
              <a:srgbClr val="4D81B5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5726" name="Line 78"/>
          <p:cNvSpPr>
            <a:spLocks noChangeShapeType="1"/>
          </p:cNvSpPr>
          <p:nvPr/>
        </p:nvSpPr>
        <p:spPr bwMode="auto">
          <a:xfrm flipH="1">
            <a:off x="3931404" y="2743200"/>
            <a:ext cx="0" cy="1143000"/>
          </a:xfrm>
          <a:prstGeom prst="line">
            <a:avLst/>
          </a:prstGeom>
          <a:noFill/>
          <a:ln w="15875">
            <a:solidFill>
              <a:srgbClr val="4D81B5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5727" name="Rectangle 79"/>
          <p:cNvSpPr>
            <a:spLocks noChangeArrowheads="1"/>
          </p:cNvSpPr>
          <p:nvPr/>
        </p:nvSpPr>
        <p:spPr bwMode="auto">
          <a:xfrm>
            <a:off x="2895600" y="3886200"/>
            <a:ext cx="990600" cy="152400"/>
          </a:xfrm>
          <a:prstGeom prst="rect">
            <a:avLst/>
          </a:prstGeom>
          <a:solidFill>
            <a:srgbClr val="BBFFCB"/>
          </a:solidFill>
          <a:ln w="15875" algn="ctr">
            <a:solidFill>
              <a:srgbClr val="6FC984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5728" name="Line 80"/>
          <p:cNvSpPr>
            <a:spLocks noChangeShapeType="1"/>
          </p:cNvSpPr>
          <p:nvPr/>
        </p:nvSpPr>
        <p:spPr bwMode="auto">
          <a:xfrm flipH="1">
            <a:off x="5531604" y="3124200"/>
            <a:ext cx="0" cy="533400"/>
          </a:xfrm>
          <a:prstGeom prst="line">
            <a:avLst/>
          </a:prstGeom>
          <a:noFill/>
          <a:ln w="15875">
            <a:solidFill>
              <a:srgbClr val="4D81B5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5729" name="Line 81"/>
          <p:cNvSpPr>
            <a:spLocks noChangeShapeType="1"/>
          </p:cNvSpPr>
          <p:nvPr/>
        </p:nvSpPr>
        <p:spPr bwMode="auto">
          <a:xfrm flipV="1">
            <a:off x="3886200" y="3147448"/>
            <a:ext cx="541149" cy="814952"/>
          </a:xfrm>
          <a:custGeom>
            <a:avLst/>
            <a:gdLst>
              <a:gd name="connsiteX0" fmla="*/ 0 w 533400"/>
              <a:gd name="connsiteY0" fmla="*/ 0 h 838200"/>
              <a:gd name="connsiteX1" fmla="*/ 533400 w 533400"/>
              <a:gd name="connsiteY1" fmla="*/ 838200 h 838200"/>
              <a:gd name="connsiteX0" fmla="*/ 0 w 533400"/>
              <a:gd name="connsiteY0" fmla="*/ 0 h 838200"/>
              <a:gd name="connsiteX1" fmla="*/ 533400 w 533400"/>
              <a:gd name="connsiteY1" fmla="*/ 838200 h 838200"/>
              <a:gd name="connsiteX0" fmla="*/ 0 w 533400"/>
              <a:gd name="connsiteY0" fmla="*/ 0 h 838200"/>
              <a:gd name="connsiteX1" fmla="*/ 533400 w 533400"/>
              <a:gd name="connsiteY1" fmla="*/ 838200 h 838200"/>
              <a:gd name="connsiteX0" fmla="*/ 0 w 533400"/>
              <a:gd name="connsiteY0" fmla="*/ 0 h 838200"/>
              <a:gd name="connsiteX1" fmla="*/ 533400 w 533400"/>
              <a:gd name="connsiteY1" fmla="*/ 838200 h 838200"/>
              <a:gd name="connsiteX0" fmla="*/ 0 w 541149"/>
              <a:gd name="connsiteY0" fmla="*/ 0 h 814952"/>
              <a:gd name="connsiteX1" fmla="*/ 541149 w 541149"/>
              <a:gd name="connsiteY1" fmla="*/ 814952 h 814952"/>
              <a:gd name="connsiteX0" fmla="*/ 0 w 541149"/>
              <a:gd name="connsiteY0" fmla="*/ 0 h 814952"/>
              <a:gd name="connsiteX1" fmla="*/ 541149 w 541149"/>
              <a:gd name="connsiteY1" fmla="*/ 814952 h 814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41149" h="814952">
                <a:moveTo>
                  <a:pt x="0" y="0"/>
                </a:moveTo>
                <a:cubicBezTo>
                  <a:pt x="410275" y="23679"/>
                  <a:pt x="-862" y="814521"/>
                  <a:pt x="541149" y="814952"/>
                </a:cubicBezTo>
              </a:path>
            </a:pathLst>
          </a:custGeom>
          <a:noFill/>
          <a:ln w="15875">
            <a:solidFill>
              <a:srgbClr val="6FC984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5730" name="Rectangle 82"/>
          <p:cNvSpPr>
            <a:spLocks noChangeArrowheads="1"/>
          </p:cNvSpPr>
          <p:nvPr/>
        </p:nvSpPr>
        <p:spPr bwMode="auto">
          <a:xfrm>
            <a:off x="4495800" y="3657600"/>
            <a:ext cx="990600" cy="152400"/>
          </a:xfrm>
          <a:prstGeom prst="rect">
            <a:avLst/>
          </a:prstGeom>
          <a:solidFill>
            <a:srgbClr val="BBFFCB"/>
          </a:solidFill>
          <a:ln w="15875" algn="ctr">
            <a:solidFill>
              <a:srgbClr val="6FC984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5731" name="Rectangle 83"/>
          <p:cNvSpPr>
            <a:spLocks noChangeArrowheads="1"/>
          </p:cNvSpPr>
          <p:nvPr/>
        </p:nvSpPr>
        <p:spPr bwMode="auto">
          <a:xfrm>
            <a:off x="6096000" y="3733800"/>
            <a:ext cx="990600" cy="152400"/>
          </a:xfrm>
          <a:prstGeom prst="rect">
            <a:avLst/>
          </a:prstGeom>
          <a:solidFill>
            <a:srgbClr val="BBFFCB"/>
          </a:solidFill>
          <a:ln w="15875" algn="ctr">
            <a:solidFill>
              <a:srgbClr val="6FC984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5732" name="Line 84"/>
          <p:cNvSpPr>
            <a:spLocks noChangeShapeType="1"/>
          </p:cNvSpPr>
          <p:nvPr/>
        </p:nvSpPr>
        <p:spPr bwMode="auto">
          <a:xfrm flipH="1">
            <a:off x="7131804" y="3505200"/>
            <a:ext cx="0" cy="228600"/>
          </a:xfrm>
          <a:prstGeom prst="line">
            <a:avLst/>
          </a:prstGeom>
          <a:noFill/>
          <a:ln w="15875">
            <a:solidFill>
              <a:srgbClr val="4D81B5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5733" name="Freeform 85"/>
          <p:cNvSpPr>
            <a:spLocks/>
          </p:cNvSpPr>
          <p:nvPr/>
        </p:nvSpPr>
        <p:spPr bwMode="auto">
          <a:xfrm>
            <a:off x="5486400" y="3537508"/>
            <a:ext cx="548922" cy="196352"/>
          </a:xfrm>
          <a:custGeom>
            <a:avLst/>
            <a:gdLst>
              <a:gd name="T0" fmla="*/ 0 w 384"/>
              <a:gd name="T1" fmla="*/ 0 h 288"/>
              <a:gd name="T2" fmla="*/ 384 w 384"/>
              <a:gd name="T3" fmla="*/ 288 h 288"/>
              <a:gd name="connsiteX0" fmla="*/ 0 w 10291"/>
              <a:gd name="connsiteY0" fmla="*/ 3220 h 3221"/>
              <a:gd name="connsiteX1" fmla="*/ 10291 w 10291"/>
              <a:gd name="connsiteY1" fmla="*/ 0 h 3221"/>
              <a:gd name="connsiteX0" fmla="*/ 0 w 10000"/>
              <a:gd name="connsiteY0" fmla="*/ 9997 h 10000"/>
              <a:gd name="connsiteX1" fmla="*/ 10000 w 10000"/>
              <a:gd name="connsiteY1" fmla="*/ 0 h 10000"/>
              <a:gd name="connsiteX0" fmla="*/ 0 w 10000"/>
              <a:gd name="connsiteY0" fmla="*/ 9997 h 10000"/>
              <a:gd name="connsiteX1" fmla="*/ 10000 w 10000"/>
              <a:gd name="connsiteY1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000" h="10000">
                <a:moveTo>
                  <a:pt x="0" y="9997"/>
                </a:moveTo>
                <a:cubicBezTo>
                  <a:pt x="6604" y="10211"/>
                  <a:pt x="4519" y="0"/>
                  <a:pt x="10000" y="0"/>
                </a:cubicBezTo>
              </a:path>
            </a:pathLst>
          </a:custGeom>
          <a:noFill/>
          <a:ln w="15875" cap="flat" cmpd="sng">
            <a:solidFill>
              <a:srgbClr val="6FC984"/>
            </a:solidFill>
            <a:prstDash val="solid"/>
            <a:round/>
            <a:headEnd type="none" w="med" len="med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1FFE8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5736" name="Rectangle 88"/>
          <p:cNvSpPr>
            <a:spLocks noChangeArrowheads="1"/>
          </p:cNvSpPr>
          <p:nvPr/>
        </p:nvSpPr>
        <p:spPr bwMode="auto">
          <a:xfrm>
            <a:off x="8001000" y="5943600"/>
            <a:ext cx="914400" cy="304800"/>
          </a:xfrm>
          <a:prstGeom prst="rect">
            <a:avLst/>
          </a:prstGeom>
          <a:solidFill>
            <a:srgbClr val="F3D8BB"/>
          </a:solidFill>
          <a:ln w="15875" algn="ctr">
            <a:solidFill>
              <a:srgbClr val="94693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5737" name="Rectangle 89"/>
          <p:cNvSpPr>
            <a:spLocks noChangeArrowheads="1"/>
          </p:cNvSpPr>
          <p:nvPr/>
        </p:nvSpPr>
        <p:spPr bwMode="auto">
          <a:xfrm>
            <a:off x="4953000" y="5943600"/>
            <a:ext cx="3048000" cy="304800"/>
          </a:xfrm>
          <a:prstGeom prst="rect">
            <a:avLst/>
          </a:prstGeom>
          <a:solidFill>
            <a:srgbClr val="F3D8BB"/>
          </a:solidFill>
          <a:ln w="15875">
            <a:solidFill>
              <a:srgbClr val="94693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5738" name="Text Box 90"/>
          <p:cNvSpPr txBox="1">
            <a:spLocks noChangeArrowheads="1"/>
          </p:cNvSpPr>
          <p:nvPr/>
        </p:nvSpPr>
        <p:spPr bwMode="auto">
          <a:xfrm>
            <a:off x="5105400" y="6278562"/>
            <a:ext cx="36576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/>
              <a:t>52-bit Physical Address</a:t>
            </a:r>
          </a:p>
        </p:txBody>
      </p:sp>
      <p:sp>
        <p:nvSpPr>
          <p:cNvPr id="155739" name="Text Box 91"/>
          <p:cNvSpPr txBox="1">
            <a:spLocks noChangeArrowheads="1"/>
          </p:cNvSpPr>
          <p:nvPr/>
        </p:nvSpPr>
        <p:spPr bwMode="auto">
          <a:xfrm>
            <a:off x="7924800" y="5989638"/>
            <a:ext cx="106680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/>
              <a:t>Offset</a:t>
            </a:r>
          </a:p>
        </p:txBody>
      </p:sp>
      <p:sp>
        <p:nvSpPr>
          <p:cNvPr id="155740" name="Text Box 92"/>
          <p:cNvSpPr txBox="1">
            <a:spLocks noChangeArrowheads="1"/>
          </p:cNvSpPr>
          <p:nvPr/>
        </p:nvSpPr>
        <p:spPr bwMode="auto">
          <a:xfrm>
            <a:off x="5867400" y="5989638"/>
            <a:ext cx="106680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/>
              <a:t>Page Frame</a:t>
            </a:r>
          </a:p>
        </p:txBody>
      </p:sp>
      <p:sp>
        <p:nvSpPr>
          <p:cNvPr id="155741" name="Text Box 93"/>
          <p:cNvSpPr txBox="1">
            <a:spLocks noChangeArrowheads="1"/>
          </p:cNvSpPr>
          <p:nvPr/>
        </p:nvSpPr>
        <p:spPr bwMode="auto">
          <a:xfrm>
            <a:off x="8077200" y="5699125"/>
            <a:ext cx="762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/>
              <a:t>12</a:t>
            </a:r>
          </a:p>
        </p:txBody>
      </p:sp>
      <p:sp>
        <p:nvSpPr>
          <p:cNvPr id="155742" name="Text Box 94"/>
          <p:cNvSpPr txBox="1">
            <a:spLocks noChangeArrowheads="1"/>
          </p:cNvSpPr>
          <p:nvPr/>
        </p:nvSpPr>
        <p:spPr bwMode="auto">
          <a:xfrm>
            <a:off x="5029200" y="5699125"/>
            <a:ext cx="2895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/>
              <a:t>40</a:t>
            </a:r>
          </a:p>
        </p:txBody>
      </p:sp>
      <p:sp>
        <p:nvSpPr>
          <p:cNvPr id="155744" name="Freeform 96"/>
          <p:cNvSpPr>
            <a:spLocks/>
          </p:cNvSpPr>
          <p:nvPr/>
        </p:nvSpPr>
        <p:spPr bwMode="auto">
          <a:xfrm>
            <a:off x="2409894" y="1981199"/>
            <a:ext cx="790467" cy="628377"/>
          </a:xfrm>
          <a:custGeom>
            <a:avLst/>
            <a:gdLst>
              <a:gd name="T0" fmla="*/ 1444 w 1446"/>
              <a:gd name="T1" fmla="*/ 0 h 1870"/>
              <a:gd name="T2" fmla="*/ 532 w 1446"/>
              <a:gd name="T3" fmla="*/ 528 h 1870"/>
              <a:gd name="T4" fmla="*/ 4 w 1446"/>
              <a:gd name="T5" fmla="*/ 1296 h 1870"/>
              <a:gd name="T6" fmla="*/ 209 w 1446"/>
              <a:gd name="T7" fmla="*/ 1870 h 1870"/>
              <a:gd name="connsiteX0" fmla="*/ 9959 w 9959"/>
              <a:gd name="connsiteY0" fmla="*/ 0 h 8193"/>
              <a:gd name="connsiteX1" fmla="*/ 3652 w 9959"/>
              <a:gd name="connsiteY1" fmla="*/ 2824 h 8193"/>
              <a:gd name="connsiteX2" fmla="*/ 1 w 9959"/>
              <a:gd name="connsiteY2" fmla="*/ 6930 h 8193"/>
              <a:gd name="connsiteX3" fmla="*/ 6549 w 9959"/>
              <a:gd name="connsiteY3" fmla="*/ 6946 h 8193"/>
              <a:gd name="connsiteX0" fmla="*/ 6408 w 6408"/>
              <a:gd name="connsiteY0" fmla="*/ 0 h 8478"/>
              <a:gd name="connsiteX1" fmla="*/ 75 w 6408"/>
              <a:gd name="connsiteY1" fmla="*/ 3447 h 8478"/>
              <a:gd name="connsiteX2" fmla="*/ 2984 w 6408"/>
              <a:gd name="connsiteY2" fmla="*/ 8478 h 8478"/>
              <a:gd name="connsiteX0" fmla="*/ 10154 w 10154"/>
              <a:gd name="connsiteY0" fmla="*/ 0 h 10000"/>
              <a:gd name="connsiteX1" fmla="*/ 112 w 10154"/>
              <a:gd name="connsiteY1" fmla="*/ 4104 h 10000"/>
              <a:gd name="connsiteX2" fmla="*/ 4811 w 10154"/>
              <a:gd name="connsiteY2" fmla="*/ 10000 h 10000"/>
              <a:gd name="connsiteX0" fmla="*/ 5343 w 5343"/>
              <a:gd name="connsiteY0" fmla="*/ 0 h 10000"/>
              <a:gd name="connsiteX1" fmla="*/ 0 w 5343"/>
              <a:gd name="connsiteY1" fmla="*/ 10000 h 10000"/>
              <a:gd name="connsiteX0" fmla="*/ 10000 w 10000"/>
              <a:gd name="connsiteY0" fmla="*/ 0 h 10000"/>
              <a:gd name="connsiteX1" fmla="*/ 0 w 10000"/>
              <a:gd name="connsiteY1" fmla="*/ 10000 h 10000"/>
              <a:gd name="connsiteX0" fmla="*/ 10000 w 10000"/>
              <a:gd name="connsiteY0" fmla="*/ 0 h 10000"/>
              <a:gd name="connsiteX1" fmla="*/ 0 w 10000"/>
              <a:gd name="connsiteY1" fmla="*/ 10000 h 10000"/>
              <a:gd name="connsiteX0" fmla="*/ 10000 w 10000"/>
              <a:gd name="connsiteY0" fmla="*/ 0 h 10000"/>
              <a:gd name="connsiteX1" fmla="*/ 7129 w 10000"/>
              <a:gd name="connsiteY1" fmla="*/ 4673 h 10000"/>
              <a:gd name="connsiteX2" fmla="*/ 0 w 10000"/>
              <a:gd name="connsiteY2" fmla="*/ 10000 h 10000"/>
              <a:gd name="connsiteX0" fmla="*/ 10000 w 10000"/>
              <a:gd name="connsiteY0" fmla="*/ 0 h 10000"/>
              <a:gd name="connsiteX1" fmla="*/ 4357 w 10000"/>
              <a:gd name="connsiteY1" fmla="*/ 4673 h 10000"/>
              <a:gd name="connsiteX2" fmla="*/ 0 w 10000"/>
              <a:gd name="connsiteY2" fmla="*/ 10000 h 10000"/>
              <a:gd name="connsiteX0" fmla="*/ 10000 w 10000"/>
              <a:gd name="connsiteY0" fmla="*/ 0 h 10000"/>
              <a:gd name="connsiteX1" fmla="*/ 4357 w 10000"/>
              <a:gd name="connsiteY1" fmla="*/ 4673 h 10000"/>
              <a:gd name="connsiteX2" fmla="*/ 0 w 10000"/>
              <a:gd name="connsiteY2" fmla="*/ 10000 h 10000"/>
              <a:gd name="connsiteX0" fmla="*/ 10000 w 10000"/>
              <a:gd name="connsiteY0" fmla="*/ 0 h 10000"/>
              <a:gd name="connsiteX1" fmla="*/ 4357 w 10000"/>
              <a:gd name="connsiteY1" fmla="*/ 4673 h 10000"/>
              <a:gd name="connsiteX2" fmla="*/ 0 w 10000"/>
              <a:gd name="connsiteY2" fmla="*/ 10000 h 10000"/>
              <a:gd name="connsiteX0" fmla="*/ 10000 w 10000"/>
              <a:gd name="connsiteY0" fmla="*/ 0 h 10000"/>
              <a:gd name="connsiteX1" fmla="*/ 4357 w 10000"/>
              <a:gd name="connsiteY1" fmla="*/ 4673 h 10000"/>
              <a:gd name="connsiteX2" fmla="*/ 0 w 10000"/>
              <a:gd name="connsiteY2" fmla="*/ 10000 h 10000"/>
              <a:gd name="connsiteX0" fmla="*/ 10000 w 10000"/>
              <a:gd name="connsiteY0" fmla="*/ 0 h 10000"/>
              <a:gd name="connsiteX1" fmla="*/ 4357 w 10000"/>
              <a:gd name="connsiteY1" fmla="*/ 4673 h 10000"/>
              <a:gd name="connsiteX2" fmla="*/ 0 w 10000"/>
              <a:gd name="connsiteY2" fmla="*/ 10000 h 10000"/>
              <a:gd name="connsiteX0" fmla="*/ 10000 w 10000"/>
              <a:gd name="connsiteY0" fmla="*/ 0 h 10000"/>
              <a:gd name="connsiteX1" fmla="*/ 5842 w 10000"/>
              <a:gd name="connsiteY1" fmla="*/ 4748 h 10000"/>
              <a:gd name="connsiteX2" fmla="*/ 0 w 10000"/>
              <a:gd name="connsiteY2" fmla="*/ 10000 h 10000"/>
              <a:gd name="connsiteX0" fmla="*/ 10000 w 10000"/>
              <a:gd name="connsiteY0" fmla="*/ 0 h 10000"/>
              <a:gd name="connsiteX1" fmla="*/ 3961 w 10000"/>
              <a:gd name="connsiteY1" fmla="*/ 6514 h 10000"/>
              <a:gd name="connsiteX2" fmla="*/ 0 w 10000"/>
              <a:gd name="connsiteY2" fmla="*/ 10000 h 10000"/>
              <a:gd name="connsiteX0" fmla="*/ 10000 w 10000"/>
              <a:gd name="connsiteY0" fmla="*/ 0 h 10000"/>
              <a:gd name="connsiteX1" fmla="*/ 3961 w 10000"/>
              <a:gd name="connsiteY1" fmla="*/ 6514 h 10000"/>
              <a:gd name="connsiteX2" fmla="*/ 0 w 10000"/>
              <a:gd name="connsiteY2" fmla="*/ 10000 h 10000"/>
              <a:gd name="connsiteX0" fmla="*/ 10000 w 10000"/>
              <a:gd name="connsiteY0" fmla="*/ 0 h 10000"/>
              <a:gd name="connsiteX1" fmla="*/ 3961 w 10000"/>
              <a:gd name="connsiteY1" fmla="*/ 6514 h 10000"/>
              <a:gd name="connsiteX2" fmla="*/ 0 w 10000"/>
              <a:gd name="connsiteY2" fmla="*/ 10000 h 10000"/>
              <a:gd name="connsiteX0" fmla="*/ 10099 w 10099"/>
              <a:gd name="connsiteY0" fmla="*/ 0 h 9662"/>
              <a:gd name="connsiteX1" fmla="*/ 4060 w 10099"/>
              <a:gd name="connsiteY1" fmla="*/ 6514 h 9662"/>
              <a:gd name="connsiteX2" fmla="*/ 0 w 10099"/>
              <a:gd name="connsiteY2" fmla="*/ 9662 h 9662"/>
              <a:gd name="connsiteX0" fmla="*/ 10000 w 10000"/>
              <a:gd name="connsiteY0" fmla="*/ 0 h 10000"/>
              <a:gd name="connsiteX1" fmla="*/ 4020 w 10000"/>
              <a:gd name="connsiteY1" fmla="*/ 5692 h 10000"/>
              <a:gd name="connsiteX2" fmla="*/ 0 w 10000"/>
              <a:gd name="connsiteY2" fmla="*/ 10000 h 10000"/>
              <a:gd name="connsiteX0" fmla="*/ 10000 w 10000"/>
              <a:gd name="connsiteY0" fmla="*/ 0 h 10000"/>
              <a:gd name="connsiteX1" fmla="*/ 4020 w 10000"/>
              <a:gd name="connsiteY1" fmla="*/ 5692 h 10000"/>
              <a:gd name="connsiteX2" fmla="*/ 0 w 10000"/>
              <a:gd name="connsiteY2" fmla="*/ 10000 h 10000"/>
              <a:gd name="connsiteX0" fmla="*/ 10000 w 10000"/>
              <a:gd name="connsiteY0" fmla="*/ 0 h 10000"/>
              <a:gd name="connsiteX1" fmla="*/ 4020 w 10000"/>
              <a:gd name="connsiteY1" fmla="*/ 5692 h 10000"/>
              <a:gd name="connsiteX2" fmla="*/ 0 w 10000"/>
              <a:gd name="connsiteY2" fmla="*/ 10000 h 10000"/>
              <a:gd name="connsiteX0" fmla="*/ 10000 w 10000"/>
              <a:gd name="connsiteY0" fmla="*/ 0 h 10000"/>
              <a:gd name="connsiteX1" fmla="*/ 4020 w 10000"/>
              <a:gd name="connsiteY1" fmla="*/ 5692 h 10000"/>
              <a:gd name="connsiteX2" fmla="*/ 0 w 10000"/>
              <a:gd name="connsiteY2" fmla="*/ 10000 h 10000"/>
              <a:gd name="connsiteX0" fmla="*/ 10000 w 10000"/>
              <a:gd name="connsiteY0" fmla="*/ 0 h 10000"/>
              <a:gd name="connsiteX1" fmla="*/ 4118 w 10000"/>
              <a:gd name="connsiteY1" fmla="*/ 4447 h 10000"/>
              <a:gd name="connsiteX2" fmla="*/ 0 w 10000"/>
              <a:gd name="connsiteY2" fmla="*/ 10000 h 10000"/>
              <a:gd name="connsiteX0" fmla="*/ 10000 w 10000"/>
              <a:gd name="connsiteY0" fmla="*/ 0 h 10000"/>
              <a:gd name="connsiteX1" fmla="*/ 4118 w 10000"/>
              <a:gd name="connsiteY1" fmla="*/ 4447 h 10000"/>
              <a:gd name="connsiteX2" fmla="*/ 0 w 10000"/>
              <a:gd name="connsiteY2" fmla="*/ 10000 h 10000"/>
              <a:gd name="connsiteX0" fmla="*/ 10000 w 10000"/>
              <a:gd name="connsiteY0" fmla="*/ 0 h 10000"/>
              <a:gd name="connsiteX1" fmla="*/ 4118 w 10000"/>
              <a:gd name="connsiteY1" fmla="*/ 4447 h 10000"/>
              <a:gd name="connsiteX2" fmla="*/ 0 w 10000"/>
              <a:gd name="connsiteY2" fmla="*/ 10000 h 10000"/>
              <a:gd name="connsiteX0" fmla="*/ 10000 w 10000"/>
              <a:gd name="connsiteY0" fmla="*/ 0 h 10000"/>
              <a:gd name="connsiteX1" fmla="*/ 4118 w 10000"/>
              <a:gd name="connsiteY1" fmla="*/ 4447 h 10000"/>
              <a:gd name="connsiteX2" fmla="*/ 0 w 10000"/>
              <a:gd name="connsiteY2" fmla="*/ 10000 h 10000"/>
              <a:gd name="connsiteX0" fmla="*/ 10000 w 10000"/>
              <a:gd name="connsiteY0" fmla="*/ 0 h 10000"/>
              <a:gd name="connsiteX1" fmla="*/ 4314 w 10000"/>
              <a:gd name="connsiteY1" fmla="*/ 4564 h 10000"/>
              <a:gd name="connsiteX2" fmla="*/ 0 w 10000"/>
              <a:gd name="connsiteY2" fmla="*/ 10000 h 10000"/>
              <a:gd name="connsiteX0" fmla="*/ 10000 w 10000"/>
              <a:gd name="connsiteY0" fmla="*/ 0 h 10000"/>
              <a:gd name="connsiteX1" fmla="*/ 4314 w 10000"/>
              <a:gd name="connsiteY1" fmla="*/ 4564 h 10000"/>
              <a:gd name="connsiteX2" fmla="*/ 0 w 10000"/>
              <a:gd name="connsiteY2" fmla="*/ 10000 h 10000"/>
              <a:gd name="connsiteX0" fmla="*/ 10000 w 10000"/>
              <a:gd name="connsiteY0" fmla="*/ 0 h 10000"/>
              <a:gd name="connsiteX1" fmla="*/ 3726 w 10000"/>
              <a:gd name="connsiteY1" fmla="*/ 4447 h 10000"/>
              <a:gd name="connsiteX2" fmla="*/ 0 w 10000"/>
              <a:gd name="connsiteY2" fmla="*/ 10000 h 10000"/>
              <a:gd name="connsiteX0" fmla="*/ 10000 w 10000"/>
              <a:gd name="connsiteY0" fmla="*/ 0 h 10000"/>
              <a:gd name="connsiteX1" fmla="*/ 3726 w 10000"/>
              <a:gd name="connsiteY1" fmla="*/ 4447 h 10000"/>
              <a:gd name="connsiteX2" fmla="*/ 0 w 10000"/>
              <a:gd name="connsiteY2" fmla="*/ 10000 h 10000"/>
              <a:gd name="connsiteX0" fmla="*/ 10000 w 10000"/>
              <a:gd name="connsiteY0" fmla="*/ 0 h 10000"/>
              <a:gd name="connsiteX1" fmla="*/ 4902 w 10000"/>
              <a:gd name="connsiteY1" fmla="*/ 2619 h 10000"/>
              <a:gd name="connsiteX2" fmla="*/ 0 w 10000"/>
              <a:gd name="connsiteY2" fmla="*/ 10000 h 10000"/>
              <a:gd name="connsiteX0" fmla="*/ 10000 w 10011"/>
              <a:gd name="connsiteY0" fmla="*/ 0 h 10000"/>
              <a:gd name="connsiteX1" fmla="*/ 4902 w 10011"/>
              <a:gd name="connsiteY1" fmla="*/ 2619 h 10000"/>
              <a:gd name="connsiteX2" fmla="*/ 0 w 10011"/>
              <a:gd name="connsiteY2" fmla="*/ 10000 h 10000"/>
              <a:gd name="connsiteX0" fmla="*/ 10000 w 10234"/>
              <a:gd name="connsiteY0" fmla="*/ 0 h 10000"/>
              <a:gd name="connsiteX1" fmla="*/ 6078 w 10234"/>
              <a:gd name="connsiteY1" fmla="*/ 2619 h 10000"/>
              <a:gd name="connsiteX2" fmla="*/ 0 w 10234"/>
              <a:gd name="connsiteY2" fmla="*/ 10000 h 10000"/>
              <a:gd name="connsiteX0" fmla="*/ 10000 w 10234"/>
              <a:gd name="connsiteY0" fmla="*/ 0 h 10000"/>
              <a:gd name="connsiteX1" fmla="*/ 6078 w 10234"/>
              <a:gd name="connsiteY1" fmla="*/ 2619 h 10000"/>
              <a:gd name="connsiteX2" fmla="*/ 0 w 10234"/>
              <a:gd name="connsiteY2" fmla="*/ 10000 h 10000"/>
              <a:gd name="connsiteX0" fmla="*/ 10000 w 10234"/>
              <a:gd name="connsiteY0" fmla="*/ 0 h 10000"/>
              <a:gd name="connsiteX1" fmla="*/ 6078 w 10234"/>
              <a:gd name="connsiteY1" fmla="*/ 2619 h 10000"/>
              <a:gd name="connsiteX2" fmla="*/ 0 w 10234"/>
              <a:gd name="connsiteY2" fmla="*/ 10000 h 10000"/>
              <a:gd name="connsiteX0" fmla="*/ 10000 w 10105"/>
              <a:gd name="connsiteY0" fmla="*/ 0 h 10000"/>
              <a:gd name="connsiteX1" fmla="*/ 6078 w 10105"/>
              <a:gd name="connsiteY1" fmla="*/ 2619 h 10000"/>
              <a:gd name="connsiteX2" fmla="*/ 0 w 10105"/>
              <a:gd name="connsiteY2" fmla="*/ 10000 h 10000"/>
              <a:gd name="connsiteX0" fmla="*/ 10000 w 10000"/>
              <a:gd name="connsiteY0" fmla="*/ 0 h 10000"/>
              <a:gd name="connsiteX1" fmla="*/ 6078 w 10000"/>
              <a:gd name="connsiteY1" fmla="*/ 2619 h 10000"/>
              <a:gd name="connsiteX2" fmla="*/ 0 w 10000"/>
              <a:gd name="connsiteY2" fmla="*/ 10000 h 10000"/>
              <a:gd name="connsiteX0" fmla="*/ 10000 w 10000"/>
              <a:gd name="connsiteY0" fmla="*/ 0 h 10000"/>
              <a:gd name="connsiteX1" fmla="*/ 6078 w 10000"/>
              <a:gd name="connsiteY1" fmla="*/ 2619 h 10000"/>
              <a:gd name="connsiteX2" fmla="*/ 0 w 10000"/>
              <a:gd name="connsiteY2" fmla="*/ 10000 h 10000"/>
              <a:gd name="connsiteX0" fmla="*/ 10000 w 10000"/>
              <a:gd name="connsiteY0" fmla="*/ 0 h 10000"/>
              <a:gd name="connsiteX1" fmla="*/ 0 w 10000"/>
              <a:gd name="connsiteY1" fmla="*/ 10000 h 10000"/>
              <a:gd name="connsiteX0" fmla="*/ 10000 w 10000"/>
              <a:gd name="connsiteY0" fmla="*/ 0 h 3154"/>
              <a:gd name="connsiteX1" fmla="*/ 0 w 10000"/>
              <a:gd name="connsiteY1" fmla="*/ 3154 h 3154"/>
              <a:gd name="connsiteX0" fmla="*/ 10000 w 10000"/>
              <a:gd name="connsiteY0" fmla="*/ 0 h 10000"/>
              <a:gd name="connsiteX1" fmla="*/ 0 w 10000"/>
              <a:gd name="connsiteY1" fmla="*/ 10000 h 10000"/>
              <a:gd name="connsiteX0" fmla="*/ 10000 w 10000"/>
              <a:gd name="connsiteY0" fmla="*/ 0 h 10000"/>
              <a:gd name="connsiteX1" fmla="*/ 0 w 10000"/>
              <a:gd name="connsiteY1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000" h="10000">
                <a:moveTo>
                  <a:pt x="10000" y="0"/>
                </a:moveTo>
                <a:cubicBezTo>
                  <a:pt x="9608" y="4813"/>
                  <a:pt x="7352" y="9257"/>
                  <a:pt x="0" y="10000"/>
                </a:cubicBezTo>
              </a:path>
            </a:pathLst>
          </a:custGeom>
          <a:noFill/>
          <a:ln w="15875" cap="flat" cmpd="sng">
            <a:solidFill>
              <a:srgbClr val="4D81B5"/>
            </a:solidFill>
            <a:prstDash val="solid"/>
            <a:round/>
            <a:headEnd type="none" w="med" len="med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5745" name="Freeform 97"/>
          <p:cNvSpPr>
            <a:spLocks/>
          </p:cNvSpPr>
          <p:nvPr/>
        </p:nvSpPr>
        <p:spPr bwMode="auto">
          <a:xfrm>
            <a:off x="3997325" y="1981199"/>
            <a:ext cx="245622" cy="1091404"/>
          </a:xfrm>
          <a:custGeom>
            <a:avLst/>
            <a:gdLst>
              <a:gd name="T0" fmla="*/ 969 w 969"/>
              <a:gd name="T1" fmla="*/ 0 h 1776"/>
              <a:gd name="T2" fmla="*/ 489 w 969"/>
              <a:gd name="T3" fmla="*/ 672 h 1776"/>
              <a:gd name="T4" fmla="*/ 9 w 969"/>
              <a:gd name="T5" fmla="*/ 1296 h 1776"/>
              <a:gd name="T6" fmla="*/ 153 w 969"/>
              <a:gd name="T7" fmla="*/ 1776 h 1776"/>
              <a:gd name="connsiteX0" fmla="*/ 8421 w 8421"/>
              <a:gd name="connsiteY0" fmla="*/ 0 h 10000"/>
              <a:gd name="connsiteX1" fmla="*/ 3467 w 8421"/>
              <a:gd name="connsiteY1" fmla="*/ 3784 h 10000"/>
              <a:gd name="connsiteX2" fmla="*/ 0 w 8421"/>
              <a:gd name="connsiteY2" fmla="*/ 10000 h 10000"/>
              <a:gd name="connsiteX0" fmla="*/ 5886 w 5886"/>
              <a:gd name="connsiteY0" fmla="*/ 0 h 6482"/>
              <a:gd name="connsiteX1" fmla="*/ 3 w 5886"/>
              <a:gd name="connsiteY1" fmla="*/ 3784 h 6482"/>
              <a:gd name="connsiteX2" fmla="*/ 5039 w 5886"/>
              <a:gd name="connsiteY2" fmla="*/ 6482 h 6482"/>
              <a:gd name="connsiteX0" fmla="*/ 1439 w 3959"/>
              <a:gd name="connsiteY0" fmla="*/ 0 h 10000"/>
              <a:gd name="connsiteX1" fmla="*/ 3945 w 3959"/>
              <a:gd name="connsiteY1" fmla="*/ 4990 h 10000"/>
              <a:gd name="connsiteX2" fmla="*/ 0 w 3959"/>
              <a:gd name="connsiteY2" fmla="*/ 10000 h 10000"/>
              <a:gd name="connsiteX0" fmla="*/ 3635 w 9988"/>
              <a:gd name="connsiteY0" fmla="*/ 0 h 10000"/>
              <a:gd name="connsiteX1" fmla="*/ 9965 w 9988"/>
              <a:gd name="connsiteY1" fmla="*/ 4990 h 10000"/>
              <a:gd name="connsiteX2" fmla="*/ 0 w 9988"/>
              <a:gd name="connsiteY2" fmla="*/ 10000 h 10000"/>
              <a:gd name="connsiteX0" fmla="*/ 3639 w 10029"/>
              <a:gd name="connsiteY0" fmla="*/ 0 h 10000"/>
              <a:gd name="connsiteX1" fmla="*/ 9977 w 10029"/>
              <a:gd name="connsiteY1" fmla="*/ 4990 h 10000"/>
              <a:gd name="connsiteX2" fmla="*/ 0 w 10029"/>
              <a:gd name="connsiteY2" fmla="*/ 10000 h 10000"/>
              <a:gd name="connsiteX0" fmla="*/ 3639 w 8039"/>
              <a:gd name="connsiteY0" fmla="*/ 0 h 10000"/>
              <a:gd name="connsiteX1" fmla="*/ 7921 w 8039"/>
              <a:gd name="connsiteY1" fmla="*/ 4990 h 10000"/>
              <a:gd name="connsiteX2" fmla="*/ 0 w 8039"/>
              <a:gd name="connsiteY2" fmla="*/ 10000 h 10000"/>
              <a:gd name="connsiteX0" fmla="*/ 4527 w 10000"/>
              <a:gd name="connsiteY0" fmla="*/ 0 h 10000"/>
              <a:gd name="connsiteX1" fmla="*/ 9853 w 10000"/>
              <a:gd name="connsiteY1" fmla="*/ 4990 h 10000"/>
              <a:gd name="connsiteX2" fmla="*/ 0 w 10000"/>
              <a:gd name="connsiteY2" fmla="*/ 10000 h 10000"/>
              <a:gd name="connsiteX0" fmla="*/ 4847 w 10241"/>
              <a:gd name="connsiteY0" fmla="*/ 0 h 5972"/>
              <a:gd name="connsiteX1" fmla="*/ 10173 w 10241"/>
              <a:gd name="connsiteY1" fmla="*/ 4990 h 5972"/>
              <a:gd name="connsiteX2" fmla="*/ 0 w 10241"/>
              <a:gd name="connsiteY2" fmla="*/ 5972 h 5972"/>
              <a:gd name="connsiteX0" fmla="*/ 4733 w 6633"/>
              <a:gd name="connsiteY0" fmla="*/ 0 h 10000"/>
              <a:gd name="connsiteX1" fmla="*/ 6500 w 6633"/>
              <a:gd name="connsiteY1" fmla="*/ 5800 h 10000"/>
              <a:gd name="connsiteX2" fmla="*/ 0 w 6633"/>
              <a:gd name="connsiteY2" fmla="*/ 10000 h 10000"/>
              <a:gd name="connsiteX0" fmla="*/ 7136 w 10305"/>
              <a:gd name="connsiteY0" fmla="*/ 0 h 10000"/>
              <a:gd name="connsiteX1" fmla="*/ 9799 w 10305"/>
              <a:gd name="connsiteY1" fmla="*/ 5800 h 10000"/>
              <a:gd name="connsiteX2" fmla="*/ 0 w 10305"/>
              <a:gd name="connsiteY2" fmla="*/ 10000 h 10000"/>
              <a:gd name="connsiteX0" fmla="*/ 7136 w 10305"/>
              <a:gd name="connsiteY0" fmla="*/ 0 h 10000"/>
              <a:gd name="connsiteX1" fmla="*/ 9799 w 10305"/>
              <a:gd name="connsiteY1" fmla="*/ 5800 h 10000"/>
              <a:gd name="connsiteX2" fmla="*/ 0 w 10305"/>
              <a:gd name="connsiteY2" fmla="*/ 10000 h 10000"/>
              <a:gd name="connsiteX0" fmla="*/ 7136 w 7136"/>
              <a:gd name="connsiteY0" fmla="*/ 0 h 10000"/>
              <a:gd name="connsiteX1" fmla="*/ 0 w 7136"/>
              <a:gd name="connsiteY1" fmla="*/ 10000 h 10000"/>
              <a:gd name="connsiteX0" fmla="*/ 10000 w 10282"/>
              <a:gd name="connsiteY0" fmla="*/ 0 h 10000"/>
              <a:gd name="connsiteX1" fmla="*/ 0 w 10282"/>
              <a:gd name="connsiteY1" fmla="*/ 10000 h 10000"/>
              <a:gd name="connsiteX0" fmla="*/ 10000 w 16230"/>
              <a:gd name="connsiteY0" fmla="*/ 0 h 10000"/>
              <a:gd name="connsiteX1" fmla="*/ 0 w 16230"/>
              <a:gd name="connsiteY1" fmla="*/ 10000 h 10000"/>
              <a:gd name="connsiteX0" fmla="*/ 10000 w 16008"/>
              <a:gd name="connsiteY0" fmla="*/ 0 h 10000"/>
              <a:gd name="connsiteX1" fmla="*/ 0 w 16008"/>
              <a:gd name="connsiteY1" fmla="*/ 10000 h 10000"/>
              <a:gd name="connsiteX0" fmla="*/ 10000 w 15574"/>
              <a:gd name="connsiteY0" fmla="*/ 0 h 10000"/>
              <a:gd name="connsiteX1" fmla="*/ 0 w 15574"/>
              <a:gd name="connsiteY1" fmla="*/ 10000 h 10000"/>
              <a:gd name="connsiteX0" fmla="*/ 10000 w 20906"/>
              <a:gd name="connsiteY0" fmla="*/ 0 h 10000"/>
              <a:gd name="connsiteX1" fmla="*/ 0 w 20906"/>
              <a:gd name="connsiteY1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0906" h="10000">
                <a:moveTo>
                  <a:pt x="10000" y="0"/>
                </a:moveTo>
                <a:cubicBezTo>
                  <a:pt x="9965" y="4114"/>
                  <a:pt x="40269" y="6383"/>
                  <a:pt x="0" y="10000"/>
                </a:cubicBezTo>
              </a:path>
            </a:pathLst>
          </a:custGeom>
          <a:noFill/>
          <a:ln w="15875" cap="flat" cmpd="sng">
            <a:solidFill>
              <a:srgbClr val="4D81B5"/>
            </a:solidFill>
            <a:prstDash val="solid"/>
            <a:round/>
            <a:headEnd type="none" w="med" len="med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5746" name="Freeform 98"/>
          <p:cNvSpPr>
            <a:spLocks/>
          </p:cNvSpPr>
          <p:nvPr/>
        </p:nvSpPr>
        <p:spPr bwMode="auto">
          <a:xfrm>
            <a:off x="5029197" y="1981199"/>
            <a:ext cx="752889" cy="1374277"/>
          </a:xfrm>
          <a:custGeom>
            <a:avLst/>
            <a:gdLst>
              <a:gd name="T0" fmla="*/ 539 w 541"/>
              <a:gd name="T1" fmla="*/ 0 h 1344"/>
              <a:gd name="T2" fmla="*/ 299 w 541"/>
              <a:gd name="T3" fmla="*/ 480 h 1344"/>
              <a:gd name="T4" fmla="*/ 11 w 541"/>
              <a:gd name="T5" fmla="*/ 1008 h 1344"/>
              <a:gd name="T6" fmla="*/ 155 w 541"/>
              <a:gd name="T7" fmla="*/ 1344 h 1344"/>
              <a:gd name="connsiteX0" fmla="*/ 7098 w 7098"/>
              <a:gd name="connsiteY0" fmla="*/ 0 h 10000"/>
              <a:gd name="connsiteX1" fmla="*/ 2662 w 7098"/>
              <a:gd name="connsiteY1" fmla="*/ 3571 h 10000"/>
              <a:gd name="connsiteX2" fmla="*/ 0 w 7098"/>
              <a:gd name="connsiteY2" fmla="*/ 10000 h 10000"/>
              <a:gd name="connsiteX0" fmla="*/ 6359 w 15705"/>
              <a:gd name="connsiteY0" fmla="*/ 0 h 5751"/>
              <a:gd name="connsiteX1" fmla="*/ 109 w 15705"/>
              <a:gd name="connsiteY1" fmla="*/ 3571 h 5751"/>
              <a:gd name="connsiteX2" fmla="*/ 15681 w 15705"/>
              <a:gd name="connsiteY2" fmla="*/ 5751 h 5751"/>
              <a:gd name="connsiteX0" fmla="*/ 4035 w 10580"/>
              <a:gd name="connsiteY0" fmla="*/ 0 h 10000"/>
              <a:gd name="connsiteX1" fmla="*/ 55 w 10580"/>
              <a:gd name="connsiteY1" fmla="*/ 6209 h 10000"/>
              <a:gd name="connsiteX2" fmla="*/ 9971 w 10580"/>
              <a:gd name="connsiteY2" fmla="*/ 10000 h 10000"/>
              <a:gd name="connsiteX0" fmla="*/ 0 w 7392"/>
              <a:gd name="connsiteY0" fmla="*/ 0 h 10000"/>
              <a:gd name="connsiteX1" fmla="*/ 5976 w 7392"/>
              <a:gd name="connsiteY1" fmla="*/ 4756 h 10000"/>
              <a:gd name="connsiteX2" fmla="*/ 5936 w 7392"/>
              <a:gd name="connsiteY2" fmla="*/ 10000 h 10000"/>
              <a:gd name="connsiteX0" fmla="*/ 0 w 10000"/>
              <a:gd name="connsiteY0" fmla="*/ 0 h 10000"/>
              <a:gd name="connsiteX1" fmla="*/ 8084 w 10000"/>
              <a:gd name="connsiteY1" fmla="*/ 4756 h 10000"/>
              <a:gd name="connsiteX2" fmla="*/ 8030 w 10000"/>
              <a:gd name="connsiteY2" fmla="*/ 10000 h 10000"/>
              <a:gd name="connsiteX0" fmla="*/ 0 w 11197"/>
              <a:gd name="connsiteY0" fmla="*/ 0 h 10000"/>
              <a:gd name="connsiteX1" fmla="*/ 8084 w 11197"/>
              <a:gd name="connsiteY1" fmla="*/ 4756 h 10000"/>
              <a:gd name="connsiteX2" fmla="*/ 8030 w 11197"/>
              <a:gd name="connsiteY2" fmla="*/ 10000 h 10000"/>
              <a:gd name="connsiteX0" fmla="*/ 0 w 11197"/>
              <a:gd name="connsiteY0" fmla="*/ 0 h 10000"/>
              <a:gd name="connsiteX1" fmla="*/ 8084 w 11197"/>
              <a:gd name="connsiteY1" fmla="*/ 4756 h 10000"/>
              <a:gd name="connsiteX2" fmla="*/ 8030 w 11197"/>
              <a:gd name="connsiteY2" fmla="*/ 10000 h 10000"/>
              <a:gd name="connsiteX0" fmla="*/ 0 w 11946"/>
              <a:gd name="connsiteY0" fmla="*/ 0 h 10000"/>
              <a:gd name="connsiteX1" fmla="*/ 8084 w 11946"/>
              <a:gd name="connsiteY1" fmla="*/ 4756 h 10000"/>
              <a:gd name="connsiteX2" fmla="*/ 8030 w 11946"/>
              <a:gd name="connsiteY2" fmla="*/ 10000 h 10000"/>
              <a:gd name="connsiteX0" fmla="*/ 0 w 11200"/>
              <a:gd name="connsiteY0" fmla="*/ 0 h 10000"/>
              <a:gd name="connsiteX1" fmla="*/ 6442 w 11200"/>
              <a:gd name="connsiteY1" fmla="*/ 4630 h 10000"/>
              <a:gd name="connsiteX2" fmla="*/ 8030 w 11200"/>
              <a:gd name="connsiteY2" fmla="*/ 10000 h 10000"/>
              <a:gd name="connsiteX0" fmla="*/ 0 w 11200"/>
              <a:gd name="connsiteY0" fmla="*/ 0 h 10000"/>
              <a:gd name="connsiteX1" fmla="*/ 6442 w 11200"/>
              <a:gd name="connsiteY1" fmla="*/ 4630 h 10000"/>
              <a:gd name="connsiteX2" fmla="*/ 8030 w 11200"/>
              <a:gd name="connsiteY2" fmla="*/ 10000 h 10000"/>
              <a:gd name="connsiteX0" fmla="*/ 0 w 11616"/>
              <a:gd name="connsiteY0" fmla="*/ 0 h 10000"/>
              <a:gd name="connsiteX1" fmla="*/ 6442 w 11616"/>
              <a:gd name="connsiteY1" fmla="*/ 4630 h 10000"/>
              <a:gd name="connsiteX2" fmla="*/ 8030 w 11616"/>
              <a:gd name="connsiteY2" fmla="*/ 10000 h 10000"/>
              <a:gd name="connsiteX0" fmla="*/ 0 w 12371"/>
              <a:gd name="connsiteY0" fmla="*/ 0 h 10000"/>
              <a:gd name="connsiteX1" fmla="*/ 8194 w 12371"/>
              <a:gd name="connsiteY1" fmla="*/ 5388 h 10000"/>
              <a:gd name="connsiteX2" fmla="*/ 8030 w 12371"/>
              <a:gd name="connsiteY2" fmla="*/ 10000 h 10000"/>
              <a:gd name="connsiteX0" fmla="*/ 0 w 10932"/>
              <a:gd name="connsiteY0" fmla="*/ 0 h 11200"/>
              <a:gd name="connsiteX1" fmla="*/ 8194 w 10932"/>
              <a:gd name="connsiteY1" fmla="*/ 5388 h 11200"/>
              <a:gd name="connsiteX2" fmla="*/ 7811 w 10932"/>
              <a:gd name="connsiteY2" fmla="*/ 11200 h 11200"/>
              <a:gd name="connsiteX0" fmla="*/ 0 w 11215"/>
              <a:gd name="connsiteY0" fmla="*/ 0 h 11200"/>
              <a:gd name="connsiteX1" fmla="*/ 8194 w 11215"/>
              <a:gd name="connsiteY1" fmla="*/ 5388 h 11200"/>
              <a:gd name="connsiteX2" fmla="*/ 7811 w 11215"/>
              <a:gd name="connsiteY2" fmla="*/ 11200 h 11200"/>
              <a:gd name="connsiteX0" fmla="*/ 0 w 11603"/>
              <a:gd name="connsiteY0" fmla="*/ 0 h 11200"/>
              <a:gd name="connsiteX1" fmla="*/ 8194 w 11603"/>
              <a:gd name="connsiteY1" fmla="*/ 5388 h 11200"/>
              <a:gd name="connsiteX2" fmla="*/ 7811 w 11603"/>
              <a:gd name="connsiteY2" fmla="*/ 11200 h 11200"/>
              <a:gd name="connsiteX0" fmla="*/ 0 w 11603"/>
              <a:gd name="connsiteY0" fmla="*/ 0 h 11200"/>
              <a:gd name="connsiteX1" fmla="*/ 8194 w 11603"/>
              <a:gd name="connsiteY1" fmla="*/ 5388 h 11200"/>
              <a:gd name="connsiteX2" fmla="*/ 7811 w 11603"/>
              <a:gd name="connsiteY2" fmla="*/ 11200 h 11200"/>
              <a:gd name="connsiteX0" fmla="*/ 0 w 11869"/>
              <a:gd name="connsiteY0" fmla="*/ 0 h 11200"/>
              <a:gd name="connsiteX1" fmla="*/ 8194 w 11869"/>
              <a:gd name="connsiteY1" fmla="*/ 5388 h 11200"/>
              <a:gd name="connsiteX2" fmla="*/ 7811 w 11869"/>
              <a:gd name="connsiteY2" fmla="*/ 11200 h 11200"/>
              <a:gd name="connsiteX0" fmla="*/ 0 w 11819"/>
              <a:gd name="connsiteY0" fmla="*/ 0 h 11200"/>
              <a:gd name="connsiteX1" fmla="*/ 8085 w 11819"/>
              <a:gd name="connsiteY1" fmla="*/ 7030 h 11200"/>
              <a:gd name="connsiteX2" fmla="*/ 7811 w 11819"/>
              <a:gd name="connsiteY2" fmla="*/ 11200 h 11200"/>
              <a:gd name="connsiteX0" fmla="*/ 0 w 11556"/>
              <a:gd name="connsiteY0" fmla="*/ 0 h 11200"/>
              <a:gd name="connsiteX1" fmla="*/ 8085 w 11556"/>
              <a:gd name="connsiteY1" fmla="*/ 7030 h 11200"/>
              <a:gd name="connsiteX2" fmla="*/ 7811 w 11556"/>
              <a:gd name="connsiteY2" fmla="*/ 11200 h 11200"/>
              <a:gd name="connsiteX0" fmla="*/ 0 w 11556"/>
              <a:gd name="connsiteY0" fmla="*/ 0 h 11200"/>
              <a:gd name="connsiteX1" fmla="*/ 8085 w 11556"/>
              <a:gd name="connsiteY1" fmla="*/ 7030 h 11200"/>
              <a:gd name="connsiteX2" fmla="*/ 7811 w 11556"/>
              <a:gd name="connsiteY2" fmla="*/ 11200 h 11200"/>
              <a:gd name="connsiteX0" fmla="*/ 0 w 7811"/>
              <a:gd name="connsiteY0" fmla="*/ 0 h 11200"/>
              <a:gd name="connsiteX1" fmla="*/ 7811 w 7811"/>
              <a:gd name="connsiteY1" fmla="*/ 11200 h 11200"/>
              <a:gd name="connsiteX0" fmla="*/ 0 w 13550"/>
              <a:gd name="connsiteY0" fmla="*/ 0 h 10000"/>
              <a:gd name="connsiteX1" fmla="*/ 10000 w 13550"/>
              <a:gd name="connsiteY1" fmla="*/ 10000 h 10000"/>
              <a:gd name="connsiteX0" fmla="*/ 0 w 13620"/>
              <a:gd name="connsiteY0" fmla="*/ 0 h 10000"/>
              <a:gd name="connsiteX1" fmla="*/ 10000 w 13620"/>
              <a:gd name="connsiteY1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3620" h="10000">
                <a:moveTo>
                  <a:pt x="0" y="0"/>
                </a:moveTo>
                <a:cubicBezTo>
                  <a:pt x="3894" y="3559"/>
                  <a:pt x="20966" y="8189"/>
                  <a:pt x="10000" y="10000"/>
                </a:cubicBezTo>
              </a:path>
            </a:pathLst>
          </a:custGeom>
          <a:noFill/>
          <a:ln w="15875" cap="flat" cmpd="sng">
            <a:solidFill>
              <a:srgbClr val="4D81B5"/>
            </a:solidFill>
            <a:prstDash val="solid"/>
            <a:round/>
            <a:headEnd type="none" w="med" len="med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5747" name="Freeform 99"/>
          <p:cNvSpPr>
            <a:spLocks/>
          </p:cNvSpPr>
          <p:nvPr/>
        </p:nvSpPr>
        <p:spPr bwMode="auto">
          <a:xfrm>
            <a:off x="5943645" y="1981200"/>
            <a:ext cx="1376099" cy="1607973"/>
          </a:xfrm>
          <a:custGeom>
            <a:avLst/>
            <a:gdLst>
              <a:gd name="T0" fmla="*/ 183 w 231"/>
              <a:gd name="T1" fmla="*/ 0 h 1008"/>
              <a:gd name="T2" fmla="*/ 231 w 231"/>
              <a:gd name="T3" fmla="*/ 1008 h 1008"/>
              <a:gd name="connsiteX0" fmla="*/ 1232 w 35641"/>
              <a:gd name="connsiteY0" fmla="*/ 0 h 4189"/>
              <a:gd name="connsiteX1" fmla="*/ 35641 w 35641"/>
              <a:gd name="connsiteY1" fmla="*/ 4189 h 4189"/>
              <a:gd name="connsiteX0" fmla="*/ 198 w 10928"/>
              <a:gd name="connsiteY0" fmla="*/ 0 h 10000"/>
              <a:gd name="connsiteX1" fmla="*/ 9852 w 10928"/>
              <a:gd name="connsiteY1" fmla="*/ 10000 h 10000"/>
              <a:gd name="connsiteX0" fmla="*/ 0 w 10874"/>
              <a:gd name="connsiteY0" fmla="*/ 0 h 10000"/>
              <a:gd name="connsiteX1" fmla="*/ 9654 w 10874"/>
              <a:gd name="connsiteY1" fmla="*/ 10000 h 10000"/>
              <a:gd name="connsiteX0" fmla="*/ 0 w 10202"/>
              <a:gd name="connsiteY0" fmla="*/ 0 h 10000"/>
              <a:gd name="connsiteX1" fmla="*/ 9654 w 10202"/>
              <a:gd name="connsiteY1" fmla="*/ 10000 h 10000"/>
              <a:gd name="connsiteX0" fmla="*/ 0 w 10212"/>
              <a:gd name="connsiteY0" fmla="*/ 0 h 10000"/>
              <a:gd name="connsiteX1" fmla="*/ 5869 w 10212"/>
              <a:gd name="connsiteY1" fmla="*/ 5703 h 10000"/>
              <a:gd name="connsiteX2" fmla="*/ 9654 w 10212"/>
              <a:gd name="connsiteY2" fmla="*/ 10000 h 10000"/>
              <a:gd name="connsiteX0" fmla="*/ 0 w 10694"/>
              <a:gd name="connsiteY0" fmla="*/ 0 h 10000"/>
              <a:gd name="connsiteX1" fmla="*/ 5869 w 10694"/>
              <a:gd name="connsiteY1" fmla="*/ 5703 h 10000"/>
              <a:gd name="connsiteX2" fmla="*/ 9654 w 10694"/>
              <a:gd name="connsiteY2" fmla="*/ 10000 h 10000"/>
              <a:gd name="connsiteX0" fmla="*/ 0 w 11038"/>
              <a:gd name="connsiteY0" fmla="*/ 0 h 10000"/>
              <a:gd name="connsiteX1" fmla="*/ 5869 w 11038"/>
              <a:gd name="connsiteY1" fmla="*/ 5703 h 10000"/>
              <a:gd name="connsiteX2" fmla="*/ 9654 w 11038"/>
              <a:gd name="connsiteY2" fmla="*/ 10000 h 10000"/>
              <a:gd name="connsiteX0" fmla="*/ 0 w 12006"/>
              <a:gd name="connsiteY0" fmla="*/ 0 h 10000"/>
              <a:gd name="connsiteX1" fmla="*/ 8893 w 12006"/>
              <a:gd name="connsiteY1" fmla="*/ 5587 h 10000"/>
              <a:gd name="connsiteX2" fmla="*/ 9654 w 12006"/>
              <a:gd name="connsiteY2" fmla="*/ 10000 h 10000"/>
              <a:gd name="connsiteX0" fmla="*/ 0 w 11641"/>
              <a:gd name="connsiteY0" fmla="*/ 0 h 10000"/>
              <a:gd name="connsiteX1" fmla="*/ 8893 w 11641"/>
              <a:gd name="connsiteY1" fmla="*/ 5587 h 10000"/>
              <a:gd name="connsiteX2" fmla="*/ 9654 w 11641"/>
              <a:gd name="connsiteY2" fmla="*/ 10000 h 10000"/>
              <a:gd name="connsiteX0" fmla="*/ 0 w 11641"/>
              <a:gd name="connsiteY0" fmla="*/ 0 h 10000"/>
              <a:gd name="connsiteX1" fmla="*/ 8893 w 11641"/>
              <a:gd name="connsiteY1" fmla="*/ 5587 h 10000"/>
              <a:gd name="connsiteX2" fmla="*/ 9654 w 11641"/>
              <a:gd name="connsiteY2" fmla="*/ 10000 h 10000"/>
              <a:gd name="connsiteX0" fmla="*/ 0 w 10953"/>
              <a:gd name="connsiteY0" fmla="*/ 0 h 23757"/>
              <a:gd name="connsiteX1" fmla="*/ 8893 w 10953"/>
              <a:gd name="connsiteY1" fmla="*/ 5587 h 23757"/>
              <a:gd name="connsiteX2" fmla="*/ 9773 w 10953"/>
              <a:gd name="connsiteY2" fmla="*/ 23757 h 23757"/>
              <a:gd name="connsiteX0" fmla="*/ 0 w 10453"/>
              <a:gd name="connsiteY0" fmla="*/ 0 h 23757"/>
              <a:gd name="connsiteX1" fmla="*/ 6166 w 10453"/>
              <a:gd name="connsiteY1" fmla="*/ 17032 h 23757"/>
              <a:gd name="connsiteX2" fmla="*/ 9773 w 10453"/>
              <a:gd name="connsiteY2" fmla="*/ 23757 h 23757"/>
              <a:gd name="connsiteX0" fmla="*/ 0 w 10835"/>
              <a:gd name="connsiteY0" fmla="*/ 0 h 23757"/>
              <a:gd name="connsiteX1" fmla="*/ 6166 w 10835"/>
              <a:gd name="connsiteY1" fmla="*/ 17032 h 23757"/>
              <a:gd name="connsiteX2" fmla="*/ 9773 w 10835"/>
              <a:gd name="connsiteY2" fmla="*/ 23757 h 23757"/>
              <a:gd name="connsiteX0" fmla="*/ 0 w 12136"/>
              <a:gd name="connsiteY0" fmla="*/ 0 h 23757"/>
              <a:gd name="connsiteX1" fmla="*/ 9486 w 12136"/>
              <a:gd name="connsiteY1" fmla="*/ 17841 h 23757"/>
              <a:gd name="connsiteX2" fmla="*/ 9773 w 12136"/>
              <a:gd name="connsiteY2" fmla="*/ 23757 h 23757"/>
              <a:gd name="connsiteX0" fmla="*/ 0 w 11599"/>
              <a:gd name="connsiteY0" fmla="*/ 0 h 23757"/>
              <a:gd name="connsiteX1" fmla="*/ 9486 w 11599"/>
              <a:gd name="connsiteY1" fmla="*/ 17841 h 23757"/>
              <a:gd name="connsiteX2" fmla="*/ 9773 w 11599"/>
              <a:gd name="connsiteY2" fmla="*/ 23757 h 23757"/>
              <a:gd name="connsiteX0" fmla="*/ 0 w 11599"/>
              <a:gd name="connsiteY0" fmla="*/ 0 h 23757"/>
              <a:gd name="connsiteX1" fmla="*/ 9486 w 11599"/>
              <a:gd name="connsiteY1" fmla="*/ 17841 h 23757"/>
              <a:gd name="connsiteX2" fmla="*/ 9773 w 11599"/>
              <a:gd name="connsiteY2" fmla="*/ 23757 h 23757"/>
              <a:gd name="connsiteX0" fmla="*/ 0 w 11001"/>
              <a:gd name="connsiteY0" fmla="*/ 0 h 23988"/>
              <a:gd name="connsiteX1" fmla="*/ 9486 w 11001"/>
              <a:gd name="connsiteY1" fmla="*/ 17841 h 23988"/>
              <a:gd name="connsiteX2" fmla="*/ 9536 w 11001"/>
              <a:gd name="connsiteY2" fmla="*/ 23988 h 23988"/>
              <a:gd name="connsiteX0" fmla="*/ 0 w 12048"/>
              <a:gd name="connsiteY0" fmla="*/ 0 h 23988"/>
              <a:gd name="connsiteX1" fmla="*/ 9486 w 12048"/>
              <a:gd name="connsiteY1" fmla="*/ 17841 h 23988"/>
              <a:gd name="connsiteX2" fmla="*/ 9536 w 12048"/>
              <a:gd name="connsiteY2" fmla="*/ 23988 h 23988"/>
              <a:gd name="connsiteX0" fmla="*/ 0 w 11425"/>
              <a:gd name="connsiteY0" fmla="*/ 0 h 23988"/>
              <a:gd name="connsiteX1" fmla="*/ 9486 w 11425"/>
              <a:gd name="connsiteY1" fmla="*/ 17841 h 23988"/>
              <a:gd name="connsiteX2" fmla="*/ 9536 w 11425"/>
              <a:gd name="connsiteY2" fmla="*/ 23988 h 23988"/>
              <a:gd name="connsiteX0" fmla="*/ 0 w 11488"/>
              <a:gd name="connsiteY0" fmla="*/ 0 h 23988"/>
              <a:gd name="connsiteX1" fmla="*/ 9605 w 11488"/>
              <a:gd name="connsiteY1" fmla="*/ 14835 h 23988"/>
              <a:gd name="connsiteX2" fmla="*/ 9536 w 11488"/>
              <a:gd name="connsiteY2" fmla="*/ 23988 h 23988"/>
              <a:gd name="connsiteX0" fmla="*/ 0 w 11654"/>
              <a:gd name="connsiteY0" fmla="*/ 0 h 23988"/>
              <a:gd name="connsiteX1" fmla="*/ 9605 w 11654"/>
              <a:gd name="connsiteY1" fmla="*/ 14835 h 23988"/>
              <a:gd name="connsiteX2" fmla="*/ 9536 w 11654"/>
              <a:gd name="connsiteY2" fmla="*/ 23988 h 23988"/>
              <a:gd name="connsiteX0" fmla="*/ 0 w 9536"/>
              <a:gd name="connsiteY0" fmla="*/ 0 h 23988"/>
              <a:gd name="connsiteX1" fmla="*/ 9536 w 9536"/>
              <a:gd name="connsiteY1" fmla="*/ 23988 h 23988"/>
              <a:gd name="connsiteX0" fmla="*/ 0 w 10000"/>
              <a:gd name="connsiteY0" fmla="*/ 0 h 10000"/>
              <a:gd name="connsiteX1" fmla="*/ 10000 w 10000"/>
              <a:gd name="connsiteY1" fmla="*/ 10000 h 10000"/>
              <a:gd name="connsiteX0" fmla="*/ 0 w 11182"/>
              <a:gd name="connsiteY0" fmla="*/ 0 h 10000"/>
              <a:gd name="connsiteX1" fmla="*/ 10000 w 11182"/>
              <a:gd name="connsiteY1" fmla="*/ 10000 h 10000"/>
              <a:gd name="connsiteX0" fmla="*/ 0 w 11041"/>
              <a:gd name="connsiteY0" fmla="*/ 0 h 10000"/>
              <a:gd name="connsiteX1" fmla="*/ 10000 w 11041"/>
              <a:gd name="connsiteY1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041" h="10000">
                <a:moveTo>
                  <a:pt x="0" y="0"/>
                </a:moveTo>
                <a:cubicBezTo>
                  <a:pt x="411" y="4490"/>
                  <a:pt x="14998" y="6715"/>
                  <a:pt x="10000" y="10000"/>
                </a:cubicBezTo>
              </a:path>
            </a:pathLst>
          </a:custGeom>
          <a:noFill/>
          <a:ln w="15875" cap="flat" cmpd="sng">
            <a:solidFill>
              <a:srgbClr val="4D81B5"/>
            </a:solidFill>
            <a:prstDash val="solid"/>
            <a:round/>
            <a:headEnd type="none" w="med" len="med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5748" name="Freeform 100"/>
          <p:cNvSpPr>
            <a:spLocks/>
          </p:cNvSpPr>
          <p:nvPr/>
        </p:nvSpPr>
        <p:spPr bwMode="auto">
          <a:xfrm>
            <a:off x="7086600" y="3810000"/>
            <a:ext cx="609600" cy="2133600"/>
          </a:xfrm>
          <a:custGeom>
            <a:avLst/>
            <a:gdLst>
              <a:gd name="T0" fmla="*/ 0 w 384"/>
              <a:gd name="T1" fmla="*/ 1 h 1681"/>
              <a:gd name="T2" fmla="*/ 384 w 384"/>
              <a:gd name="T3" fmla="*/ 1681 h 168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84" h="1681">
                <a:moveTo>
                  <a:pt x="0" y="1"/>
                </a:moveTo>
                <a:cubicBezTo>
                  <a:pt x="230" y="0"/>
                  <a:pt x="377" y="67"/>
                  <a:pt x="384" y="1681"/>
                </a:cubicBezTo>
              </a:path>
            </a:pathLst>
          </a:custGeom>
          <a:noFill/>
          <a:ln w="15875" cap="flat" cmpd="sng">
            <a:solidFill>
              <a:srgbClr val="6FC984"/>
            </a:solidFill>
            <a:prstDash val="solid"/>
            <a:round/>
            <a:headEnd type="none" w="med" len="med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1FFE8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5750" name="Freeform 102"/>
          <p:cNvSpPr>
            <a:spLocks/>
          </p:cNvSpPr>
          <p:nvPr/>
        </p:nvSpPr>
        <p:spPr bwMode="auto">
          <a:xfrm>
            <a:off x="7010400" y="1981200"/>
            <a:ext cx="1679904" cy="3962400"/>
          </a:xfrm>
          <a:custGeom>
            <a:avLst/>
            <a:gdLst>
              <a:gd name="T0" fmla="*/ 0 w 1058"/>
              <a:gd name="T1" fmla="*/ 0 h 2256"/>
              <a:gd name="T2" fmla="*/ 432 w 1058"/>
              <a:gd name="T3" fmla="*/ 192 h 2256"/>
              <a:gd name="T4" fmla="*/ 1056 w 1058"/>
              <a:gd name="T5" fmla="*/ 2256 h 2256"/>
              <a:gd name="connsiteX0" fmla="*/ 0 w 9981"/>
              <a:gd name="connsiteY0" fmla="*/ 0 h 10000"/>
              <a:gd name="connsiteX1" fmla="*/ 5744 w 9981"/>
              <a:gd name="connsiteY1" fmla="*/ 2083 h 10000"/>
              <a:gd name="connsiteX2" fmla="*/ 9981 w 9981"/>
              <a:gd name="connsiteY2" fmla="*/ 10000 h 10000"/>
              <a:gd name="connsiteX0" fmla="*/ 0 w 10000"/>
              <a:gd name="connsiteY0" fmla="*/ 0 h 10000"/>
              <a:gd name="connsiteX1" fmla="*/ 5755 w 10000"/>
              <a:gd name="connsiteY1" fmla="*/ 2083 h 10000"/>
              <a:gd name="connsiteX2" fmla="*/ 10000 w 10000"/>
              <a:gd name="connsiteY2" fmla="*/ 10000 h 10000"/>
              <a:gd name="connsiteX0" fmla="*/ 0 w 10000"/>
              <a:gd name="connsiteY0" fmla="*/ 0 h 10000"/>
              <a:gd name="connsiteX1" fmla="*/ 5755 w 10000"/>
              <a:gd name="connsiteY1" fmla="*/ 2083 h 10000"/>
              <a:gd name="connsiteX2" fmla="*/ 10000 w 10000"/>
              <a:gd name="connsiteY2" fmla="*/ 10000 h 10000"/>
              <a:gd name="connsiteX0" fmla="*/ 0 w 10000"/>
              <a:gd name="connsiteY0" fmla="*/ 0 h 10000"/>
              <a:gd name="connsiteX1" fmla="*/ 5755 w 10000"/>
              <a:gd name="connsiteY1" fmla="*/ 2083 h 10000"/>
              <a:gd name="connsiteX2" fmla="*/ 10000 w 10000"/>
              <a:gd name="connsiteY2" fmla="*/ 10000 h 10000"/>
              <a:gd name="connsiteX0" fmla="*/ 0 w 10000"/>
              <a:gd name="connsiteY0" fmla="*/ 0 h 10000"/>
              <a:gd name="connsiteX1" fmla="*/ 5755 w 10000"/>
              <a:gd name="connsiteY1" fmla="*/ 2083 h 10000"/>
              <a:gd name="connsiteX2" fmla="*/ 10000 w 10000"/>
              <a:gd name="connsiteY2" fmla="*/ 10000 h 10000"/>
              <a:gd name="connsiteX0" fmla="*/ 0 w 10000"/>
              <a:gd name="connsiteY0" fmla="*/ 0 h 10000"/>
              <a:gd name="connsiteX1" fmla="*/ 5755 w 10000"/>
              <a:gd name="connsiteY1" fmla="*/ 2083 h 10000"/>
              <a:gd name="connsiteX2" fmla="*/ 10000 w 10000"/>
              <a:gd name="connsiteY2" fmla="*/ 10000 h 10000"/>
              <a:gd name="connsiteX0" fmla="*/ 0 w 10011"/>
              <a:gd name="connsiteY0" fmla="*/ 0 h 10000"/>
              <a:gd name="connsiteX1" fmla="*/ 5755 w 10011"/>
              <a:gd name="connsiteY1" fmla="*/ 2083 h 10000"/>
              <a:gd name="connsiteX2" fmla="*/ 10000 w 10011"/>
              <a:gd name="connsiteY2" fmla="*/ 10000 h 10000"/>
              <a:gd name="connsiteX0" fmla="*/ 0 w 10010"/>
              <a:gd name="connsiteY0" fmla="*/ 0 h 10000"/>
              <a:gd name="connsiteX1" fmla="*/ 5755 w 10010"/>
              <a:gd name="connsiteY1" fmla="*/ 2083 h 10000"/>
              <a:gd name="connsiteX2" fmla="*/ 10000 w 10010"/>
              <a:gd name="connsiteY2" fmla="*/ 10000 h 10000"/>
              <a:gd name="connsiteX0" fmla="*/ 0 w 10021"/>
              <a:gd name="connsiteY0" fmla="*/ 0 h 10000"/>
              <a:gd name="connsiteX1" fmla="*/ 5755 w 10021"/>
              <a:gd name="connsiteY1" fmla="*/ 2083 h 10000"/>
              <a:gd name="connsiteX2" fmla="*/ 10000 w 10021"/>
              <a:gd name="connsiteY2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21" h="10000">
                <a:moveTo>
                  <a:pt x="0" y="0"/>
                </a:moveTo>
                <a:cubicBezTo>
                  <a:pt x="57" y="674"/>
                  <a:pt x="2016" y="1625"/>
                  <a:pt x="5755" y="2083"/>
                </a:cubicBezTo>
                <a:cubicBezTo>
                  <a:pt x="9494" y="2541"/>
                  <a:pt x="10158" y="3923"/>
                  <a:pt x="10000" y="10000"/>
                </a:cubicBezTo>
              </a:path>
            </a:pathLst>
          </a:custGeom>
          <a:noFill/>
          <a:ln w="15875" cap="flat" cmpd="sng">
            <a:solidFill>
              <a:srgbClr val="4D81B5"/>
            </a:solidFill>
            <a:prstDash val="solid"/>
            <a:round/>
            <a:headEnd type="none" w="med" len="med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228600" y="4876800"/>
            <a:ext cx="1676400" cy="304800"/>
            <a:chOff x="457200" y="6172200"/>
            <a:chExt cx="1676400" cy="304800"/>
          </a:xfrm>
        </p:grpSpPr>
        <p:sp>
          <p:nvSpPr>
            <p:cNvPr id="155751" name="Rectangle 103"/>
            <p:cNvSpPr>
              <a:spLocks noChangeArrowheads="1"/>
            </p:cNvSpPr>
            <p:nvPr/>
          </p:nvSpPr>
          <p:spPr bwMode="auto">
            <a:xfrm>
              <a:off x="457200" y="6172200"/>
              <a:ext cx="1676400" cy="304800"/>
            </a:xfrm>
            <a:prstGeom prst="rect">
              <a:avLst/>
            </a:prstGeom>
            <a:solidFill>
              <a:srgbClr val="E1E1FF"/>
            </a:solidFill>
            <a:ln w="15875">
              <a:solidFill>
                <a:srgbClr val="7373D5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5752" name="Text Box 104"/>
            <p:cNvSpPr txBox="1">
              <a:spLocks noChangeArrowheads="1"/>
            </p:cNvSpPr>
            <p:nvPr/>
          </p:nvSpPr>
          <p:spPr bwMode="auto">
            <a:xfrm>
              <a:off x="533400" y="6218238"/>
              <a:ext cx="1524000" cy="2154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 dirty="0"/>
                <a:t>PML4 Base</a:t>
              </a:r>
            </a:p>
          </p:txBody>
        </p:sp>
      </p:grpSp>
      <p:sp>
        <p:nvSpPr>
          <p:cNvPr id="155754" name="Text Box 106"/>
          <p:cNvSpPr txBox="1">
            <a:spLocks noChangeArrowheads="1"/>
          </p:cNvSpPr>
          <p:nvPr/>
        </p:nvSpPr>
        <p:spPr bwMode="auto">
          <a:xfrm>
            <a:off x="2819400" y="1668463"/>
            <a:ext cx="762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/>
              <a:t>9</a:t>
            </a:r>
          </a:p>
        </p:txBody>
      </p:sp>
      <p:sp>
        <p:nvSpPr>
          <p:cNvPr id="155755" name="Text Box 107"/>
          <p:cNvSpPr txBox="1">
            <a:spLocks noChangeArrowheads="1"/>
          </p:cNvSpPr>
          <p:nvPr/>
        </p:nvSpPr>
        <p:spPr bwMode="auto">
          <a:xfrm>
            <a:off x="1219200" y="1219200"/>
            <a:ext cx="63246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3A638C"/>
                </a:solidFill>
              </a:rPr>
              <a:t>64-bit Virtual Address</a:t>
            </a:r>
          </a:p>
        </p:txBody>
      </p:sp>
      <p:sp>
        <p:nvSpPr>
          <p:cNvPr id="155757" name="Text Box 109"/>
          <p:cNvSpPr txBox="1">
            <a:spLocks noChangeArrowheads="1"/>
          </p:cNvSpPr>
          <p:nvPr/>
        </p:nvSpPr>
        <p:spPr bwMode="auto">
          <a:xfrm>
            <a:off x="1219200" y="1981200"/>
            <a:ext cx="144780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/>
              <a:t>not used</a:t>
            </a:r>
          </a:p>
        </p:txBody>
      </p:sp>
      <p:sp>
        <p:nvSpPr>
          <p:cNvPr id="4" name="Freeform 3"/>
          <p:cNvSpPr/>
          <p:nvPr/>
        </p:nvSpPr>
        <p:spPr>
          <a:xfrm>
            <a:off x="681925" y="2438400"/>
            <a:ext cx="542441" cy="2435817"/>
          </a:xfrm>
          <a:custGeom>
            <a:avLst/>
            <a:gdLst>
              <a:gd name="connsiteX0" fmla="*/ 0 w 542441"/>
              <a:gd name="connsiteY0" fmla="*/ 2479729 h 2479729"/>
              <a:gd name="connsiteX1" fmla="*/ 542441 w 542441"/>
              <a:gd name="connsiteY1" fmla="*/ 0 h 2479729"/>
              <a:gd name="connsiteX0" fmla="*/ 0 w 542441"/>
              <a:gd name="connsiteY0" fmla="*/ 2479776 h 2479776"/>
              <a:gd name="connsiteX1" fmla="*/ 542441 w 542441"/>
              <a:gd name="connsiteY1" fmla="*/ 47 h 2479776"/>
              <a:gd name="connsiteX0" fmla="*/ 0 w 542441"/>
              <a:gd name="connsiteY0" fmla="*/ 2479808 h 2479808"/>
              <a:gd name="connsiteX1" fmla="*/ 542441 w 542441"/>
              <a:gd name="connsiteY1" fmla="*/ 79 h 2479808"/>
              <a:gd name="connsiteX0" fmla="*/ 0 w 542441"/>
              <a:gd name="connsiteY0" fmla="*/ 2479729 h 2479729"/>
              <a:gd name="connsiteX1" fmla="*/ 542441 w 542441"/>
              <a:gd name="connsiteY1" fmla="*/ 0 h 2479729"/>
              <a:gd name="connsiteX0" fmla="*/ 0 w 542441"/>
              <a:gd name="connsiteY0" fmla="*/ 2479729 h 2479729"/>
              <a:gd name="connsiteX1" fmla="*/ 542441 w 542441"/>
              <a:gd name="connsiteY1" fmla="*/ 0 h 2479729"/>
              <a:gd name="connsiteX0" fmla="*/ 0 w 542441"/>
              <a:gd name="connsiteY0" fmla="*/ 2479729 h 2479729"/>
              <a:gd name="connsiteX1" fmla="*/ 542441 w 542441"/>
              <a:gd name="connsiteY1" fmla="*/ 0 h 2479729"/>
              <a:gd name="connsiteX0" fmla="*/ 0 w 542441"/>
              <a:gd name="connsiteY0" fmla="*/ 2479729 h 2479729"/>
              <a:gd name="connsiteX1" fmla="*/ 542441 w 542441"/>
              <a:gd name="connsiteY1" fmla="*/ 0 h 2479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42441" h="2479729">
                <a:moveTo>
                  <a:pt x="0" y="2479729"/>
                </a:moveTo>
                <a:cubicBezTo>
                  <a:pt x="64576" y="622647"/>
                  <a:pt x="299633" y="138018"/>
                  <a:pt x="542441" y="0"/>
                </a:cubicBezTo>
              </a:path>
            </a:pathLst>
          </a:custGeom>
          <a:noFill/>
          <a:ln w="15875" cap="flat" cmpd="sng">
            <a:solidFill>
              <a:srgbClr val="7373D5"/>
            </a:solidFill>
            <a:prstDash val="solid"/>
            <a:round/>
            <a:headEnd type="none" w="med" len="med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chemeClr val="tx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2977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140 Lecture Notes: Virtual Memory</a:t>
            </a:r>
          </a:p>
        </p:txBody>
      </p:sp>
      <p:sp>
        <p:nvSpPr>
          <p:cNvPr id="3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B72C1F7-A000-44A7-A6FA-1C58DA5A945A}" type="slidenum">
              <a:rPr lang="en-US"/>
              <a:pPr/>
              <a:t>4</a:t>
            </a:fld>
            <a:endParaRPr lang="en-US"/>
          </a:p>
        </p:txBody>
      </p:sp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Accessing User Memory</a:t>
            </a:r>
          </a:p>
        </p:txBody>
      </p:sp>
      <p:sp>
        <p:nvSpPr>
          <p:cNvPr id="158724" name="Rectangle 4"/>
          <p:cNvSpPr>
            <a:spLocks noChangeArrowheads="1"/>
          </p:cNvSpPr>
          <p:nvPr/>
        </p:nvSpPr>
        <p:spPr bwMode="auto">
          <a:xfrm>
            <a:off x="1752600" y="1752600"/>
            <a:ext cx="1143000" cy="3810000"/>
          </a:xfrm>
          <a:prstGeom prst="rect">
            <a:avLst/>
          </a:prstGeom>
          <a:solidFill>
            <a:srgbClr val="B7CBF0"/>
          </a:solidFill>
          <a:ln w="15875" algn="ctr">
            <a:solidFill>
              <a:srgbClr val="4D81B5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8725" name="Text Box 5"/>
          <p:cNvSpPr txBox="1">
            <a:spLocks noChangeArrowheads="1"/>
          </p:cNvSpPr>
          <p:nvPr/>
        </p:nvSpPr>
        <p:spPr bwMode="auto">
          <a:xfrm>
            <a:off x="1219200" y="5562600"/>
            <a:ext cx="22098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3A638C"/>
                </a:solidFill>
              </a:rPr>
              <a:t>User Address</a:t>
            </a:r>
            <a:br>
              <a:rPr lang="en-US" b="1">
                <a:solidFill>
                  <a:srgbClr val="3A638C"/>
                </a:solidFill>
              </a:rPr>
            </a:br>
            <a:r>
              <a:rPr lang="en-US" b="1">
                <a:solidFill>
                  <a:srgbClr val="3A638C"/>
                </a:solidFill>
              </a:rPr>
              <a:t>Space (Virtual)</a:t>
            </a:r>
          </a:p>
        </p:txBody>
      </p:sp>
      <p:sp>
        <p:nvSpPr>
          <p:cNvPr id="158726" name="Line 6"/>
          <p:cNvSpPr>
            <a:spLocks noChangeShapeType="1"/>
          </p:cNvSpPr>
          <p:nvPr/>
        </p:nvSpPr>
        <p:spPr bwMode="auto">
          <a:xfrm>
            <a:off x="1752600" y="4800600"/>
            <a:ext cx="1143000" cy="0"/>
          </a:xfrm>
          <a:prstGeom prst="line">
            <a:avLst/>
          </a:prstGeom>
          <a:noFill/>
          <a:ln w="15875">
            <a:solidFill>
              <a:srgbClr val="4D81B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30" name="Line 10"/>
          <p:cNvSpPr>
            <a:spLocks noChangeShapeType="1"/>
          </p:cNvSpPr>
          <p:nvPr/>
        </p:nvSpPr>
        <p:spPr bwMode="auto">
          <a:xfrm>
            <a:off x="1752600" y="2514600"/>
            <a:ext cx="1143000" cy="0"/>
          </a:xfrm>
          <a:prstGeom prst="line">
            <a:avLst/>
          </a:prstGeom>
          <a:noFill/>
          <a:ln w="15875">
            <a:solidFill>
              <a:srgbClr val="4D81B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31" name="Text Box 11"/>
          <p:cNvSpPr txBox="1">
            <a:spLocks noChangeArrowheads="1"/>
          </p:cNvSpPr>
          <p:nvPr/>
        </p:nvSpPr>
        <p:spPr bwMode="auto">
          <a:xfrm>
            <a:off x="317500" y="3521075"/>
            <a:ext cx="685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/>
              <a:t>Pages</a:t>
            </a:r>
          </a:p>
        </p:txBody>
      </p:sp>
      <p:sp>
        <p:nvSpPr>
          <p:cNvPr id="158732" name="Line 12"/>
          <p:cNvSpPr>
            <a:spLocks noChangeShapeType="1"/>
          </p:cNvSpPr>
          <p:nvPr/>
        </p:nvSpPr>
        <p:spPr bwMode="auto">
          <a:xfrm>
            <a:off x="1066800" y="3657600"/>
            <a:ext cx="6096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8733" name="Line 13"/>
          <p:cNvSpPr>
            <a:spLocks noChangeShapeType="1"/>
          </p:cNvSpPr>
          <p:nvPr/>
        </p:nvSpPr>
        <p:spPr bwMode="auto">
          <a:xfrm flipV="1">
            <a:off x="1066800" y="3048000"/>
            <a:ext cx="609600" cy="5334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8734" name="Line 14"/>
          <p:cNvSpPr>
            <a:spLocks noChangeShapeType="1"/>
          </p:cNvSpPr>
          <p:nvPr/>
        </p:nvSpPr>
        <p:spPr bwMode="auto">
          <a:xfrm flipV="1">
            <a:off x="1066800" y="2286000"/>
            <a:ext cx="609600" cy="12192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8737" name="Line 17"/>
          <p:cNvSpPr>
            <a:spLocks noChangeShapeType="1"/>
          </p:cNvSpPr>
          <p:nvPr/>
        </p:nvSpPr>
        <p:spPr bwMode="auto">
          <a:xfrm>
            <a:off x="1066800" y="3733800"/>
            <a:ext cx="609600" cy="5334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8738" name="Line 18"/>
          <p:cNvSpPr>
            <a:spLocks noChangeShapeType="1"/>
          </p:cNvSpPr>
          <p:nvPr/>
        </p:nvSpPr>
        <p:spPr bwMode="auto">
          <a:xfrm>
            <a:off x="1066800" y="3810000"/>
            <a:ext cx="609600" cy="12192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8741" name="Rectangle 21"/>
          <p:cNvSpPr>
            <a:spLocks noChangeArrowheads="1"/>
          </p:cNvSpPr>
          <p:nvPr/>
        </p:nvSpPr>
        <p:spPr bwMode="auto">
          <a:xfrm>
            <a:off x="5943600" y="1752600"/>
            <a:ext cx="1143000" cy="3810000"/>
          </a:xfrm>
          <a:prstGeom prst="rect">
            <a:avLst/>
          </a:prstGeom>
          <a:solidFill>
            <a:srgbClr val="F3D8BB"/>
          </a:solidFill>
          <a:ln w="15875" algn="ctr">
            <a:solidFill>
              <a:srgbClr val="94693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42" name="Text Box 22"/>
          <p:cNvSpPr txBox="1">
            <a:spLocks noChangeArrowheads="1"/>
          </p:cNvSpPr>
          <p:nvPr/>
        </p:nvSpPr>
        <p:spPr bwMode="auto">
          <a:xfrm>
            <a:off x="5410200" y="5562600"/>
            <a:ext cx="22098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94693A"/>
                </a:solidFill>
              </a:rPr>
              <a:t>OS Address</a:t>
            </a:r>
            <a:br>
              <a:rPr lang="en-US" b="1">
                <a:solidFill>
                  <a:srgbClr val="94693A"/>
                </a:solidFill>
              </a:rPr>
            </a:br>
            <a:r>
              <a:rPr lang="en-US" b="1">
                <a:solidFill>
                  <a:srgbClr val="94693A"/>
                </a:solidFill>
              </a:rPr>
              <a:t>Space (Physical)</a:t>
            </a:r>
          </a:p>
        </p:txBody>
      </p:sp>
      <p:sp>
        <p:nvSpPr>
          <p:cNvPr id="158745" name="Line 25"/>
          <p:cNvSpPr>
            <a:spLocks noChangeShapeType="1"/>
          </p:cNvSpPr>
          <p:nvPr/>
        </p:nvSpPr>
        <p:spPr bwMode="auto">
          <a:xfrm>
            <a:off x="5943600" y="4038600"/>
            <a:ext cx="1143000" cy="0"/>
          </a:xfrm>
          <a:prstGeom prst="line">
            <a:avLst/>
          </a:prstGeom>
          <a:noFill/>
          <a:ln w="15875">
            <a:solidFill>
              <a:srgbClr val="94693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46" name="Line 26"/>
          <p:cNvSpPr>
            <a:spLocks noChangeShapeType="1"/>
          </p:cNvSpPr>
          <p:nvPr/>
        </p:nvSpPr>
        <p:spPr bwMode="auto">
          <a:xfrm>
            <a:off x="5943600" y="4800600"/>
            <a:ext cx="1143000" cy="0"/>
          </a:xfrm>
          <a:prstGeom prst="line">
            <a:avLst/>
          </a:prstGeom>
          <a:noFill/>
          <a:ln w="15875">
            <a:solidFill>
              <a:srgbClr val="94693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47" name="Rectangle 27"/>
          <p:cNvSpPr>
            <a:spLocks noChangeArrowheads="1"/>
          </p:cNvSpPr>
          <p:nvPr/>
        </p:nvSpPr>
        <p:spPr bwMode="auto">
          <a:xfrm>
            <a:off x="1752600" y="3048000"/>
            <a:ext cx="1143000" cy="1524000"/>
          </a:xfrm>
          <a:prstGeom prst="rect">
            <a:avLst/>
          </a:prstGeom>
          <a:solidFill>
            <a:srgbClr val="E1FFE8"/>
          </a:solidFill>
          <a:ln w="15875" algn="ctr">
            <a:solidFill>
              <a:srgbClr val="6FC984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27" name="Line 7"/>
          <p:cNvSpPr>
            <a:spLocks noChangeShapeType="1"/>
          </p:cNvSpPr>
          <p:nvPr/>
        </p:nvSpPr>
        <p:spPr bwMode="auto">
          <a:xfrm>
            <a:off x="1752600" y="4037013"/>
            <a:ext cx="1143000" cy="4762"/>
          </a:xfrm>
          <a:prstGeom prst="line">
            <a:avLst/>
          </a:prstGeom>
          <a:noFill/>
          <a:ln w="15875">
            <a:solidFill>
              <a:srgbClr val="4D81B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29" name="Line 9"/>
          <p:cNvSpPr>
            <a:spLocks noChangeShapeType="1"/>
          </p:cNvSpPr>
          <p:nvPr/>
        </p:nvSpPr>
        <p:spPr bwMode="auto">
          <a:xfrm>
            <a:off x="1752600" y="3275013"/>
            <a:ext cx="1143000" cy="4762"/>
          </a:xfrm>
          <a:prstGeom prst="line">
            <a:avLst/>
          </a:prstGeom>
          <a:noFill/>
          <a:ln w="15875">
            <a:solidFill>
              <a:srgbClr val="4D81B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49" name="Rectangle 29"/>
          <p:cNvSpPr>
            <a:spLocks noChangeArrowheads="1"/>
          </p:cNvSpPr>
          <p:nvPr/>
        </p:nvSpPr>
        <p:spPr bwMode="auto">
          <a:xfrm>
            <a:off x="1752600" y="2514600"/>
            <a:ext cx="1143000" cy="2286000"/>
          </a:xfrm>
          <a:prstGeom prst="rect">
            <a:avLst/>
          </a:prstGeom>
          <a:noFill/>
          <a:ln w="15875" algn="ctr">
            <a:solidFill>
              <a:srgbClr val="4D81B5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50" name="Text Box 30"/>
          <p:cNvSpPr txBox="1">
            <a:spLocks noChangeArrowheads="1"/>
          </p:cNvSpPr>
          <p:nvPr/>
        </p:nvSpPr>
        <p:spPr bwMode="auto">
          <a:xfrm>
            <a:off x="3328988" y="4467225"/>
            <a:ext cx="68580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>
                <a:latin typeface="Courier New" pitchFamily="49" charset="0"/>
              </a:rPr>
              <a:t>buffer</a:t>
            </a:r>
          </a:p>
        </p:txBody>
      </p:sp>
      <p:sp>
        <p:nvSpPr>
          <p:cNvPr id="158751" name="Line 31"/>
          <p:cNvSpPr>
            <a:spLocks noChangeShapeType="1"/>
          </p:cNvSpPr>
          <p:nvPr/>
        </p:nvSpPr>
        <p:spPr bwMode="auto">
          <a:xfrm flipH="1">
            <a:off x="2971800" y="4572000"/>
            <a:ext cx="3048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8752" name="Text Box 32"/>
          <p:cNvSpPr txBox="1">
            <a:spLocks noChangeArrowheads="1"/>
          </p:cNvSpPr>
          <p:nvPr/>
        </p:nvSpPr>
        <p:spPr bwMode="auto">
          <a:xfrm>
            <a:off x="2362200" y="1143000"/>
            <a:ext cx="4114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latin typeface="Courier New" pitchFamily="49" charset="0"/>
              </a:rPr>
              <a:t>write(fd, buffer, length)</a:t>
            </a:r>
          </a:p>
        </p:txBody>
      </p:sp>
      <p:sp>
        <p:nvSpPr>
          <p:cNvPr id="158755" name="Line 35"/>
          <p:cNvSpPr>
            <a:spLocks noChangeShapeType="1"/>
          </p:cNvSpPr>
          <p:nvPr/>
        </p:nvSpPr>
        <p:spPr bwMode="auto">
          <a:xfrm flipV="1">
            <a:off x="2895600" y="3657600"/>
            <a:ext cx="3048000" cy="762000"/>
          </a:xfrm>
          <a:prstGeom prst="line">
            <a:avLst/>
          </a:prstGeom>
          <a:noFill/>
          <a:ln w="15875">
            <a:solidFill>
              <a:srgbClr val="4D81B5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56" name="Line 36"/>
          <p:cNvSpPr>
            <a:spLocks noChangeShapeType="1"/>
          </p:cNvSpPr>
          <p:nvPr/>
        </p:nvSpPr>
        <p:spPr bwMode="auto">
          <a:xfrm flipV="1">
            <a:off x="2895600" y="4419600"/>
            <a:ext cx="3048000" cy="762000"/>
          </a:xfrm>
          <a:prstGeom prst="line">
            <a:avLst/>
          </a:prstGeom>
          <a:noFill/>
          <a:ln w="15875">
            <a:solidFill>
              <a:srgbClr val="4D81B5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57" name="Line 37"/>
          <p:cNvSpPr>
            <a:spLocks noChangeShapeType="1"/>
          </p:cNvSpPr>
          <p:nvPr/>
        </p:nvSpPr>
        <p:spPr bwMode="auto">
          <a:xfrm>
            <a:off x="2895600" y="2895600"/>
            <a:ext cx="3048000" cy="2286000"/>
          </a:xfrm>
          <a:prstGeom prst="line">
            <a:avLst/>
          </a:prstGeom>
          <a:noFill/>
          <a:ln w="15875">
            <a:solidFill>
              <a:srgbClr val="4D81B5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58" name="Line 38"/>
          <p:cNvSpPr>
            <a:spLocks noChangeShapeType="1"/>
          </p:cNvSpPr>
          <p:nvPr/>
        </p:nvSpPr>
        <p:spPr bwMode="auto">
          <a:xfrm flipV="1">
            <a:off x="2895600" y="2133600"/>
            <a:ext cx="3048000" cy="1524000"/>
          </a:xfrm>
          <a:prstGeom prst="line">
            <a:avLst/>
          </a:prstGeom>
          <a:noFill/>
          <a:ln w="15875">
            <a:solidFill>
              <a:srgbClr val="4D81B5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59" name="Line 39"/>
          <p:cNvSpPr>
            <a:spLocks noChangeShapeType="1"/>
          </p:cNvSpPr>
          <p:nvPr/>
        </p:nvSpPr>
        <p:spPr bwMode="auto">
          <a:xfrm>
            <a:off x="2895600" y="2133600"/>
            <a:ext cx="3048000" cy="762000"/>
          </a:xfrm>
          <a:prstGeom prst="line">
            <a:avLst/>
          </a:prstGeom>
          <a:noFill/>
          <a:ln w="15875">
            <a:solidFill>
              <a:srgbClr val="4D81B5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60" name="Rectangle 40"/>
          <p:cNvSpPr>
            <a:spLocks noChangeArrowheads="1"/>
          </p:cNvSpPr>
          <p:nvPr/>
        </p:nvSpPr>
        <p:spPr bwMode="auto">
          <a:xfrm>
            <a:off x="5943600" y="5334000"/>
            <a:ext cx="1143000" cy="228600"/>
          </a:xfrm>
          <a:prstGeom prst="rect">
            <a:avLst/>
          </a:prstGeom>
          <a:solidFill>
            <a:srgbClr val="E1FFE8"/>
          </a:solidFill>
          <a:ln w="15875" algn="ctr">
            <a:solidFill>
              <a:srgbClr val="6FC984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61" name="Rectangle 41"/>
          <p:cNvSpPr>
            <a:spLocks noChangeArrowheads="1"/>
          </p:cNvSpPr>
          <p:nvPr/>
        </p:nvSpPr>
        <p:spPr bwMode="auto">
          <a:xfrm>
            <a:off x="5943600" y="3276600"/>
            <a:ext cx="1143000" cy="533400"/>
          </a:xfrm>
          <a:prstGeom prst="rect">
            <a:avLst/>
          </a:prstGeom>
          <a:solidFill>
            <a:srgbClr val="E1FFE8"/>
          </a:solidFill>
          <a:ln w="15875" algn="ctr">
            <a:solidFill>
              <a:srgbClr val="6FC984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62" name="Rectangle 42"/>
          <p:cNvSpPr>
            <a:spLocks noChangeArrowheads="1"/>
          </p:cNvSpPr>
          <p:nvPr/>
        </p:nvSpPr>
        <p:spPr bwMode="auto">
          <a:xfrm>
            <a:off x="5943600" y="1752600"/>
            <a:ext cx="1143000" cy="762000"/>
          </a:xfrm>
          <a:prstGeom prst="rect">
            <a:avLst/>
          </a:prstGeom>
          <a:solidFill>
            <a:srgbClr val="E1FFE8"/>
          </a:solidFill>
          <a:ln w="15875" algn="ctr">
            <a:solidFill>
              <a:srgbClr val="6FC984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63" name="Rectangle 43"/>
          <p:cNvSpPr>
            <a:spLocks noChangeArrowheads="1"/>
          </p:cNvSpPr>
          <p:nvPr/>
        </p:nvSpPr>
        <p:spPr bwMode="auto">
          <a:xfrm>
            <a:off x="5943600" y="1752600"/>
            <a:ext cx="1143000" cy="3810000"/>
          </a:xfrm>
          <a:prstGeom prst="rect">
            <a:avLst/>
          </a:prstGeom>
          <a:noFill/>
          <a:ln w="15875" algn="ctr">
            <a:solidFill>
              <a:srgbClr val="94693A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3D8BB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43" name="Line 23"/>
          <p:cNvSpPr>
            <a:spLocks noChangeShapeType="1"/>
          </p:cNvSpPr>
          <p:nvPr/>
        </p:nvSpPr>
        <p:spPr bwMode="auto">
          <a:xfrm>
            <a:off x="5943600" y="2514600"/>
            <a:ext cx="1143000" cy="0"/>
          </a:xfrm>
          <a:prstGeom prst="line">
            <a:avLst/>
          </a:prstGeom>
          <a:noFill/>
          <a:ln w="15875">
            <a:solidFill>
              <a:srgbClr val="94693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44" name="Line 24"/>
          <p:cNvSpPr>
            <a:spLocks noChangeShapeType="1"/>
          </p:cNvSpPr>
          <p:nvPr/>
        </p:nvSpPr>
        <p:spPr bwMode="auto">
          <a:xfrm>
            <a:off x="5943600" y="3276600"/>
            <a:ext cx="1143000" cy="0"/>
          </a:xfrm>
          <a:prstGeom prst="line">
            <a:avLst/>
          </a:prstGeom>
          <a:noFill/>
          <a:ln w="15875">
            <a:solidFill>
              <a:srgbClr val="94693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8901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140 Lecture Notes: Virtual Memory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FA0A0C4D-5E19-4B3C-867B-7EC9A564CD52}" type="slidenum">
              <a:rPr lang="en-US"/>
              <a:pPr/>
              <a:t>5</a:t>
            </a:fld>
            <a:endParaRPr lang="en-US"/>
          </a:p>
        </p:txBody>
      </p:sp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534400" cy="609600"/>
          </a:xfrm>
        </p:spPr>
        <p:txBody>
          <a:bodyPr/>
          <a:lstStyle/>
          <a:p>
            <a:r>
              <a:rPr lang="en-US"/>
              <a:t>OS and User in Same Address Space</a:t>
            </a:r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3124200" y="1219200"/>
            <a:ext cx="2819400" cy="4800600"/>
          </a:xfrm>
          <a:prstGeom prst="rect">
            <a:avLst/>
          </a:prstGeom>
          <a:solidFill>
            <a:srgbClr val="EAEAEA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3124200" y="1219200"/>
            <a:ext cx="2819400" cy="1219200"/>
          </a:xfrm>
          <a:prstGeom prst="rect">
            <a:avLst/>
          </a:prstGeom>
          <a:solidFill>
            <a:srgbClr val="B7CBF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/>
              <a:t>Code</a:t>
            </a:r>
          </a:p>
        </p:txBody>
      </p:sp>
      <p:sp>
        <p:nvSpPr>
          <p:cNvPr id="16" name="Rectangle 7"/>
          <p:cNvSpPr>
            <a:spLocks noChangeArrowheads="1"/>
          </p:cNvSpPr>
          <p:nvPr/>
        </p:nvSpPr>
        <p:spPr bwMode="auto">
          <a:xfrm>
            <a:off x="3124200" y="2438400"/>
            <a:ext cx="2819400" cy="838200"/>
          </a:xfrm>
          <a:prstGeom prst="rect">
            <a:avLst/>
          </a:prstGeom>
          <a:solidFill>
            <a:srgbClr val="CCFFCC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Data</a:t>
            </a:r>
          </a:p>
        </p:txBody>
      </p:sp>
      <p:sp>
        <p:nvSpPr>
          <p:cNvPr id="18" name="Rectangle 12"/>
          <p:cNvSpPr>
            <a:spLocks noChangeArrowheads="1"/>
          </p:cNvSpPr>
          <p:nvPr/>
        </p:nvSpPr>
        <p:spPr bwMode="auto">
          <a:xfrm>
            <a:off x="3124200" y="4876800"/>
            <a:ext cx="2819400" cy="1143000"/>
          </a:xfrm>
          <a:prstGeom prst="rect">
            <a:avLst/>
          </a:prstGeom>
          <a:solidFill>
            <a:srgbClr val="E1E1F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dirty="0"/>
              <a:t>Operating</a:t>
            </a:r>
            <a:br>
              <a:rPr lang="en-US" sz="2400" dirty="0"/>
            </a:br>
            <a:r>
              <a:rPr lang="en-US" sz="2400" dirty="0"/>
              <a:t>System</a:t>
            </a:r>
          </a:p>
        </p:txBody>
      </p:sp>
      <p:sp>
        <p:nvSpPr>
          <p:cNvPr id="19" name="Rectangle 8"/>
          <p:cNvSpPr>
            <a:spLocks noChangeArrowheads="1"/>
          </p:cNvSpPr>
          <p:nvPr/>
        </p:nvSpPr>
        <p:spPr bwMode="auto">
          <a:xfrm>
            <a:off x="3124200" y="4343400"/>
            <a:ext cx="2819400" cy="533400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Stack</a:t>
            </a:r>
          </a:p>
        </p:txBody>
      </p:sp>
      <p:sp>
        <p:nvSpPr>
          <p:cNvPr id="20" name="AutoShape 10"/>
          <p:cNvSpPr>
            <a:spLocks noChangeArrowheads="1"/>
          </p:cNvSpPr>
          <p:nvPr/>
        </p:nvSpPr>
        <p:spPr bwMode="auto">
          <a:xfrm>
            <a:off x="4343400" y="3352800"/>
            <a:ext cx="381000" cy="381000"/>
          </a:xfrm>
          <a:prstGeom prst="downArrow">
            <a:avLst>
              <a:gd name="adj1" fmla="val 56250"/>
              <a:gd name="adj2" fmla="val 46181"/>
            </a:avLst>
          </a:prstGeom>
          <a:solidFill>
            <a:srgbClr val="CCFFCC"/>
          </a:solidFill>
          <a:ln w="190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AutoShape 9"/>
          <p:cNvSpPr>
            <a:spLocks noChangeArrowheads="1"/>
          </p:cNvSpPr>
          <p:nvPr/>
        </p:nvSpPr>
        <p:spPr bwMode="auto">
          <a:xfrm flipV="1">
            <a:off x="4343400" y="3886200"/>
            <a:ext cx="381000" cy="381000"/>
          </a:xfrm>
          <a:prstGeom prst="downArrow">
            <a:avLst>
              <a:gd name="adj1" fmla="val 56250"/>
              <a:gd name="adj2" fmla="val 46181"/>
            </a:avLst>
          </a:prstGeom>
          <a:solidFill>
            <a:srgbClr val="FFFF99"/>
          </a:solidFill>
          <a:ln w="190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Text Box 5"/>
          <p:cNvSpPr txBox="1">
            <a:spLocks noChangeArrowheads="1"/>
          </p:cNvSpPr>
          <p:nvPr/>
        </p:nvSpPr>
        <p:spPr bwMode="auto">
          <a:xfrm>
            <a:off x="2932113" y="1143000"/>
            <a:ext cx="127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3" name="Text Box 6"/>
          <p:cNvSpPr txBox="1">
            <a:spLocks noChangeArrowheads="1"/>
          </p:cNvSpPr>
          <p:nvPr/>
        </p:nvSpPr>
        <p:spPr bwMode="auto">
          <a:xfrm>
            <a:off x="2895600" y="5822652"/>
            <a:ext cx="1635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>
                <a:cs typeface="Arial" charset="0"/>
              </a:rPr>
              <a:t>∞</a:t>
            </a:r>
          </a:p>
        </p:txBody>
      </p:sp>
    </p:spTree>
    <p:extLst>
      <p:ext uri="{BB962C8B-B14F-4D97-AF65-F5344CB8AC3E}">
        <p14:creationId xmlns:p14="http://schemas.microsoft.com/office/powerpoint/2010/main" val="849438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140 Lecture Notes: Virtual Memory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6267AFAE-3962-49AD-9875-7B998A4EB8C2}" type="slidenum">
              <a:rPr lang="en-US"/>
              <a:pPr/>
              <a:t>6</a:t>
            </a:fld>
            <a:endParaRPr lang="en-US"/>
          </a:p>
        </p:txBody>
      </p:sp>
      <p:sp>
        <p:nvSpPr>
          <p:cNvPr id="16179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22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JO Colors">
      <a:dk1>
        <a:srgbClr val="000000"/>
      </a:dk1>
      <a:lt1>
        <a:srgbClr val="FFFFFF"/>
      </a:lt1>
      <a:dk2>
        <a:srgbClr val="1F4899"/>
      </a:dk2>
      <a:lt2>
        <a:srgbClr val="7F7F7F"/>
      </a:lt2>
      <a:accent1>
        <a:srgbClr val="0B590B"/>
      </a:accent1>
      <a:accent2>
        <a:srgbClr val="E1FFE1"/>
      </a:accent2>
      <a:accent3>
        <a:srgbClr val="DEE7F8"/>
      </a:accent3>
      <a:accent4>
        <a:srgbClr val="A5001E"/>
      </a:accent4>
      <a:accent5>
        <a:srgbClr val="FFFFB9"/>
      </a:accent5>
      <a:accent6>
        <a:srgbClr val="844F1A"/>
      </a:accent6>
      <a:hlink>
        <a:srgbClr val="005239"/>
      </a:hlink>
      <a:folHlink>
        <a:srgbClr val="A5001E"/>
      </a:folHlink>
    </a:clrScheme>
    <a:fontScheme name="Default Design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  <a:lnDef>
      <a:spPr>
        <a:ln w="19050" cap="rnd"/>
        <a:effectLst/>
      </a:spPr>
      <a:bodyPr/>
      <a:lstStyle/>
      <a:style>
        <a:lnRef idx="2">
          <a:schemeClr val="dk1"/>
        </a:lnRef>
        <a:fillRef idx="0">
          <a:schemeClr val="dk1"/>
        </a:fillRef>
        <a:effectRef idx="1">
          <a:schemeClr val="dk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A5001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5239"/>
        </a:hlink>
        <a:folHlink>
          <a:srgbClr val="A5001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5EA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7F3FF"/>
        </a:accent5>
        <a:accent6>
          <a:srgbClr val="2D2D8A"/>
        </a:accent6>
        <a:hlink>
          <a:srgbClr val="005239"/>
        </a:hlink>
        <a:folHlink>
          <a:srgbClr val="A5001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5EAFF"/>
        </a:accent1>
        <a:accent2>
          <a:srgbClr val="0050A0"/>
        </a:accent2>
        <a:accent3>
          <a:srgbClr val="FFFFFF"/>
        </a:accent3>
        <a:accent4>
          <a:srgbClr val="000000"/>
        </a:accent4>
        <a:accent5>
          <a:srgbClr val="E7F3FF"/>
        </a:accent5>
        <a:accent6>
          <a:srgbClr val="004891"/>
        </a:accent6>
        <a:hlink>
          <a:srgbClr val="005239"/>
        </a:hlink>
        <a:folHlink>
          <a:srgbClr val="A5001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10162</TotalTime>
  <Words>136</Words>
  <Application>Microsoft Office PowerPoint</Application>
  <PresentationFormat>On-screen Show (4:3)</PresentationFormat>
  <Paragraphs>62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Default Design</vt:lpstr>
      <vt:lpstr>Load-Time Relocation</vt:lpstr>
      <vt:lpstr>Base &amp; Bound Example</vt:lpstr>
      <vt:lpstr>x86-64 Address Translation</vt:lpstr>
      <vt:lpstr>Accessing User Memory</vt:lpstr>
      <vt:lpstr>OS and User in Same Address Space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 Ousterhout</dc:creator>
  <cp:lastModifiedBy>John Ousterhout</cp:lastModifiedBy>
  <cp:revision>402</cp:revision>
  <cp:lastPrinted>2011-01-25T21:54:55Z</cp:lastPrinted>
  <dcterms:created xsi:type="dcterms:W3CDTF">2008-10-19T02:20:00Z</dcterms:created>
  <dcterms:modified xsi:type="dcterms:W3CDTF">2014-04-25T18:15:52Z</dcterms:modified>
</cp:coreProperties>
</file>