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notesSlides/_rels/notesSlide1.xml.rels" ContentType="application/vnd.openxmlformats-package.relationships+xml"/>
  <Override PartName="/ppt/notesSlides/_rels/notesSlide28.xml.rels" ContentType="application/vnd.openxmlformats-package.relationships+xml"/>
  <Override PartName="/ppt/notesSlides/_rels/notesSlide2.xml.rels" ContentType="application/vnd.openxmlformats-package.relationships+xml"/>
  <Override PartName="/ppt/notesSlides/_rels/notesSlide29.xml.rels" ContentType="application/vnd.openxmlformats-package.relationships+xml"/>
  <Override PartName="/ppt/notesSlides/_rels/notesSlide15.xml.rels" ContentType="application/vnd.openxmlformats-package.relationships+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42.xml.rels" ContentType="application/vnd.openxmlformats-package.relationships+xml"/>
  <Override PartName="/ppt/notesSlides/_rels/notesSlide25.xml.rels" ContentType="application/vnd.openxmlformats-package.relationships+xml"/>
  <Override PartName="/ppt/notesSlides/_rels/notesSlide17.xml.rels" ContentType="application/vnd.openxmlformats-package.relationships+xml"/>
  <Override PartName="/ppt/notesSlides/_rels/notesSlide41.xml.rels" ContentType="application/vnd.openxmlformats-package.relationships+xml"/>
  <Override PartName="/ppt/notesSlides/_rels/notesSlide24.xml.rels" ContentType="application/vnd.openxmlformats-package.relationships+xml"/>
  <Override PartName="/ppt/notesSlides/_rels/notesSlide33.xml.rels" ContentType="application/vnd.openxmlformats-package.relationships+xml"/>
  <Override PartName="/ppt/notesSlides/_rels/notesSlide16.xml.rels" ContentType="application/vnd.openxmlformats-package.relationships+xml"/>
  <Override PartName="/ppt/notesSlides/_rels/notesSlide26.xml.rels" ContentType="application/vnd.openxmlformats-package.relationships+xml"/>
  <Override PartName="/ppt/notesSlides/_rels/notesSlide43.xml.rels" ContentType="application/vnd.openxmlformats-package.relationships+xml"/>
  <Override PartName="/ppt/notesSlides/_rels/notesSlide19.xml.rels" ContentType="application/vnd.openxmlformats-package.relationships+xml"/>
  <Override PartName="/ppt/notesSlides/_rels/notesSlide36.xml.rels" ContentType="application/vnd.openxmlformats-package.relationships+xml"/>
  <Override PartName="/ppt/notesSlides/_rels/notesSlide27.xml.rels" ContentType="application/vnd.openxmlformats-package.relationships+xml"/>
  <Override PartName="/ppt/notesSlides/_rels/notesSlide44.xml.rels" ContentType="application/vnd.openxmlformats-package.relationships+xml"/>
  <Override PartName="/ppt/notesSlides/_rels/notesSlide39.xml.rels" ContentType="application/vnd.openxmlformats-package.relationships+xml"/>
  <Override PartName="/ppt/notesSlides/_rels/notesSlide31.xml.rels" ContentType="application/vnd.openxmlformats-package.relationships+xml"/>
  <Override PartName="/ppt/notesSlides/_rels/notesSlide14.xml.rels" ContentType="application/vnd.openxmlformats-package.relationships+xml"/>
  <Override PartName="/ppt/notesSlides/_rels/notesSlide22.xml.rels" ContentType="application/vnd.openxmlformats-package.relationships+xml"/>
  <Override PartName="/ppt/notesSlides/_rels/notesSlide30.xml.rels" ContentType="application/vnd.openxmlformats-package.relationships+xml"/>
  <Override PartName="/ppt/notesSlides/_rels/notesSlide13.xml.rels" ContentType="application/vnd.openxmlformats-package.relationships+xml"/>
  <Override PartName="/ppt/notesSlides/_rels/notesSlide21.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5.xml.rels" ContentType="application/vnd.openxmlformats-package.relationships+xml"/>
  <Override PartName="/ppt/notesSlides/_rels/notesSlide49.xml.rels" ContentType="application/vnd.openxmlformats-package.relationships+xml"/>
  <Override PartName="/ppt/notesSlides/_rels/notesSlide3.xml.rels" ContentType="application/vnd.openxmlformats-package.relationships+xml"/>
  <Override PartName="/ppt/notesSlides/_rels/notesSlide48.xml.rels" ContentType="application/vnd.openxmlformats-package.relationships+xml"/>
  <Override PartName="/ppt/notesSlides/_rels/notesSlide4.xml.rels" ContentType="application/vnd.openxmlformats-package.relationships+xml"/>
  <Override PartName="/ppt/notesSlides/notesSlide39.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42.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43.xml" ContentType="application/vnd.openxmlformats-officedocument.presentationml.notesSlide+xml"/>
  <Override PartName="/ppt/notesSlides/notesSlide27.xml" ContentType="application/vnd.openxmlformats-officedocument.presentationml.notesSlide+xml"/>
  <Override PartName="/ppt/notesSlides/notesSlide44.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49.xml" ContentType="application/vnd.openxmlformats-officedocument.presentationml.notesSlide+xml"/>
  <Override PartName="/ppt/notesSlides/notesSlide3.xml" ContentType="application/vnd.openxmlformats-officedocument.presentationml.notesSlide+xml"/>
  <Override PartName="/ppt/notesSlides/notesSlide4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presProps.xml" ContentType="application/vnd.openxmlformats-officedocument.presentationml.presPro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_rels/slideLayout33.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6.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5.xml.rels" ContentType="application/vnd.openxmlformats-package.relationships+xml"/>
  <Override PartName="/ppt/slideLayouts/_rels/slideLayout24.xml.rels" ContentType="application/vnd.openxmlformats-package.relationships+xml"/>
  <Override PartName="/ppt/slideLayouts/_rels/slideLayout26.xml.rels" ContentType="application/vnd.openxmlformats-package.relationships+xml"/>
  <Override PartName="/ppt/slideLayouts/_rels/slideLayout34.xml.rels" ContentType="application/vnd.openxmlformats-package.relationships+xml"/>
  <Override PartName="/ppt/slideLayouts/_rels/slideLayout17.xml.rels" ContentType="application/vnd.openxmlformats-package.relationships+xml"/>
  <Override PartName="/ppt/slideLayouts/_rels/slideLayout25.xml.rels" ContentType="application/vnd.openxmlformats-package.relationships+xml"/>
  <Override PartName="/ppt/slideLayouts/_rels/slideLayout18.xml.rels" ContentType="application/vnd.openxmlformats-package.relationships+xml"/>
  <Override PartName="/ppt/slideLayouts/_rels/slideLayout35.xml.rels" ContentType="application/vnd.openxmlformats-package.relationships+xml"/>
  <Override PartName="/ppt/slideLayouts/_rels/slideLayout27.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8.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31.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2.xml.rels" ContentType="application/vnd.openxmlformats-package.relationships+xml"/>
  <Override PartName="/ppt/slideLayouts/_rels/slideLayout28.xml.rels" ContentType="application/vnd.openxmlformats-package.relationships+xml"/>
  <Override PartName="/ppt/slideLayouts/_rels/slideLayout1.xml.rels" ContentType="application/vnd.openxmlformats-package.relationships+xml"/>
  <Override PartName="/ppt/slideLayouts/_rels/slideLayout19.xml.rels" ContentType="application/vnd.openxmlformats-package.relationships+xml"/>
  <Override PartName="/ppt/slideLayouts/_rels/slideLayout36.xml.rels" ContentType="application/vnd.openxmlformats-package.relationships+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35.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slideLayouts/slideLayout34.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9.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2.png" ContentType="image/png"/>
  <Override PartName="/ppt/media/image13.png" ContentType="image/png"/>
  <Override PartName="/ppt/media/image11.jpeg" ContentType="image/jpeg"/>
  <Override PartName="/ppt/media/image15.png" ContentType="image/png"/>
  <Override PartName="/ppt/media/image23.png" ContentType="image/png"/>
  <Override PartName="/ppt/media/image7.jpeg" ContentType="image/jpeg"/>
  <Override PartName="/ppt/media/image10.png" ContentType="image/png"/>
  <Override PartName="/ppt/media/image9.png" ContentType="image/png"/>
  <Override PartName="/ppt/media/image8.jpeg" ContentType="image/jpeg"/>
  <Override PartName="/ppt/media/image5.png" ContentType="image/png"/>
  <Override PartName="/ppt/media/image22.png" ContentType="image/png"/>
  <Override PartName="/ppt/media/image21.jpeg" ContentType="image/jpeg"/>
  <Override PartName="/ppt/media/image16.jpeg" ContentType="image/jpeg"/>
  <Override PartName="/ppt/media/image19.jpeg" ContentType="image/jpeg"/>
  <Override PartName="/ppt/media/image1.jpeg" ContentType="image/jpeg"/>
  <Override PartName="/ppt/media/image18.png" ContentType="image/png"/>
  <Override PartName="/ppt/media/image17.png" ContentType="image/png"/>
  <Override PartName="/ppt/media/image20.jpeg" ContentType="image/jpeg"/>
  <Override PartName="/ppt/media/image14.jpeg" ContentType="image/jpeg"/>
  <Override PartName="/ppt/media/image2.jpeg" ContentType="image/jpeg"/>
  <Override PartName="/ppt/media/image3.jpeg" ContentType="image/jpeg"/>
  <Override PartName="/ppt/media/image6.png" ContentType="image/png"/>
  <Override PartName="/ppt/media/image4.png" ContentType="image/png"/>
  <Override PartName="/ppt/slides/slide29.xml" ContentType="application/vnd.openxmlformats-officedocument.presentationml.slide+xml"/>
  <Override PartName="/ppt/slides/slide46.xml" ContentType="application/vnd.openxmlformats-officedocument.presentationml.slide+xml"/>
  <Override PartName="/ppt/slides/slide28.xml" ContentType="application/vnd.openxmlformats-officedocument.presentationml.slide+xml"/>
  <Override PartName="/ppt/slides/slide45.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_rels/slide10.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40.xml.rels" ContentType="application/vnd.openxmlformats-package.relationships+xml"/>
  <Override PartName="/ppt/slides/_rels/slide15.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_rels/slide47.xml.rels" ContentType="application/vnd.openxmlformats-package.relationships+xml"/>
  <Override PartName="/ppt/slides/_rels/slide38.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9.xml.rels" ContentType="application/vnd.openxmlformats-package.relationships+xml"/>
  <Override PartName="/ppt/slides/_rels/slide48.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6.xml.rels" ContentType="application/vnd.openxmlformats-package.relationships+xml"/>
  <Override PartName="/ppt/slides/_rels/slide42.xml.rels" ContentType="application/vnd.openxmlformats-package.relationships+xml"/>
  <Override PartName="/ppt/slides/_rels/slide25.xml.rels" ContentType="application/vnd.openxmlformats-package.relationships+xml"/>
  <Override PartName="/ppt/slides/_rels/slide34.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35.xml.rels" ContentType="application/vnd.openxmlformats-package.relationships+xml"/>
  <Override PartName="/ppt/slides/_rels/slide26.xml.rels" ContentType="application/vnd.openxmlformats-package.relationships+xml"/>
  <Override PartName="/ppt/slides/_rels/slide43.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4.xml.rels" ContentType="application/vnd.openxmlformats-package.relationships+xml"/>
  <Override PartName="/ppt/slides/_rels/slide21.xml.rels" ContentType="application/vnd.openxmlformats-package.relationships+xml"/>
  <Override PartName="/ppt/slides/_rels/slide28.xml.rels" ContentType="application/vnd.openxmlformats-package.relationships+xml"/>
  <Override PartName="/ppt/slides/_rels/slide1.xml.rels" ContentType="application/vnd.openxmlformats-package.relationships+xml"/>
  <Override PartName="/ppt/slides/_rels/slide45.xml.rels" ContentType="application/vnd.openxmlformats-package.relationships+xml"/>
  <Override PartName="/ppt/slides/_rels/slide4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30.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2.xml.rels" ContentType="application/vnd.openxmlformats-package.relationships+xml"/>
  <Override PartName="/ppt/slides/_rels/slide46.xml.rels" ContentType="application/vnd.openxmlformats-package.relationships+xml"/>
  <Override PartName="/ppt/slides/slide25.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9144000" cy="6858000"/>
  <p:notesSz cx="7010400" cy="9296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14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142"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14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4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4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976B2639-A899-4345-A32C-0B8364DBA42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Google Shape;68;p1: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D8C2F95B-7609-4CFD-8535-273F1FC8D78C}"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59" name="PlaceHolder 1"/>
          <p:cNvSpPr>
            <a:spLocks noGrp="1"/>
          </p:cNvSpPr>
          <p:nvPr>
            <p:ph type="sldImg"/>
          </p:nvPr>
        </p:nvSpPr>
        <p:spPr>
          <a:xfrm>
            <a:off x="1181160" y="698400"/>
            <a:ext cx="4649400" cy="3485880"/>
          </a:xfrm>
          <a:prstGeom prst="rect">
            <a:avLst/>
          </a:prstGeom>
          <a:ln w="0">
            <a:noFill/>
          </a:ln>
        </p:spPr>
      </p:sp>
      <p:sp>
        <p:nvSpPr>
          <p:cNvPr id="260"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Google Shape;143;p12: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8C44D70E-25C2-4493-9A56-55391D09FAB2}"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74" name="PlaceHolder 1"/>
          <p:cNvSpPr>
            <a:spLocks noGrp="1"/>
          </p:cNvSpPr>
          <p:nvPr>
            <p:ph type="sldImg"/>
          </p:nvPr>
        </p:nvSpPr>
        <p:spPr>
          <a:xfrm>
            <a:off x="1181160" y="698400"/>
            <a:ext cx="4649400" cy="3485880"/>
          </a:xfrm>
          <a:prstGeom prst="rect">
            <a:avLst/>
          </a:prstGeom>
          <a:ln w="0">
            <a:noFill/>
          </a:ln>
        </p:spPr>
      </p:sp>
      <p:sp>
        <p:nvSpPr>
          <p:cNvPr id="275"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Google Shape;150;p13: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EA06B260-5E0D-40A4-BFD1-238611F4D1DD}"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77" name="PlaceHolder 1"/>
          <p:cNvSpPr>
            <a:spLocks noGrp="1"/>
          </p:cNvSpPr>
          <p:nvPr>
            <p:ph type="sldImg"/>
          </p:nvPr>
        </p:nvSpPr>
        <p:spPr>
          <a:xfrm>
            <a:off x="1181160" y="698400"/>
            <a:ext cx="4649400" cy="3485880"/>
          </a:xfrm>
          <a:prstGeom prst="rect">
            <a:avLst/>
          </a:prstGeom>
          <a:ln w="0">
            <a:noFill/>
          </a:ln>
        </p:spPr>
      </p:sp>
      <p:sp>
        <p:nvSpPr>
          <p:cNvPr id="278"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Google Shape;157;p14: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A648A12C-D88E-4116-AE65-52619C06B27C}"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80" name="PlaceHolder 1"/>
          <p:cNvSpPr>
            <a:spLocks noGrp="1"/>
          </p:cNvSpPr>
          <p:nvPr>
            <p:ph type="sldImg"/>
          </p:nvPr>
        </p:nvSpPr>
        <p:spPr>
          <a:xfrm>
            <a:off x="1181160" y="698400"/>
            <a:ext cx="4649400" cy="3485880"/>
          </a:xfrm>
          <a:prstGeom prst="rect">
            <a:avLst/>
          </a:prstGeom>
          <a:ln w="0">
            <a:noFill/>
          </a:ln>
        </p:spPr>
      </p:sp>
      <p:sp>
        <p:nvSpPr>
          <p:cNvPr id="281"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Google Shape;164;p15: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9C672413-225E-47B2-A547-D9D7AF12E2B1}"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83" name="PlaceHolder 1"/>
          <p:cNvSpPr>
            <a:spLocks noGrp="1"/>
          </p:cNvSpPr>
          <p:nvPr>
            <p:ph type="sldImg"/>
          </p:nvPr>
        </p:nvSpPr>
        <p:spPr>
          <a:xfrm>
            <a:off x="1181160" y="698400"/>
            <a:ext cx="4649400" cy="3485880"/>
          </a:xfrm>
          <a:prstGeom prst="rect">
            <a:avLst/>
          </a:prstGeom>
          <a:ln w="0">
            <a:noFill/>
          </a:ln>
        </p:spPr>
      </p:sp>
      <p:sp>
        <p:nvSpPr>
          <p:cNvPr id="284"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Google Shape;171;p16: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ED1D0094-5C8D-4164-850B-57E56BFFA79E}"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86" name="PlaceHolder 1"/>
          <p:cNvSpPr>
            <a:spLocks noGrp="1"/>
          </p:cNvSpPr>
          <p:nvPr>
            <p:ph type="sldImg"/>
          </p:nvPr>
        </p:nvSpPr>
        <p:spPr>
          <a:xfrm>
            <a:off x="1181160" y="698400"/>
            <a:ext cx="4649400" cy="3485880"/>
          </a:xfrm>
          <a:prstGeom prst="rect">
            <a:avLst/>
          </a:prstGeom>
          <a:ln w="0">
            <a:noFill/>
          </a:ln>
        </p:spPr>
      </p:sp>
      <p:sp>
        <p:nvSpPr>
          <p:cNvPr id="287"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Google Shape;178;p17: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895888E7-49C0-428A-906C-0EFB8A6215F8}"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89" name="PlaceHolder 1"/>
          <p:cNvSpPr>
            <a:spLocks noGrp="1"/>
          </p:cNvSpPr>
          <p:nvPr>
            <p:ph type="sldImg"/>
          </p:nvPr>
        </p:nvSpPr>
        <p:spPr>
          <a:xfrm>
            <a:off x="1181160" y="698400"/>
            <a:ext cx="4649400" cy="3485880"/>
          </a:xfrm>
          <a:prstGeom prst="rect">
            <a:avLst/>
          </a:prstGeom>
          <a:ln w="0">
            <a:noFill/>
          </a:ln>
        </p:spPr>
      </p:sp>
      <p:sp>
        <p:nvSpPr>
          <p:cNvPr id="290"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Google Shape;185;p18: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6C6EE031-A08A-4BE0-ABBA-052AAAFDBF11}"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92" name="PlaceHolder 1"/>
          <p:cNvSpPr>
            <a:spLocks noGrp="1"/>
          </p:cNvSpPr>
          <p:nvPr>
            <p:ph type="sldImg"/>
          </p:nvPr>
        </p:nvSpPr>
        <p:spPr>
          <a:xfrm>
            <a:off x="1181160" y="698400"/>
            <a:ext cx="4649400" cy="3485880"/>
          </a:xfrm>
          <a:prstGeom prst="rect">
            <a:avLst/>
          </a:prstGeom>
          <a:ln w="0">
            <a:noFill/>
          </a:ln>
        </p:spPr>
      </p:sp>
      <p:sp>
        <p:nvSpPr>
          <p:cNvPr id="293"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Google Shape;192;p19: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5E9B7880-2FC7-42B8-9D0C-3FA9CED97998}"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95" name="PlaceHolder 1"/>
          <p:cNvSpPr>
            <a:spLocks noGrp="1"/>
          </p:cNvSpPr>
          <p:nvPr>
            <p:ph type="sldImg"/>
          </p:nvPr>
        </p:nvSpPr>
        <p:spPr>
          <a:xfrm>
            <a:off x="1181160" y="698400"/>
            <a:ext cx="4649400" cy="3485880"/>
          </a:xfrm>
          <a:prstGeom prst="rect">
            <a:avLst/>
          </a:prstGeom>
          <a:ln w="0">
            <a:noFill/>
          </a:ln>
        </p:spPr>
      </p:sp>
      <p:sp>
        <p:nvSpPr>
          <p:cNvPr id="296"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Google Shape;74;p2: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E7C55788-72B5-4052-8E03-9B81139615A9}"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62" name="PlaceHolder 1"/>
          <p:cNvSpPr>
            <a:spLocks noGrp="1"/>
          </p:cNvSpPr>
          <p:nvPr>
            <p:ph type="sldImg"/>
          </p:nvPr>
        </p:nvSpPr>
        <p:spPr>
          <a:xfrm>
            <a:off x="1181160" y="698400"/>
            <a:ext cx="4649400" cy="3485880"/>
          </a:xfrm>
          <a:prstGeom prst="rect">
            <a:avLst/>
          </a:prstGeom>
          <a:ln w="0">
            <a:noFill/>
          </a:ln>
        </p:spPr>
      </p:sp>
      <p:sp>
        <p:nvSpPr>
          <p:cNvPr id="263"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Google Shape;199;p20: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42F3A921-105D-4C95-AD92-D8F402D80E6B}"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98" name="PlaceHolder 1"/>
          <p:cNvSpPr>
            <a:spLocks noGrp="1"/>
          </p:cNvSpPr>
          <p:nvPr>
            <p:ph type="sldImg"/>
          </p:nvPr>
        </p:nvSpPr>
        <p:spPr>
          <a:xfrm>
            <a:off x="1181160" y="698400"/>
            <a:ext cx="4649400" cy="3485880"/>
          </a:xfrm>
          <a:prstGeom prst="rect">
            <a:avLst/>
          </a:prstGeom>
          <a:ln w="0">
            <a:noFill/>
          </a:ln>
        </p:spPr>
      </p:sp>
      <p:sp>
        <p:nvSpPr>
          <p:cNvPr id="299"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Google Shape;207;g1e3f8f53db5_0_5: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4F913647-F8A3-428F-8A6A-BCD6C7CC33F0}"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01" name="PlaceHolder 1"/>
          <p:cNvSpPr>
            <a:spLocks noGrp="1"/>
          </p:cNvSpPr>
          <p:nvPr>
            <p:ph type="sldImg"/>
          </p:nvPr>
        </p:nvSpPr>
        <p:spPr>
          <a:xfrm>
            <a:off x="1181160" y="698400"/>
            <a:ext cx="4649400" cy="3485880"/>
          </a:xfrm>
          <a:prstGeom prst="rect">
            <a:avLst/>
          </a:prstGeom>
          <a:ln w="0">
            <a:noFill/>
          </a:ln>
        </p:spPr>
      </p:sp>
      <p:sp>
        <p:nvSpPr>
          <p:cNvPr id="302" name="PlaceHolder 2"/>
          <p:cNvSpPr>
            <a:spLocks noGrp="1"/>
          </p:cNvSpPr>
          <p:nvPr>
            <p:ph type="body"/>
          </p:nvPr>
        </p:nvSpPr>
        <p:spPr>
          <a:xfrm>
            <a:off x="934920" y="4416480"/>
            <a:ext cx="513972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Google Shape;215;p21: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A2DC0FFA-45A9-4277-8555-8351D53BA7E0}"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04" name="PlaceHolder 1"/>
          <p:cNvSpPr>
            <a:spLocks noGrp="1"/>
          </p:cNvSpPr>
          <p:nvPr>
            <p:ph type="sldImg"/>
          </p:nvPr>
        </p:nvSpPr>
        <p:spPr>
          <a:xfrm>
            <a:off x="1181160" y="698400"/>
            <a:ext cx="4649400" cy="3485880"/>
          </a:xfrm>
          <a:prstGeom prst="rect">
            <a:avLst/>
          </a:prstGeom>
          <a:ln w="0">
            <a:noFill/>
          </a:ln>
        </p:spPr>
      </p:sp>
      <p:sp>
        <p:nvSpPr>
          <p:cNvPr id="305"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Google Shape;222;p22: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9664F84B-417C-49CB-8C98-37BEAAC2F644}"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07" name="PlaceHolder 1"/>
          <p:cNvSpPr>
            <a:spLocks noGrp="1"/>
          </p:cNvSpPr>
          <p:nvPr>
            <p:ph type="sldImg"/>
          </p:nvPr>
        </p:nvSpPr>
        <p:spPr>
          <a:xfrm>
            <a:off x="1181160" y="698400"/>
            <a:ext cx="4649400" cy="3485880"/>
          </a:xfrm>
          <a:prstGeom prst="rect">
            <a:avLst/>
          </a:prstGeom>
          <a:ln w="0">
            <a:noFill/>
          </a:ln>
        </p:spPr>
      </p:sp>
      <p:sp>
        <p:nvSpPr>
          <p:cNvPr id="308"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Google Shape;229;p23: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14B2BA87-3088-49E6-9985-EE05245A4E43}"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10" name="PlaceHolder 1"/>
          <p:cNvSpPr>
            <a:spLocks noGrp="1"/>
          </p:cNvSpPr>
          <p:nvPr>
            <p:ph type="sldImg"/>
          </p:nvPr>
        </p:nvSpPr>
        <p:spPr>
          <a:xfrm>
            <a:off x="1181160" y="698400"/>
            <a:ext cx="4649400" cy="3485880"/>
          </a:xfrm>
          <a:prstGeom prst="rect">
            <a:avLst/>
          </a:prstGeom>
          <a:ln w="0">
            <a:noFill/>
          </a:ln>
        </p:spPr>
      </p:sp>
      <p:sp>
        <p:nvSpPr>
          <p:cNvPr id="311"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Google Shape;236;p24: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272D9313-EA9A-40B2-8783-1C70304906CD}"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13" name="PlaceHolder 1"/>
          <p:cNvSpPr>
            <a:spLocks noGrp="1"/>
          </p:cNvSpPr>
          <p:nvPr>
            <p:ph type="sldImg"/>
          </p:nvPr>
        </p:nvSpPr>
        <p:spPr>
          <a:xfrm>
            <a:off x="1181160" y="698400"/>
            <a:ext cx="4649400" cy="3485880"/>
          </a:xfrm>
          <a:prstGeom prst="rect">
            <a:avLst/>
          </a:prstGeom>
          <a:ln w="0">
            <a:noFill/>
          </a:ln>
        </p:spPr>
      </p:sp>
      <p:sp>
        <p:nvSpPr>
          <p:cNvPr id="314"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Google Shape;243;g1e3f8f53db5_0_57: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0CB46FEB-856D-44FD-AB2B-E09AA3826B6F}"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16" name="PlaceHolder 1"/>
          <p:cNvSpPr>
            <a:spLocks noGrp="1"/>
          </p:cNvSpPr>
          <p:nvPr>
            <p:ph type="sldImg"/>
          </p:nvPr>
        </p:nvSpPr>
        <p:spPr>
          <a:xfrm>
            <a:off x="1181160" y="698400"/>
            <a:ext cx="4649400" cy="3485880"/>
          </a:xfrm>
          <a:prstGeom prst="rect">
            <a:avLst/>
          </a:prstGeom>
          <a:ln w="0">
            <a:noFill/>
          </a:ln>
        </p:spPr>
      </p:sp>
      <p:sp>
        <p:nvSpPr>
          <p:cNvPr id="317" name="PlaceHolder 2"/>
          <p:cNvSpPr>
            <a:spLocks noGrp="1"/>
          </p:cNvSpPr>
          <p:nvPr>
            <p:ph type="body"/>
          </p:nvPr>
        </p:nvSpPr>
        <p:spPr>
          <a:xfrm>
            <a:off x="934920" y="4416480"/>
            <a:ext cx="513972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Google Shape;250;g1e3f8f53db5_0_108: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331C1B8B-9F2D-4455-8BD6-1799F3168FEA}"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19" name="PlaceHolder 1"/>
          <p:cNvSpPr>
            <a:spLocks noGrp="1"/>
          </p:cNvSpPr>
          <p:nvPr>
            <p:ph type="sldImg"/>
          </p:nvPr>
        </p:nvSpPr>
        <p:spPr>
          <a:xfrm>
            <a:off x="1181160" y="698400"/>
            <a:ext cx="4649400" cy="3485880"/>
          </a:xfrm>
          <a:prstGeom prst="rect">
            <a:avLst/>
          </a:prstGeom>
          <a:ln w="0">
            <a:noFill/>
          </a:ln>
        </p:spPr>
      </p:sp>
      <p:sp>
        <p:nvSpPr>
          <p:cNvPr id="320" name="PlaceHolder 2"/>
          <p:cNvSpPr>
            <a:spLocks noGrp="1"/>
          </p:cNvSpPr>
          <p:nvPr>
            <p:ph type="body"/>
          </p:nvPr>
        </p:nvSpPr>
        <p:spPr>
          <a:xfrm>
            <a:off x="934920" y="4416480"/>
            <a:ext cx="513972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Google Shape;257;p25: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588A09D1-1204-4A9C-9C85-C63B82C27D3E}"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22" name="PlaceHolder 1"/>
          <p:cNvSpPr>
            <a:spLocks noGrp="1"/>
          </p:cNvSpPr>
          <p:nvPr>
            <p:ph type="sldImg"/>
          </p:nvPr>
        </p:nvSpPr>
        <p:spPr>
          <a:xfrm>
            <a:off x="1181160" y="698400"/>
            <a:ext cx="4649400" cy="3485880"/>
          </a:xfrm>
          <a:prstGeom prst="rect">
            <a:avLst/>
          </a:prstGeom>
          <a:ln w="0">
            <a:noFill/>
          </a:ln>
        </p:spPr>
      </p:sp>
      <p:sp>
        <p:nvSpPr>
          <p:cNvPr id="323"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Google Shape;264;p26: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BCB1E2F3-4B00-42C5-A210-CE5FC5B38A13}"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25" name="PlaceHolder 1"/>
          <p:cNvSpPr>
            <a:spLocks noGrp="1"/>
          </p:cNvSpPr>
          <p:nvPr>
            <p:ph type="sldImg"/>
          </p:nvPr>
        </p:nvSpPr>
        <p:spPr>
          <a:xfrm>
            <a:off x="1181160" y="698400"/>
            <a:ext cx="4649400" cy="3485880"/>
          </a:xfrm>
          <a:prstGeom prst="rect">
            <a:avLst/>
          </a:prstGeom>
          <a:ln w="0">
            <a:noFill/>
          </a:ln>
        </p:spPr>
      </p:sp>
      <p:sp>
        <p:nvSpPr>
          <p:cNvPr id="326"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Google Shape;81;p3: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79519CDE-AC7F-40FF-A5C7-496E30EE8431}"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65" name="PlaceHolder 1"/>
          <p:cNvSpPr>
            <a:spLocks noGrp="1"/>
          </p:cNvSpPr>
          <p:nvPr>
            <p:ph type="sldImg"/>
          </p:nvPr>
        </p:nvSpPr>
        <p:spPr>
          <a:xfrm>
            <a:off x="1181160" y="698400"/>
            <a:ext cx="4649400" cy="3485880"/>
          </a:xfrm>
          <a:prstGeom prst="rect">
            <a:avLst/>
          </a:prstGeom>
          <a:ln w="0">
            <a:noFill/>
          </a:ln>
        </p:spPr>
      </p:sp>
      <p:sp>
        <p:nvSpPr>
          <p:cNvPr id="266"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Google Shape;271;p27: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B6C451A8-A732-4C78-BC45-64BB59A6B4C2}"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28" name="PlaceHolder 1"/>
          <p:cNvSpPr>
            <a:spLocks noGrp="1"/>
          </p:cNvSpPr>
          <p:nvPr>
            <p:ph type="sldImg"/>
          </p:nvPr>
        </p:nvSpPr>
        <p:spPr>
          <a:xfrm>
            <a:off x="1181160" y="698400"/>
            <a:ext cx="4649400" cy="3485880"/>
          </a:xfrm>
          <a:prstGeom prst="rect">
            <a:avLst/>
          </a:prstGeom>
          <a:ln w="0">
            <a:noFill/>
          </a:ln>
        </p:spPr>
      </p:sp>
      <p:sp>
        <p:nvSpPr>
          <p:cNvPr id="329"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Google Shape;278;p28: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D4AB5A9B-EA58-4ACE-B005-5ACC70E5209E}"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31" name="PlaceHolder 1"/>
          <p:cNvSpPr>
            <a:spLocks noGrp="1"/>
          </p:cNvSpPr>
          <p:nvPr>
            <p:ph type="sldImg"/>
          </p:nvPr>
        </p:nvSpPr>
        <p:spPr>
          <a:xfrm>
            <a:off x="1181160" y="698400"/>
            <a:ext cx="4649400" cy="3485880"/>
          </a:xfrm>
          <a:prstGeom prst="rect">
            <a:avLst/>
          </a:prstGeom>
          <a:ln w="0">
            <a:noFill/>
          </a:ln>
        </p:spPr>
      </p:sp>
      <p:sp>
        <p:nvSpPr>
          <p:cNvPr id="332"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Google Shape;291;p30: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E895C933-8924-4952-8678-BB16D3C150C9}"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34" name="PlaceHolder 1"/>
          <p:cNvSpPr>
            <a:spLocks noGrp="1"/>
          </p:cNvSpPr>
          <p:nvPr>
            <p:ph type="sldImg"/>
          </p:nvPr>
        </p:nvSpPr>
        <p:spPr>
          <a:xfrm>
            <a:off x="1181160" y="698400"/>
            <a:ext cx="4649400" cy="3485880"/>
          </a:xfrm>
          <a:prstGeom prst="rect">
            <a:avLst/>
          </a:prstGeom>
          <a:ln w="0">
            <a:noFill/>
          </a:ln>
        </p:spPr>
      </p:sp>
      <p:sp>
        <p:nvSpPr>
          <p:cNvPr id="335"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Google Shape;313;p33: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EDADC907-7D73-4618-86F1-E71D0CE0937F}"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37" name="PlaceHolder 1"/>
          <p:cNvSpPr>
            <a:spLocks noGrp="1"/>
          </p:cNvSpPr>
          <p:nvPr>
            <p:ph type="sldImg"/>
          </p:nvPr>
        </p:nvSpPr>
        <p:spPr>
          <a:xfrm>
            <a:off x="1181160" y="698400"/>
            <a:ext cx="4649400" cy="3485880"/>
          </a:xfrm>
          <a:prstGeom prst="rect">
            <a:avLst/>
          </a:prstGeom>
          <a:ln w="0">
            <a:noFill/>
          </a:ln>
        </p:spPr>
      </p:sp>
      <p:sp>
        <p:nvSpPr>
          <p:cNvPr id="338"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Google Shape;333;p36: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F01DA424-552F-4AEC-8DAD-D1EDB0B8D9F5}"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40" name="PlaceHolder 1"/>
          <p:cNvSpPr>
            <a:spLocks noGrp="1"/>
          </p:cNvSpPr>
          <p:nvPr>
            <p:ph type="sldImg"/>
          </p:nvPr>
        </p:nvSpPr>
        <p:spPr>
          <a:xfrm>
            <a:off x="1181160" y="698400"/>
            <a:ext cx="4649400" cy="3485880"/>
          </a:xfrm>
          <a:prstGeom prst="rect">
            <a:avLst/>
          </a:prstGeom>
          <a:ln w="0">
            <a:noFill/>
          </a:ln>
        </p:spPr>
      </p:sp>
      <p:sp>
        <p:nvSpPr>
          <p:cNvPr id="341"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Google Shape;88;p4: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5A3E0C5E-F8BC-4F31-AFAE-87CAF5A22B0E}"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68" name="PlaceHolder 1"/>
          <p:cNvSpPr>
            <a:spLocks noGrp="1"/>
          </p:cNvSpPr>
          <p:nvPr>
            <p:ph type="sldImg"/>
          </p:nvPr>
        </p:nvSpPr>
        <p:spPr>
          <a:xfrm>
            <a:off x="1181160" y="698400"/>
            <a:ext cx="4649400" cy="3485880"/>
          </a:xfrm>
          <a:prstGeom prst="rect">
            <a:avLst/>
          </a:prstGeom>
          <a:ln w="0">
            <a:noFill/>
          </a:ln>
        </p:spPr>
      </p:sp>
      <p:sp>
        <p:nvSpPr>
          <p:cNvPr id="269"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Google Shape;349;p38: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BFEEB2C4-4980-4F58-9745-E639CAD8E678}"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43" name="PlaceHolder 1"/>
          <p:cNvSpPr>
            <a:spLocks noGrp="1"/>
          </p:cNvSpPr>
          <p:nvPr>
            <p:ph type="sldImg"/>
          </p:nvPr>
        </p:nvSpPr>
        <p:spPr>
          <a:xfrm>
            <a:off x="1181160" y="698400"/>
            <a:ext cx="4649400" cy="3485880"/>
          </a:xfrm>
          <a:prstGeom prst="rect">
            <a:avLst/>
          </a:prstGeom>
          <a:ln w="0">
            <a:noFill/>
          </a:ln>
        </p:spPr>
      </p:sp>
      <p:sp>
        <p:nvSpPr>
          <p:cNvPr id="344"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Google Shape;356;p39: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15BD5C08-8A14-40E5-9AAE-EED961A131BF}"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46" name="PlaceHolder 1"/>
          <p:cNvSpPr>
            <a:spLocks noGrp="1"/>
          </p:cNvSpPr>
          <p:nvPr>
            <p:ph type="sldImg"/>
          </p:nvPr>
        </p:nvSpPr>
        <p:spPr>
          <a:xfrm>
            <a:off x="1181160" y="698400"/>
            <a:ext cx="4649400" cy="3485880"/>
          </a:xfrm>
          <a:prstGeom prst="rect">
            <a:avLst/>
          </a:prstGeom>
          <a:ln w="0">
            <a:noFill/>
          </a:ln>
        </p:spPr>
      </p:sp>
      <p:sp>
        <p:nvSpPr>
          <p:cNvPr id="347"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Google Shape;363;p40: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3B58AD54-8C65-403C-8435-4729A874996D}"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49" name="PlaceHolder 1"/>
          <p:cNvSpPr>
            <a:spLocks noGrp="1"/>
          </p:cNvSpPr>
          <p:nvPr>
            <p:ph type="sldImg"/>
          </p:nvPr>
        </p:nvSpPr>
        <p:spPr>
          <a:xfrm>
            <a:off x="1181160" y="698400"/>
            <a:ext cx="4649400" cy="3485880"/>
          </a:xfrm>
          <a:prstGeom prst="rect">
            <a:avLst/>
          </a:prstGeom>
          <a:ln w="0">
            <a:noFill/>
          </a:ln>
        </p:spPr>
      </p:sp>
      <p:sp>
        <p:nvSpPr>
          <p:cNvPr id="350"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Google Shape;370;p41: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50C73BD1-2F1D-4626-89A8-FCF8DC86E3A3}"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52" name="PlaceHolder 1"/>
          <p:cNvSpPr>
            <a:spLocks noGrp="1"/>
          </p:cNvSpPr>
          <p:nvPr>
            <p:ph type="sldImg"/>
          </p:nvPr>
        </p:nvSpPr>
        <p:spPr>
          <a:xfrm>
            <a:off x="1181160" y="698400"/>
            <a:ext cx="4649400" cy="3485880"/>
          </a:xfrm>
          <a:prstGeom prst="rect">
            <a:avLst/>
          </a:prstGeom>
          <a:ln w="0">
            <a:noFill/>
          </a:ln>
        </p:spPr>
      </p:sp>
      <p:sp>
        <p:nvSpPr>
          <p:cNvPr id="353"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Google Shape;397;p45: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6DFDB981-249F-42A2-8B8C-0DC32178D11C}"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55" name="PlaceHolder 1"/>
          <p:cNvSpPr>
            <a:spLocks noGrp="1"/>
          </p:cNvSpPr>
          <p:nvPr>
            <p:ph type="sldImg"/>
          </p:nvPr>
        </p:nvSpPr>
        <p:spPr>
          <a:xfrm>
            <a:off x="1181160" y="698400"/>
            <a:ext cx="4649400" cy="3485880"/>
          </a:xfrm>
          <a:prstGeom prst="rect">
            <a:avLst/>
          </a:prstGeom>
          <a:ln w="0">
            <a:noFill/>
          </a:ln>
        </p:spPr>
      </p:sp>
      <p:sp>
        <p:nvSpPr>
          <p:cNvPr id="356"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Google Shape;404;p46: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10D42DE9-0673-4BA8-AE85-323D8E42A15C}"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358" name="PlaceHolder 1"/>
          <p:cNvSpPr>
            <a:spLocks noGrp="1"/>
          </p:cNvSpPr>
          <p:nvPr>
            <p:ph type="sldImg"/>
          </p:nvPr>
        </p:nvSpPr>
        <p:spPr>
          <a:xfrm>
            <a:off x="1181160" y="698400"/>
            <a:ext cx="4649400" cy="3485880"/>
          </a:xfrm>
          <a:prstGeom prst="rect">
            <a:avLst/>
          </a:prstGeom>
          <a:ln w="0">
            <a:noFill/>
          </a:ln>
        </p:spPr>
      </p:sp>
      <p:sp>
        <p:nvSpPr>
          <p:cNvPr id="359"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Google Shape;95;p5:notes"/>
          <p:cNvSpPr/>
          <p:nvPr/>
        </p:nvSpPr>
        <p:spPr>
          <a:xfrm>
            <a:off x="3973680" y="8832960"/>
            <a:ext cx="3036600" cy="463320"/>
          </a:xfrm>
          <a:prstGeom prst="rect">
            <a:avLst/>
          </a:prstGeom>
          <a:noFill/>
          <a:ln w="0">
            <a:noFill/>
          </a:ln>
        </p:spPr>
        <p:style>
          <a:lnRef idx="0"/>
          <a:fillRef idx="0"/>
          <a:effectRef idx="0"/>
          <a:fontRef idx="minor"/>
        </p:style>
        <p:txBody>
          <a:bodyPr lIns="93240" rIns="93240" tIns="46440" bIns="46440" anchor="b">
            <a:noAutofit/>
          </a:bodyPr>
          <a:p>
            <a:pPr algn="r">
              <a:lnSpc>
                <a:spcPct val="100000"/>
              </a:lnSpc>
              <a:tabLst>
                <a:tab algn="l" pos="0"/>
              </a:tabLst>
            </a:pPr>
            <a:fld id="{CA3298A3-193A-4854-AE87-DE80C0DEF5B6}" type="slidenum">
              <a:rPr b="0" lang="en-US" sz="1200" spc="-1" strike="noStrike">
                <a:solidFill>
                  <a:srgbClr val="000000"/>
                </a:solidFill>
                <a:latin typeface="Times New Roman"/>
                <a:ea typeface="Times New Roman"/>
              </a:rPr>
              <a:t>&lt;number&gt;</a:t>
            </a:fld>
            <a:endParaRPr b="0" lang="en-US" sz="1200" spc="-1" strike="noStrike">
              <a:solidFill>
                <a:srgbClr val="000000"/>
              </a:solidFill>
              <a:latin typeface="Arial"/>
            </a:endParaRPr>
          </a:p>
        </p:txBody>
      </p:sp>
      <p:sp>
        <p:nvSpPr>
          <p:cNvPr id="271" name="PlaceHolder 1"/>
          <p:cNvSpPr>
            <a:spLocks noGrp="1"/>
          </p:cNvSpPr>
          <p:nvPr>
            <p:ph type="sldImg"/>
          </p:nvPr>
        </p:nvSpPr>
        <p:spPr>
          <a:xfrm>
            <a:off x="1181160" y="698400"/>
            <a:ext cx="4649400" cy="3485880"/>
          </a:xfrm>
          <a:prstGeom prst="rect">
            <a:avLst/>
          </a:prstGeom>
          <a:ln w="0">
            <a:noFill/>
          </a:ln>
        </p:spPr>
      </p:sp>
      <p:sp>
        <p:nvSpPr>
          <p:cNvPr id="272" name="PlaceHolder 2"/>
          <p:cNvSpPr>
            <a:spLocks noGrp="1"/>
          </p:cNvSpPr>
          <p:nvPr>
            <p:ph type="body"/>
          </p:nvPr>
        </p:nvSpPr>
        <p:spPr>
          <a:xfrm>
            <a:off x="934920" y="4416480"/>
            <a:ext cx="5140080" cy="4181040"/>
          </a:xfrm>
          <a:prstGeom prst="rect">
            <a:avLst/>
          </a:prstGeom>
          <a:noFill/>
          <a:ln w="0">
            <a:noFill/>
          </a:ln>
        </p:spPr>
        <p:txBody>
          <a:bodyPr lIns="93240" rIns="93240" tIns="46440" bIns="46440" anchor="ctr">
            <a:noAutofit/>
          </a:bodyPr>
          <a:p>
            <a:pPr marL="216000" indent="0">
              <a:buNone/>
            </a:pPr>
            <a:endParaRPr b="0" lang="en-U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3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4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4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5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85800" y="685800"/>
            <a:ext cx="7772040" cy="9860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6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6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7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7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8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8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8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9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0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0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0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1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685800" y="685800"/>
            <a:ext cx="7772040" cy="9860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1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1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1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1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2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2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2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2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2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2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3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3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1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85800" y="685800"/>
            <a:ext cx="7772040" cy="9860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685800"/>
            <a:ext cx="7772040" cy="2126880"/>
          </a:xfrm>
          <a:prstGeom prst="rect">
            <a:avLst/>
          </a:prstGeom>
          <a:noFill/>
          <a:ln w="0">
            <a:noFill/>
          </a:ln>
        </p:spPr>
        <p:txBody>
          <a:bodyPr lIns="0" rIns="0" tIns="0" bIns="0" anchor="ctr">
            <a:noAutofit/>
          </a:bodyPr>
          <a:p>
            <a:pPr indent="0">
              <a:buNone/>
            </a:pPr>
            <a:endParaRPr b="0" lang="en-US" sz="1400" spc="-1" strike="noStrike">
              <a:solidFill>
                <a:srgbClr val="000000"/>
              </a:solidFill>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
        <p:nvSpPr>
          <p:cNvPr id="3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pSp>
        <p:nvGrpSpPr>
          <p:cNvPr id="0" name="Google Shape;10;p47"/>
          <p:cNvGrpSpPr/>
          <p:nvPr/>
        </p:nvGrpSpPr>
        <p:grpSpPr>
          <a:xfrm>
            <a:off x="198360" y="2960640"/>
            <a:ext cx="8610480" cy="201240"/>
            <a:chOff x="198360" y="2960640"/>
            <a:chExt cx="8610480" cy="201240"/>
          </a:xfrm>
        </p:grpSpPr>
        <p:sp>
          <p:nvSpPr>
            <p:cNvPr id="1" name="Google Shape;11;p47"/>
            <p:cNvSpPr/>
            <p:nvPr/>
          </p:nvSpPr>
          <p:spPr>
            <a:xfrm>
              <a:off x="198360" y="2960640"/>
              <a:ext cx="2869920" cy="2012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2" name="Google Shape;12;p47"/>
            <p:cNvSpPr/>
            <p:nvPr/>
          </p:nvSpPr>
          <p:spPr>
            <a:xfrm>
              <a:off x="3068640" y="2960640"/>
              <a:ext cx="2869920" cy="201240"/>
            </a:xfrm>
            <a:prstGeom prst="rect">
              <a:avLst/>
            </a:prstGeom>
            <a:solidFill>
              <a:srgbClr val="99ccff"/>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3" name="Google Shape;13;p47"/>
            <p:cNvSpPr/>
            <p:nvPr/>
          </p:nvSpPr>
          <p:spPr>
            <a:xfrm>
              <a:off x="5938920" y="2960640"/>
              <a:ext cx="2869920" cy="2012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grpSp>
      <p:sp>
        <p:nvSpPr>
          <p:cNvPr id="4" name="Google Shape;14;p47"/>
          <p:cNvSpPr/>
          <p:nvPr/>
        </p:nvSpPr>
        <p:spPr>
          <a:xfrm>
            <a:off x="6489720" y="6588000"/>
            <a:ext cx="2712600" cy="24336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en-US" sz="1000" spc="-1" strike="noStrike">
                <a:solidFill>
                  <a:srgbClr val="336699"/>
                </a:solidFill>
                <a:latin typeface="Helvetica Neue"/>
                <a:ea typeface="Helvetica Neue"/>
              </a:rPr>
              <a:t>Silberschatz, Galvin and Gagne ©2018</a:t>
            </a:r>
            <a:endParaRPr b="0" lang="en-US" sz="1000" spc="-1" strike="noStrike">
              <a:solidFill>
                <a:srgbClr val="000000"/>
              </a:solidFill>
              <a:latin typeface="Arial"/>
            </a:endParaRPr>
          </a:p>
        </p:txBody>
      </p:sp>
      <p:sp>
        <p:nvSpPr>
          <p:cNvPr id="5" name="Google Shape;15;p47"/>
          <p:cNvSpPr/>
          <p:nvPr/>
        </p:nvSpPr>
        <p:spPr>
          <a:xfrm>
            <a:off x="27000" y="6613560"/>
            <a:ext cx="2730240" cy="3956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1000" spc="-1" strike="noStrike">
                <a:solidFill>
                  <a:srgbClr val="336699"/>
                </a:solidFill>
                <a:latin typeface="Helvetica Neue"/>
                <a:ea typeface="Helvetica Neue"/>
              </a:rPr>
              <a:t>Operating System Concepts – 10</a:t>
            </a:r>
            <a:r>
              <a:rPr b="1" lang="en-US" sz="1000" spc="-1" strike="noStrike" baseline="30000">
                <a:solidFill>
                  <a:srgbClr val="336699"/>
                </a:solidFill>
                <a:latin typeface="Helvetica Neue"/>
                <a:ea typeface="Helvetica Neue"/>
              </a:rPr>
              <a:t>th</a:t>
            </a:r>
            <a:r>
              <a:rPr b="1" lang="en-US" sz="1000" spc="-1" strike="noStrike">
                <a:solidFill>
                  <a:srgbClr val="336699"/>
                </a:solidFill>
                <a:latin typeface="Helvetica Neue"/>
                <a:ea typeface="Helvetica Neue"/>
              </a:rPr>
              <a:t> Edition</a:t>
            </a:r>
            <a:endParaRPr b="0" lang="en-US" sz="1000" spc="-1" strike="noStrike">
              <a:solidFill>
                <a:srgbClr val="000000"/>
              </a:solidFill>
              <a:latin typeface="Arial"/>
            </a:endParaRPr>
          </a:p>
        </p:txBody>
      </p:sp>
      <p:pic>
        <p:nvPicPr>
          <p:cNvPr id="6" name="Google Shape;16;p47" descr="dino_4"/>
          <p:cNvPicPr/>
          <p:nvPr/>
        </p:nvPicPr>
        <p:blipFill>
          <a:blip r:embed="rId2"/>
          <a:stretch/>
        </p:blipFill>
        <p:spPr>
          <a:xfrm>
            <a:off x="3360600" y="4157640"/>
            <a:ext cx="2061720" cy="1593360"/>
          </a:xfrm>
          <a:prstGeom prst="rect">
            <a:avLst/>
          </a:prstGeom>
          <a:ln w="76200">
            <a:solidFill>
              <a:srgbClr val="336699"/>
            </a:solidFill>
            <a:miter/>
          </a:ln>
        </p:spPr>
      </p:pic>
      <p:sp>
        <p:nvSpPr>
          <p:cNvPr id="7" name="Google Shape;17;p47"/>
          <p:cNvSpPr/>
          <p:nvPr/>
        </p:nvSpPr>
        <p:spPr>
          <a:xfrm>
            <a:off x="3224160" y="4006800"/>
            <a:ext cx="2336400" cy="1887120"/>
          </a:xfrm>
          <a:prstGeom prst="rect">
            <a:avLst/>
          </a:prstGeom>
          <a:noFill/>
          <a:ln w="57150">
            <a:solidFill>
              <a:srgbClr val="66ccff"/>
            </a:solidFill>
            <a:miter/>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8" name="PlaceHolder 1"/>
          <p:cNvSpPr>
            <a:spLocks noGrp="1"/>
          </p:cNvSpPr>
          <p:nvPr>
            <p:ph type="title"/>
          </p:nvPr>
        </p:nvSpPr>
        <p:spPr>
          <a:xfrm>
            <a:off x="685800" y="685800"/>
            <a:ext cx="7772040" cy="2126880"/>
          </a:xfrm>
          <a:prstGeom prst="rect">
            <a:avLst/>
          </a:prstGeom>
          <a:noFill/>
          <a:ln w="0">
            <a:noFill/>
          </a:ln>
        </p:spPr>
        <p:txBody>
          <a:bodyPr anchor="b">
            <a:noAutofit/>
          </a:bodyPr>
          <a:p>
            <a:pPr indent="0">
              <a:buNone/>
            </a:pPr>
            <a:r>
              <a:rPr b="0" lang="en-US" sz="4300" spc="-1" strike="noStrike">
                <a:solidFill>
                  <a:srgbClr val="000000"/>
                </a:solidFill>
                <a:latin typeface="Arial"/>
              </a:rPr>
              <a:t>C</a:t>
            </a:r>
            <a:r>
              <a:rPr b="0" lang="en-US" sz="4300" spc="-1" strike="noStrike">
                <a:solidFill>
                  <a:srgbClr val="000000"/>
                </a:solidFill>
                <a:latin typeface="Arial"/>
              </a:rPr>
              <a:t>li</a:t>
            </a:r>
            <a:r>
              <a:rPr b="0" lang="en-US" sz="4300" spc="-1" strike="noStrike">
                <a:solidFill>
                  <a:srgbClr val="000000"/>
                </a:solidFill>
                <a:latin typeface="Arial"/>
              </a:rPr>
              <a:t>c</a:t>
            </a:r>
            <a:r>
              <a:rPr b="0" lang="en-US" sz="4300" spc="-1" strike="noStrike">
                <a:solidFill>
                  <a:srgbClr val="000000"/>
                </a:solidFill>
                <a:latin typeface="Arial"/>
              </a:rPr>
              <a:t>k </a:t>
            </a:r>
            <a:r>
              <a:rPr b="0" lang="en-US" sz="4300" spc="-1" strike="noStrike">
                <a:solidFill>
                  <a:srgbClr val="000000"/>
                </a:solidFill>
                <a:latin typeface="Arial"/>
              </a:rPr>
              <a:t>t</a:t>
            </a:r>
            <a:r>
              <a:rPr b="0" lang="en-US" sz="4300" spc="-1" strike="noStrike">
                <a:solidFill>
                  <a:srgbClr val="000000"/>
                </a:solidFill>
                <a:latin typeface="Arial"/>
              </a:rPr>
              <a:t>o </a:t>
            </a:r>
            <a:r>
              <a:rPr b="0" lang="en-US" sz="4300" spc="-1" strike="noStrike">
                <a:solidFill>
                  <a:srgbClr val="000000"/>
                </a:solidFill>
                <a:latin typeface="Arial"/>
              </a:rPr>
              <a:t>e</a:t>
            </a:r>
            <a:r>
              <a:rPr b="0" lang="en-US" sz="4300" spc="-1" strike="noStrike">
                <a:solidFill>
                  <a:srgbClr val="000000"/>
                </a:solidFill>
                <a:latin typeface="Arial"/>
              </a:rPr>
              <a:t>d</a:t>
            </a:r>
            <a:r>
              <a:rPr b="0" lang="en-US" sz="4300" spc="-1" strike="noStrike">
                <a:solidFill>
                  <a:srgbClr val="000000"/>
                </a:solidFill>
                <a:latin typeface="Arial"/>
              </a:rPr>
              <a:t>it </a:t>
            </a:r>
            <a:r>
              <a:rPr b="0" lang="en-US" sz="4300" spc="-1" strike="noStrike">
                <a:solidFill>
                  <a:srgbClr val="000000"/>
                </a:solidFill>
                <a:latin typeface="Arial"/>
              </a:rPr>
              <a:t>t</a:t>
            </a:r>
            <a:r>
              <a:rPr b="0" lang="en-US" sz="4300" spc="-1" strike="noStrike">
                <a:solidFill>
                  <a:srgbClr val="000000"/>
                </a:solidFill>
                <a:latin typeface="Arial"/>
              </a:rPr>
              <a:t>h</a:t>
            </a:r>
            <a:r>
              <a:rPr b="0" lang="en-US" sz="4300" spc="-1" strike="noStrike">
                <a:solidFill>
                  <a:srgbClr val="000000"/>
                </a:solidFill>
                <a:latin typeface="Arial"/>
              </a:rPr>
              <a:t>e </a:t>
            </a:r>
            <a:r>
              <a:rPr b="0" lang="en-US" sz="4300" spc="-1" strike="noStrike">
                <a:solidFill>
                  <a:srgbClr val="000000"/>
                </a:solidFill>
                <a:latin typeface="Arial"/>
              </a:rPr>
              <a:t>ti</a:t>
            </a:r>
            <a:r>
              <a:rPr b="0" lang="en-US" sz="4300" spc="-1" strike="noStrike">
                <a:solidFill>
                  <a:srgbClr val="000000"/>
                </a:solidFill>
                <a:latin typeface="Arial"/>
              </a:rPr>
              <a:t>tl</a:t>
            </a:r>
            <a:r>
              <a:rPr b="0" lang="en-US" sz="4300" spc="-1" strike="noStrike">
                <a:solidFill>
                  <a:srgbClr val="000000"/>
                </a:solidFill>
                <a:latin typeface="Arial"/>
              </a:rPr>
              <a:t>e </a:t>
            </a:r>
            <a:r>
              <a:rPr b="0" lang="en-US" sz="4300" spc="-1" strike="noStrike">
                <a:solidFill>
                  <a:srgbClr val="000000"/>
                </a:solidFill>
                <a:latin typeface="Arial"/>
              </a:rPr>
              <a:t>t</a:t>
            </a:r>
            <a:r>
              <a:rPr b="0" lang="en-US" sz="4300" spc="-1" strike="noStrike">
                <a:solidFill>
                  <a:srgbClr val="000000"/>
                </a:solidFill>
                <a:latin typeface="Arial"/>
              </a:rPr>
              <a:t>e</a:t>
            </a:r>
            <a:r>
              <a:rPr b="0" lang="en-US" sz="4300" spc="-1" strike="noStrike">
                <a:solidFill>
                  <a:srgbClr val="000000"/>
                </a:solidFill>
                <a:latin typeface="Arial"/>
              </a:rPr>
              <a:t>x</a:t>
            </a:r>
            <a:r>
              <a:rPr b="0" lang="en-US" sz="4300" spc="-1" strike="noStrike">
                <a:solidFill>
                  <a:srgbClr val="000000"/>
                </a:solidFill>
                <a:latin typeface="Arial"/>
              </a:rPr>
              <a:t>t </a:t>
            </a:r>
            <a:r>
              <a:rPr b="0" lang="en-US" sz="4300" spc="-1" strike="noStrike">
                <a:solidFill>
                  <a:srgbClr val="000000"/>
                </a:solidFill>
                <a:latin typeface="Arial"/>
              </a:rPr>
              <a:t>f</a:t>
            </a:r>
            <a:r>
              <a:rPr b="0" lang="en-US" sz="4300" spc="-1" strike="noStrike">
                <a:solidFill>
                  <a:srgbClr val="000000"/>
                </a:solidFill>
                <a:latin typeface="Arial"/>
              </a:rPr>
              <a:t>o</a:t>
            </a:r>
            <a:r>
              <a:rPr b="0" lang="en-US" sz="4300" spc="-1" strike="noStrike">
                <a:solidFill>
                  <a:srgbClr val="000000"/>
                </a:solidFill>
                <a:latin typeface="Arial"/>
              </a:rPr>
              <a:t>r</a:t>
            </a:r>
            <a:r>
              <a:rPr b="0" lang="en-US" sz="4300" spc="-1" strike="noStrike">
                <a:solidFill>
                  <a:srgbClr val="000000"/>
                </a:solidFill>
                <a:latin typeface="Arial"/>
              </a:rPr>
              <a:t>m</a:t>
            </a:r>
            <a:r>
              <a:rPr b="0" lang="en-US" sz="4300" spc="-1" strike="noStrike">
                <a:solidFill>
                  <a:srgbClr val="000000"/>
                </a:solidFill>
                <a:latin typeface="Arial"/>
              </a:rPr>
              <a:t>a</a:t>
            </a:r>
            <a:r>
              <a:rPr b="0" lang="en-US" sz="4300" spc="-1" strike="noStrike">
                <a:solidFill>
                  <a:srgbClr val="000000"/>
                </a:solidFill>
                <a:latin typeface="Arial"/>
              </a:rPr>
              <a:t>t</a:t>
            </a:r>
            <a:endParaRPr b="0" lang="en-US" sz="4300" spc="-1" strike="noStrike">
              <a:solidFill>
                <a:srgbClr val="000000"/>
              </a:solidFill>
              <a:latin typeface="Arial"/>
            </a:endParaRPr>
          </a:p>
        </p:txBody>
      </p:sp>
      <p:sp>
        <p:nvSpPr>
          <p:cNvPr id="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6" name="Google Shape;23;p49" descr="dino_3"/>
          <p:cNvPicPr/>
          <p:nvPr/>
        </p:nvPicPr>
        <p:blipFill>
          <a:blip r:embed="rId2"/>
          <a:stretch/>
        </p:blipFill>
        <p:spPr>
          <a:xfrm>
            <a:off x="285840" y="0"/>
            <a:ext cx="1195200" cy="907560"/>
          </a:xfrm>
          <a:prstGeom prst="rect">
            <a:avLst/>
          </a:prstGeom>
          <a:ln w="0">
            <a:noFill/>
          </a:ln>
        </p:spPr>
      </p:pic>
      <p:sp>
        <p:nvSpPr>
          <p:cNvPr id="47" name="Google Shape;26;p49"/>
          <p:cNvSpPr/>
          <p:nvPr/>
        </p:nvSpPr>
        <p:spPr>
          <a:xfrm>
            <a:off x="0" y="0"/>
            <a:ext cx="228240" cy="22856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cxnSp>
        <p:nvCxnSpPr>
          <p:cNvPr id="48" name="Google Shape;27;p49"/>
          <p:cNvCxnSpPr/>
          <p:nvPr/>
        </p:nvCxnSpPr>
        <p:spPr>
          <a:xfrm>
            <a:off x="457200" y="860400"/>
            <a:ext cx="8077320" cy="360"/>
          </a:xfrm>
          <a:prstGeom prst="straightConnector1">
            <a:avLst/>
          </a:prstGeom>
          <a:ln w="19050">
            <a:solidFill>
              <a:srgbClr val="336699"/>
            </a:solidFill>
            <a:miter/>
          </a:ln>
        </p:spPr>
      </p:cxnSp>
      <p:sp>
        <p:nvSpPr>
          <p:cNvPr id="49" name="Google Shape;28;p49"/>
          <p:cNvSpPr/>
          <p:nvPr/>
        </p:nvSpPr>
        <p:spPr>
          <a:xfrm>
            <a:off x="0" y="2286000"/>
            <a:ext cx="228240" cy="2285640"/>
          </a:xfrm>
          <a:prstGeom prst="rect">
            <a:avLst/>
          </a:prstGeom>
          <a:solidFill>
            <a:srgbClr val="99ccff"/>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50" name="Google Shape;29;p49"/>
          <p:cNvSpPr/>
          <p:nvPr/>
        </p:nvSpPr>
        <p:spPr>
          <a:xfrm>
            <a:off x="0" y="4572000"/>
            <a:ext cx="228240" cy="22856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51" name="Google Shape;30;p49"/>
          <p:cNvSpPr/>
          <p:nvPr/>
        </p:nvSpPr>
        <p:spPr>
          <a:xfrm>
            <a:off x="4221000" y="6613560"/>
            <a:ext cx="517320" cy="41544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en-US" sz="1000" spc="-1" strike="noStrike">
                <a:solidFill>
                  <a:srgbClr val="006699"/>
                </a:solidFill>
                <a:latin typeface="Helvetica Neue"/>
                <a:ea typeface="Helvetica Neue"/>
              </a:rPr>
              <a:t>11.</a:t>
            </a:r>
            <a:fld id="{C9FD42F3-D8D6-4037-AF03-C44755E13861}" type="slidenum">
              <a:rPr b="1" lang="en-US" sz="1000" spc="-1" strike="noStrike">
                <a:solidFill>
                  <a:srgbClr val="006699"/>
                </a:solidFill>
                <a:latin typeface="Helvetica Neue"/>
                <a:ea typeface="Helvetica Neue"/>
              </a:rPr>
              <a:t>&lt;number&gt;</a:t>
            </a:fld>
            <a:endParaRPr b="0" lang="en-US" sz="1000" spc="-1" strike="noStrike">
              <a:solidFill>
                <a:srgbClr val="000000"/>
              </a:solidFill>
              <a:latin typeface="Arial"/>
            </a:endParaRPr>
          </a:p>
        </p:txBody>
      </p:sp>
      <p:sp>
        <p:nvSpPr>
          <p:cNvPr id="52" name="Google Shape;31;p49"/>
          <p:cNvSpPr/>
          <p:nvPr/>
        </p:nvSpPr>
        <p:spPr>
          <a:xfrm>
            <a:off x="6489720" y="6588000"/>
            <a:ext cx="2712600" cy="24336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en-US" sz="1000" spc="-1" strike="noStrike">
                <a:solidFill>
                  <a:srgbClr val="006699"/>
                </a:solidFill>
                <a:latin typeface="Helvetica Neue"/>
                <a:ea typeface="Helvetica Neue"/>
              </a:rPr>
              <a:t>Silberschatz, Galvin and Gagne ©2018</a:t>
            </a:r>
            <a:endParaRPr b="0" lang="en-US" sz="1000" spc="-1" strike="noStrike">
              <a:solidFill>
                <a:srgbClr val="000000"/>
              </a:solidFill>
              <a:latin typeface="Arial"/>
            </a:endParaRPr>
          </a:p>
        </p:txBody>
      </p:sp>
      <p:sp>
        <p:nvSpPr>
          <p:cNvPr id="53" name="Google Shape;32;p49"/>
          <p:cNvSpPr/>
          <p:nvPr/>
        </p:nvSpPr>
        <p:spPr>
          <a:xfrm>
            <a:off x="185760" y="6621480"/>
            <a:ext cx="2730240" cy="3956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1000" spc="-1" strike="noStrike">
                <a:solidFill>
                  <a:srgbClr val="006699"/>
                </a:solidFill>
                <a:latin typeface="Helvetica Neue"/>
                <a:ea typeface="Helvetica Neue"/>
              </a:rPr>
              <a:t>Operating System Concepts – 10</a:t>
            </a:r>
            <a:r>
              <a:rPr b="1" lang="en-US" sz="1000" spc="-1" strike="noStrike" baseline="30000">
                <a:solidFill>
                  <a:srgbClr val="006699"/>
                </a:solidFill>
                <a:latin typeface="Helvetica Neue"/>
                <a:ea typeface="Helvetica Neue"/>
              </a:rPr>
              <a:t>th</a:t>
            </a:r>
            <a:r>
              <a:rPr b="1" lang="en-US" sz="1000" spc="-1" strike="noStrike">
                <a:solidFill>
                  <a:srgbClr val="006699"/>
                </a:solidFill>
                <a:latin typeface="Helvetica Neue"/>
                <a:ea typeface="Helvetica Neue"/>
              </a:rPr>
              <a:t> Edition</a:t>
            </a:r>
            <a:endParaRPr b="0" lang="en-US" sz="1000" spc="-1" strike="noStrike">
              <a:solidFill>
                <a:srgbClr val="000000"/>
              </a:solidFill>
              <a:latin typeface="Arial"/>
            </a:endParaRPr>
          </a:p>
        </p:txBody>
      </p:sp>
      <p:pic>
        <p:nvPicPr>
          <p:cNvPr id="54" name="Google Shape;33;p49" descr="dino_6"/>
          <p:cNvPicPr/>
          <p:nvPr/>
        </p:nvPicPr>
        <p:blipFill>
          <a:blip r:embed="rId3"/>
          <a:stretch/>
        </p:blipFill>
        <p:spPr>
          <a:xfrm>
            <a:off x="7773840" y="5850000"/>
            <a:ext cx="1283760" cy="791640"/>
          </a:xfrm>
          <a:prstGeom prst="rect">
            <a:avLst/>
          </a:prstGeom>
          <a:ln w="0">
            <a:noFill/>
          </a:ln>
        </p:spPr>
      </p:pic>
      <p:sp>
        <p:nvSpPr>
          <p:cNvPr id="55" name="PlaceHolder 1"/>
          <p:cNvSpPr>
            <a:spLocks noGrp="1"/>
          </p:cNvSpPr>
          <p:nvPr>
            <p:ph type="title"/>
          </p:nvPr>
        </p:nvSpPr>
        <p:spPr>
          <a:xfrm>
            <a:off x="457200" y="277920"/>
            <a:ext cx="8229240" cy="576000"/>
          </a:xfrm>
          <a:prstGeom prst="rect">
            <a:avLst/>
          </a:prstGeom>
          <a:noFill/>
          <a:ln w="0">
            <a:noFill/>
          </a:ln>
        </p:spPr>
        <p:txBody>
          <a:bodyPr anchor="b">
            <a:noAutofit/>
          </a:bodyPr>
          <a:p>
            <a:pPr indent="0">
              <a:buNone/>
            </a:pPr>
            <a:r>
              <a:rPr b="0" lang="en-US" sz="3200" spc="-1" strike="noStrike">
                <a:solidFill>
                  <a:srgbClr val="000000"/>
                </a:solidFill>
                <a:latin typeface="Arial"/>
              </a:rPr>
              <a:t>Click to edit the title text format</a:t>
            </a:r>
            <a:endParaRPr b="0" lang="en-US" sz="3200" spc="-1" strike="noStrike">
              <a:solidFill>
                <a:srgbClr val="000000"/>
              </a:solidFill>
              <a:latin typeface="Arial"/>
            </a:endParaRPr>
          </a:p>
        </p:txBody>
      </p:sp>
      <p:sp>
        <p:nvSpPr>
          <p:cNvPr id="56" name="PlaceHolder 2"/>
          <p:cNvSpPr>
            <a:spLocks noGrp="1"/>
          </p:cNvSpPr>
          <p:nvPr>
            <p:ph type="body"/>
          </p:nvPr>
        </p:nvSpPr>
        <p:spPr>
          <a:xfrm>
            <a:off x="806400" y="1233360"/>
            <a:ext cx="8229240" cy="4530240"/>
          </a:xfrm>
          <a:prstGeom prst="rect">
            <a:avLst/>
          </a:prstGeom>
          <a:noFill/>
          <a:ln w="0">
            <a:noFill/>
          </a:ln>
        </p:spPr>
        <p:txBody>
          <a:bodyPr anchor="t">
            <a:noAutofit/>
          </a:bodyPr>
          <a:p>
            <a:pPr marL="341280" indent="-341280">
              <a:spcBef>
                <a:spcPts val="1417"/>
              </a:spcBef>
              <a:buClr>
                <a:srgbClr val="993300"/>
              </a:buClr>
              <a:buFont typeface="Arial"/>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741240" indent="-284040">
              <a:spcBef>
                <a:spcPts val="1134"/>
              </a:spcBef>
              <a:buClr>
                <a:srgbClr val="cc6600"/>
              </a:buClr>
              <a:buFont typeface="Arial"/>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084320" indent="-227160">
              <a:spcBef>
                <a:spcPts val="850"/>
              </a:spcBef>
              <a:buClr>
                <a:srgbClr val="009900"/>
              </a:buClr>
              <a:buFont typeface="DejaVu Sans"/>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93" name="Google Shape;23;p49" descr="dino_3"/>
          <p:cNvPicPr/>
          <p:nvPr/>
        </p:nvPicPr>
        <p:blipFill>
          <a:blip r:embed="rId2"/>
          <a:stretch/>
        </p:blipFill>
        <p:spPr>
          <a:xfrm>
            <a:off x="285840" y="0"/>
            <a:ext cx="1195200" cy="907560"/>
          </a:xfrm>
          <a:prstGeom prst="rect">
            <a:avLst/>
          </a:prstGeom>
          <a:ln w="0">
            <a:noFill/>
          </a:ln>
        </p:spPr>
      </p:pic>
      <p:sp>
        <p:nvSpPr>
          <p:cNvPr id="94" name="Google Shape;26;p49"/>
          <p:cNvSpPr/>
          <p:nvPr/>
        </p:nvSpPr>
        <p:spPr>
          <a:xfrm>
            <a:off x="0" y="0"/>
            <a:ext cx="228240" cy="22856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cxnSp>
        <p:nvCxnSpPr>
          <p:cNvPr id="95" name="Google Shape;27;p49"/>
          <p:cNvCxnSpPr/>
          <p:nvPr/>
        </p:nvCxnSpPr>
        <p:spPr>
          <a:xfrm>
            <a:off x="457200" y="860400"/>
            <a:ext cx="8077320" cy="360"/>
          </a:xfrm>
          <a:prstGeom prst="straightConnector1">
            <a:avLst/>
          </a:prstGeom>
          <a:ln w="19050">
            <a:solidFill>
              <a:srgbClr val="336699"/>
            </a:solidFill>
            <a:miter/>
          </a:ln>
        </p:spPr>
      </p:cxnSp>
      <p:sp>
        <p:nvSpPr>
          <p:cNvPr id="96" name="Google Shape;28;p49"/>
          <p:cNvSpPr/>
          <p:nvPr/>
        </p:nvSpPr>
        <p:spPr>
          <a:xfrm>
            <a:off x="0" y="2286000"/>
            <a:ext cx="228240" cy="2285640"/>
          </a:xfrm>
          <a:prstGeom prst="rect">
            <a:avLst/>
          </a:prstGeom>
          <a:solidFill>
            <a:srgbClr val="99ccff"/>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97" name="Google Shape;29;p49"/>
          <p:cNvSpPr/>
          <p:nvPr/>
        </p:nvSpPr>
        <p:spPr>
          <a:xfrm>
            <a:off x="0" y="4572000"/>
            <a:ext cx="228240" cy="2285640"/>
          </a:xfrm>
          <a:prstGeom prst="rect">
            <a:avLst/>
          </a:prstGeom>
          <a:solidFill>
            <a:srgbClr val="336699"/>
          </a:solidFill>
          <a:ln w="0">
            <a:noFill/>
          </a:ln>
        </p:spPr>
        <p:style>
          <a:lnRef idx="0"/>
          <a:fillRef idx="0"/>
          <a:effectRef idx="0"/>
          <a:fontRef idx="minor"/>
        </p:style>
        <p:txBody>
          <a:bodyPr anchor="ctr">
            <a:noAutofit/>
          </a:bodyPr>
          <a:p>
            <a:pPr>
              <a:lnSpc>
                <a:spcPct val="100000"/>
              </a:lnSpc>
              <a:tabLst>
                <a:tab algn="l" pos="0"/>
              </a:tabLst>
            </a:pPr>
            <a:endParaRPr b="0" lang="en-US" sz="1400" spc="-1" strike="noStrike">
              <a:solidFill>
                <a:srgbClr val="000000"/>
              </a:solidFill>
              <a:latin typeface="Arial"/>
            </a:endParaRPr>
          </a:p>
        </p:txBody>
      </p:sp>
      <p:sp>
        <p:nvSpPr>
          <p:cNvPr id="98" name="Google Shape;30;p49"/>
          <p:cNvSpPr/>
          <p:nvPr/>
        </p:nvSpPr>
        <p:spPr>
          <a:xfrm>
            <a:off x="4221000" y="6613560"/>
            <a:ext cx="517320" cy="41544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en-US" sz="1000" spc="-1" strike="noStrike">
                <a:solidFill>
                  <a:srgbClr val="006699"/>
                </a:solidFill>
                <a:latin typeface="Helvetica Neue"/>
                <a:ea typeface="Helvetica Neue"/>
              </a:rPr>
              <a:t>11.</a:t>
            </a:r>
            <a:fld id="{FDCC632D-D789-48A2-B10C-88BC539478C9}" type="slidenum">
              <a:rPr b="1" lang="en-US" sz="1000" spc="-1" strike="noStrike">
                <a:solidFill>
                  <a:srgbClr val="006699"/>
                </a:solidFill>
                <a:latin typeface="Helvetica Neue"/>
                <a:ea typeface="Helvetica Neue"/>
              </a:rPr>
              <a:t>&lt;number&gt;</a:t>
            </a:fld>
            <a:endParaRPr b="0" lang="en-US" sz="1000" spc="-1" strike="noStrike">
              <a:solidFill>
                <a:srgbClr val="000000"/>
              </a:solidFill>
              <a:latin typeface="Arial"/>
            </a:endParaRPr>
          </a:p>
        </p:txBody>
      </p:sp>
      <p:sp>
        <p:nvSpPr>
          <p:cNvPr id="99" name="Google Shape;31;p49"/>
          <p:cNvSpPr/>
          <p:nvPr/>
        </p:nvSpPr>
        <p:spPr>
          <a:xfrm>
            <a:off x="6489720" y="6588000"/>
            <a:ext cx="2712600" cy="243360"/>
          </a:xfrm>
          <a:prstGeom prst="rect">
            <a:avLst/>
          </a:prstGeom>
          <a:noFill/>
          <a:ln w="0">
            <a:noFill/>
          </a:ln>
        </p:spPr>
        <p:style>
          <a:lnRef idx="0"/>
          <a:fillRef idx="0"/>
          <a:effectRef idx="0"/>
          <a:fontRef idx="minor"/>
        </p:style>
        <p:txBody>
          <a:bodyPr anchor="t">
            <a:spAutoFit/>
          </a:bodyPr>
          <a:p>
            <a:pPr algn="ctr">
              <a:lnSpc>
                <a:spcPct val="100000"/>
              </a:lnSpc>
              <a:tabLst>
                <a:tab algn="l" pos="0"/>
              </a:tabLst>
            </a:pPr>
            <a:r>
              <a:rPr b="1" lang="en-US" sz="1000" spc="-1" strike="noStrike">
                <a:solidFill>
                  <a:srgbClr val="006699"/>
                </a:solidFill>
                <a:latin typeface="Helvetica Neue"/>
                <a:ea typeface="Helvetica Neue"/>
              </a:rPr>
              <a:t>Silberschatz, Galvin and Gagne ©2018</a:t>
            </a:r>
            <a:endParaRPr b="0" lang="en-US" sz="1000" spc="-1" strike="noStrike">
              <a:solidFill>
                <a:srgbClr val="000000"/>
              </a:solidFill>
              <a:latin typeface="Arial"/>
            </a:endParaRPr>
          </a:p>
        </p:txBody>
      </p:sp>
      <p:sp>
        <p:nvSpPr>
          <p:cNvPr id="100" name="Google Shape;32;p49"/>
          <p:cNvSpPr/>
          <p:nvPr/>
        </p:nvSpPr>
        <p:spPr>
          <a:xfrm>
            <a:off x="185760" y="6621480"/>
            <a:ext cx="2730240" cy="39564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en-US" sz="1000" spc="-1" strike="noStrike">
                <a:solidFill>
                  <a:srgbClr val="006699"/>
                </a:solidFill>
                <a:latin typeface="Helvetica Neue"/>
                <a:ea typeface="Helvetica Neue"/>
              </a:rPr>
              <a:t>Operating System Concepts – 10</a:t>
            </a:r>
            <a:r>
              <a:rPr b="1" lang="en-US" sz="1000" spc="-1" strike="noStrike" baseline="30000">
                <a:solidFill>
                  <a:srgbClr val="006699"/>
                </a:solidFill>
                <a:latin typeface="Helvetica Neue"/>
                <a:ea typeface="Helvetica Neue"/>
              </a:rPr>
              <a:t>th</a:t>
            </a:r>
            <a:r>
              <a:rPr b="1" lang="en-US" sz="1000" spc="-1" strike="noStrike">
                <a:solidFill>
                  <a:srgbClr val="006699"/>
                </a:solidFill>
                <a:latin typeface="Helvetica Neue"/>
                <a:ea typeface="Helvetica Neue"/>
              </a:rPr>
              <a:t> Edition</a:t>
            </a:r>
            <a:endParaRPr b="0" lang="en-US" sz="1000" spc="-1" strike="noStrike">
              <a:solidFill>
                <a:srgbClr val="000000"/>
              </a:solidFill>
              <a:latin typeface="Arial"/>
            </a:endParaRPr>
          </a:p>
        </p:txBody>
      </p:sp>
      <p:pic>
        <p:nvPicPr>
          <p:cNvPr id="101" name="Google Shape;33;p49" descr="dino_6"/>
          <p:cNvPicPr/>
          <p:nvPr/>
        </p:nvPicPr>
        <p:blipFill>
          <a:blip r:embed="rId3"/>
          <a:stretch/>
        </p:blipFill>
        <p:spPr>
          <a:xfrm>
            <a:off x="7773840" y="5850000"/>
            <a:ext cx="1283760" cy="791640"/>
          </a:xfrm>
          <a:prstGeom prst="rect">
            <a:avLst/>
          </a:prstGeom>
          <a:ln w="0">
            <a:noFill/>
          </a:ln>
        </p:spPr>
      </p:pic>
      <p:sp>
        <p:nvSpPr>
          <p:cNvPr id="102" name="PlaceHolder 1"/>
          <p:cNvSpPr>
            <a:spLocks noGrp="1"/>
          </p:cNvSpPr>
          <p:nvPr>
            <p:ph type="title"/>
          </p:nvPr>
        </p:nvSpPr>
        <p:spPr>
          <a:xfrm>
            <a:off x="457200" y="277920"/>
            <a:ext cx="8229240" cy="576000"/>
          </a:xfrm>
          <a:prstGeom prst="rect">
            <a:avLst/>
          </a:prstGeom>
          <a:noFill/>
          <a:ln w="0">
            <a:noFill/>
          </a:ln>
        </p:spPr>
        <p:txBody>
          <a:bodyPr anchor="b">
            <a:noAutofit/>
          </a:bodyPr>
          <a:p>
            <a:pPr indent="0">
              <a:buNone/>
            </a:pPr>
            <a:r>
              <a:rPr b="0" lang="en-US" sz="3200" spc="-1" strike="noStrike">
                <a:solidFill>
                  <a:srgbClr val="000000"/>
                </a:solidFill>
                <a:latin typeface="Arial"/>
              </a:rPr>
              <a:t>Click to edit the title text format</a:t>
            </a:r>
            <a:endParaRPr b="0" lang="en-US" sz="32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9.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9.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9.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9.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9.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9.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9.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685800" y="808200"/>
            <a:ext cx="7772040" cy="2128320"/>
          </a:xfrm>
          <a:prstGeom prst="rect">
            <a:avLst/>
          </a:prstGeom>
          <a:noFill/>
          <a:ln w="0">
            <a:noFill/>
          </a:ln>
        </p:spPr>
        <p:txBody>
          <a:bodyPr anchor="b">
            <a:noAutofit/>
          </a:bodyPr>
          <a:p>
            <a:pPr indent="0" algn="ctr">
              <a:lnSpc>
                <a:spcPct val="100000"/>
              </a:lnSpc>
              <a:buNone/>
              <a:tabLst>
                <a:tab algn="l" pos="0"/>
              </a:tabLst>
            </a:pPr>
            <a:r>
              <a:rPr b="1" lang="en-US" sz="4300" spc="-1" strike="noStrike">
                <a:solidFill>
                  <a:srgbClr val="006699"/>
                </a:solidFill>
                <a:latin typeface="Arial"/>
                <a:ea typeface="Arial"/>
              </a:rPr>
              <a:t>Chapter 11:  Mass-Storage Systems</a:t>
            </a:r>
            <a:endParaRPr b="0" lang="en-US" sz="4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195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Nonvolatile Memory Devices</a:t>
            </a:r>
            <a:endParaRPr b="0" lang="en-US" sz="3200" spc="-1" strike="noStrike">
              <a:solidFill>
                <a:srgbClr val="000000"/>
              </a:solidFill>
              <a:latin typeface="Arial"/>
            </a:endParaRPr>
          </a:p>
        </p:txBody>
      </p:sp>
      <p:sp>
        <p:nvSpPr>
          <p:cNvPr id="166" name="PlaceHolder 2"/>
          <p:cNvSpPr>
            <a:spLocks noGrp="1"/>
          </p:cNvSpPr>
          <p:nvPr>
            <p:ph/>
          </p:nvPr>
        </p:nvSpPr>
        <p:spPr>
          <a:xfrm>
            <a:off x="860400" y="1111320"/>
            <a:ext cx="4995360" cy="509220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Have characteristics that present challenges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Read and written in “page” increments (think sector) but can’t overwrite in place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Must first be erased, and erases happen in larger ”block” increments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Can only be erased a limited number of times before worn out – ~ 100,000</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Life span measured in </a:t>
            </a:r>
            <a:r>
              <a:rPr b="1" lang="en-US" sz="1800" spc="-1" strike="noStrike">
                <a:solidFill>
                  <a:srgbClr val="3366ff"/>
                </a:solidFill>
                <a:latin typeface="Helvetica Neue"/>
                <a:ea typeface="Helvetica Neue"/>
              </a:rPr>
              <a:t>drive writes per day</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DWPD</a:t>
            </a:r>
            <a:r>
              <a:rPr b="0" lang="en-US" sz="1800" spc="-1" strike="noStrike">
                <a:solidFill>
                  <a:schemeClr val="dk1"/>
                </a:solidFill>
                <a:latin typeface="Helvetica Neue"/>
                <a:ea typeface="Helvetica Neue"/>
              </a:rPr>
              <a:t>)</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A 1TB NAND drive with rating of 5DWPD is expected to have 5TB per day written within warrantee period without failing</a:t>
            </a:r>
            <a:endParaRPr b="0" lang="en-US" sz="1800" spc="-1" strike="noStrike">
              <a:solidFill>
                <a:srgbClr val="000000"/>
              </a:solidFill>
              <a:latin typeface="Arial"/>
            </a:endParaRPr>
          </a:p>
        </p:txBody>
      </p:sp>
      <p:pic>
        <p:nvPicPr>
          <p:cNvPr id="167" name="Google Shape;133;p10" descr=""/>
          <p:cNvPicPr/>
          <p:nvPr/>
        </p:nvPicPr>
        <p:blipFill>
          <a:blip r:embed="rId1"/>
          <a:stretch/>
        </p:blipFill>
        <p:spPr>
          <a:xfrm>
            <a:off x="5929200" y="2647800"/>
            <a:ext cx="3104640" cy="1896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79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NAND Flash Controller Algorithms</a:t>
            </a:r>
            <a:endParaRPr b="0" lang="en-US" sz="3200" spc="-1" strike="noStrike">
              <a:solidFill>
                <a:srgbClr val="000000"/>
              </a:solidFill>
              <a:latin typeface="Arial"/>
            </a:endParaRPr>
          </a:p>
        </p:txBody>
      </p:sp>
      <p:sp>
        <p:nvSpPr>
          <p:cNvPr id="169" name="PlaceHolder 2"/>
          <p:cNvSpPr>
            <a:spLocks noGrp="1"/>
          </p:cNvSpPr>
          <p:nvPr>
            <p:ph/>
          </p:nvPr>
        </p:nvSpPr>
        <p:spPr>
          <a:xfrm>
            <a:off x="806400" y="1233360"/>
            <a:ext cx="822924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With no overwrite, pages end up with mix of valid and invalid data</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To track which logical blocks are valid, controller maintains </a:t>
            </a:r>
            <a:r>
              <a:rPr b="1" lang="en-US" sz="1800" spc="-1" strike="noStrike">
                <a:solidFill>
                  <a:srgbClr val="3366ff"/>
                </a:solidFill>
                <a:latin typeface="Helvetica Neue"/>
                <a:ea typeface="Helvetica Neue"/>
              </a:rPr>
              <a:t>flash translation layer</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FTL</a:t>
            </a:r>
            <a:r>
              <a:rPr b="0" lang="en-US" sz="1800" spc="-1" strike="noStrike">
                <a:solidFill>
                  <a:schemeClr val="dk1"/>
                </a:solidFill>
                <a:latin typeface="Helvetica Neue"/>
                <a:ea typeface="Helvetica Neue"/>
              </a:rPr>
              <a:t>) table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Also implements </a:t>
            </a:r>
            <a:r>
              <a:rPr b="1" lang="en-US" sz="1800" spc="-1" strike="noStrike">
                <a:solidFill>
                  <a:srgbClr val="3366ff"/>
                </a:solidFill>
                <a:latin typeface="Helvetica Neue"/>
                <a:ea typeface="Helvetica Neue"/>
              </a:rPr>
              <a:t>garbage collection </a:t>
            </a:r>
            <a:r>
              <a:rPr b="0" lang="en-US" sz="1800" spc="-1" strike="noStrike">
                <a:solidFill>
                  <a:schemeClr val="dk1"/>
                </a:solidFill>
                <a:latin typeface="Helvetica Neue"/>
                <a:ea typeface="Helvetica Neue"/>
              </a:rPr>
              <a:t>to free invalid page space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Allocates </a:t>
            </a:r>
            <a:r>
              <a:rPr b="1" lang="en-US" sz="1800" spc="-1" strike="noStrike">
                <a:solidFill>
                  <a:srgbClr val="3366ff"/>
                </a:solidFill>
                <a:latin typeface="Helvetica Neue"/>
                <a:ea typeface="Helvetica Neue"/>
              </a:rPr>
              <a:t>overprovisioning</a:t>
            </a:r>
            <a:r>
              <a:rPr b="0" lang="en-US" sz="1800" spc="-1" strike="noStrike">
                <a:solidFill>
                  <a:schemeClr val="dk1"/>
                </a:solidFill>
                <a:latin typeface="Helvetica Neue"/>
                <a:ea typeface="Helvetica Neue"/>
              </a:rPr>
              <a:t> to provide working space for GC</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Each cell has lifespan, so </a:t>
            </a:r>
            <a:r>
              <a:rPr b="1" lang="en-US" sz="1800" spc="-1" strike="noStrike">
                <a:solidFill>
                  <a:srgbClr val="3366ff"/>
                </a:solidFill>
                <a:latin typeface="Helvetica Neue"/>
                <a:ea typeface="Helvetica Neue"/>
              </a:rPr>
              <a:t>wear leveling </a:t>
            </a:r>
            <a:r>
              <a:rPr b="0" lang="en-US" sz="1800" spc="-1" strike="noStrike">
                <a:solidFill>
                  <a:schemeClr val="dk1"/>
                </a:solidFill>
                <a:latin typeface="Helvetica Neue"/>
                <a:ea typeface="Helvetica Neue"/>
              </a:rPr>
              <a:t>needed to write equally to all cells</a:t>
            </a:r>
            <a:endParaRPr b="0" lang="en-US" sz="1800" spc="-1" strike="noStrike">
              <a:solidFill>
                <a:srgbClr val="000000"/>
              </a:solidFill>
              <a:latin typeface="Arial"/>
            </a:endParaRPr>
          </a:p>
        </p:txBody>
      </p:sp>
      <p:pic>
        <p:nvPicPr>
          <p:cNvPr id="170" name="Google Shape;140;p11" descr=""/>
          <p:cNvPicPr/>
          <p:nvPr/>
        </p:nvPicPr>
        <p:blipFill>
          <a:blip r:embed="rId1"/>
          <a:stretch/>
        </p:blipFill>
        <p:spPr>
          <a:xfrm>
            <a:off x="2925720" y="3629160"/>
            <a:ext cx="3446280" cy="1730160"/>
          </a:xfrm>
          <a:prstGeom prst="rect">
            <a:avLst/>
          </a:prstGeom>
          <a:ln w="0">
            <a:noFill/>
          </a:ln>
        </p:spPr>
      </p:pic>
      <p:sp>
        <p:nvSpPr>
          <p:cNvPr id="171" name="Google Shape;141;p11"/>
          <p:cNvSpPr/>
          <p:nvPr/>
        </p:nvSpPr>
        <p:spPr>
          <a:xfrm>
            <a:off x="2406600" y="5376960"/>
            <a:ext cx="6159240" cy="36540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1800" spc="-1" strike="noStrike">
                <a:solidFill>
                  <a:schemeClr val="dk1"/>
                </a:solidFill>
                <a:latin typeface="Verdana"/>
                <a:ea typeface="Verdana"/>
              </a:rPr>
              <a:t>NAND block with valid and invalid pages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049400" y="127080"/>
            <a:ext cx="76370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Volatile Memory</a:t>
            </a:r>
            <a:endParaRPr b="0" lang="en-US" sz="3200" spc="-1" strike="noStrike">
              <a:solidFill>
                <a:srgbClr val="000000"/>
              </a:solidFill>
              <a:latin typeface="Arial"/>
            </a:endParaRPr>
          </a:p>
        </p:txBody>
      </p:sp>
      <p:sp>
        <p:nvSpPr>
          <p:cNvPr id="173" name="PlaceHolder 2"/>
          <p:cNvSpPr>
            <a:spLocks noGrp="1"/>
          </p:cNvSpPr>
          <p:nvPr>
            <p:ph/>
          </p:nvPr>
        </p:nvSpPr>
        <p:spPr>
          <a:xfrm>
            <a:off x="847800" y="1096920"/>
            <a:ext cx="773568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DRAM frequently used as mass-storage device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Not technically secondary storage because volatile, but can have file systems, be used like very fast secondary storage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RAM drives </a:t>
            </a:r>
            <a:r>
              <a:rPr b="0" lang="en-US" sz="1800" spc="-1" strike="noStrike">
                <a:solidFill>
                  <a:schemeClr val="dk1"/>
                </a:solidFill>
                <a:latin typeface="Helvetica Neue"/>
                <a:ea typeface="Helvetica Neue"/>
              </a:rPr>
              <a:t>(with many names, including RAM disks) present as raw block devices, commonly file system formatted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Computers have buffering, caching via RAM, so why RAM drives?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Caches / buffers allocated / managed by programmer, operating system, hardware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RAM drives under user control</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Found in all major operating systems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Linux </a:t>
            </a:r>
            <a:r>
              <a:rPr b="0" lang="en-US" sz="1800" spc="-1" strike="noStrike">
                <a:solidFill>
                  <a:schemeClr val="dk1"/>
                </a:solidFill>
                <a:latin typeface="Courier New"/>
                <a:ea typeface="Courier New"/>
              </a:rPr>
              <a:t>/dev/ram</a:t>
            </a:r>
            <a:r>
              <a:rPr b="0" lang="en-US" sz="1800" spc="-1" strike="noStrike">
                <a:solidFill>
                  <a:schemeClr val="dk1"/>
                </a:solidFill>
                <a:latin typeface="Helvetica Neue"/>
                <a:ea typeface="Helvetica Neue"/>
              </a:rPr>
              <a:t>, macOS </a:t>
            </a:r>
            <a:r>
              <a:rPr b="0" lang="en-US" sz="1800" spc="-1" strike="noStrike">
                <a:solidFill>
                  <a:schemeClr val="dk1"/>
                </a:solidFill>
                <a:latin typeface="Courier New"/>
                <a:ea typeface="Courier New"/>
              </a:rPr>
              <a:t>diskutil</a:t>
            </a:r>
            <a:r>
              <a:rPr b="0" lang="en-US" sz="1800" spc="-1" strike="noStrike">
                <a:solidFill>
                  <a:schemeClr val="dk1"/>
                </a:solidFill>
                <a:latin typeface="Helvetica Neue"/>
                <a:ea typeface="Helvetica Neue"/>
              </a:rPr>
              <a:t> to create them, Linux </a:t>
            </a:r>
            <a:r>
              <a:rPr b="0" lang="en-US" sz="1800" spc="-1" strike="noStrike">
                <a:solidFill>
                  <a:schemeClr val="dk1"/>
                </a:solidFill>
                <a:latin typeface="Courier New"/>
                <a:ea typeface="Courier New"/>
              </a:rPr>
              <a:t>/tmp </a:t>
            </a:r>
            <a:r>
              <a:rPr b="0" lang="en-US" sz="1800" spc="-1" strike="noStrike">
                <a:solidFill>
                  <a:schemeClr val="dk1"/>
                </a:solidFill>
                <a:latin typeface="Helvetica Neue"/>
                <a:ea typeface="Helvetica Neue"/>
              </a:rPr>
              <a:t>of file system type </a:t>
            </a:r>
            <a:r>
              <a:rPr b="0" lang="en-US" sz="1800" spc="-1" strike="noStrike">
                <a:solidFill>
                  <a:schemeClr val="dk1"/>
                </a:solidFill>
                <a:latin typeface="Courier New"/>
                <a:ea typeface="Courier New"/>
              </a:rPr>
              <a:t>tmpfs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Used as high speed temporary storage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Programs could share bulk date, quickly, by reading/writing to RAM drive</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049400" y="127080"/>
            <a:ext cx="76370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Magnetic Tape</a:t>
            </a:r>
            <a:endParaRPr b="0" lang="en-US" sz="3200" spc="-1" strike="noStrike">
              <a:solidFill>
                <a:srgbClr val="000000"/>
              </a:solidFill>
              <a:latin typeface="Arial"/>
            </a:endParaRPr>
          </a:p>
        </p:txBody>
      </p:sp>
      <p:pic>
        <p:nvPicPr>
          <p:cNvPr id="175" name="Google Shape;155;p13" descr=""/>
          <p:cNvPicPr/>
          <p:nvPr/>
        </p:nvPicPr>
        <p:blipFill>
          <a:blip r:embed="rId1"/>
          <a:stretch/>
        </p:blipFill>
        <p:spPr>
          <a:xfrm>
            <a:off x="2019240" y="1042920"/>
            <a:ext cx="5487480" cy="52909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905040" y="155520"/>
            <a:ext cx="778140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Disk Structure</a:t>
            </a:r>
            <a:endParaRPr b="0" lang="en-US" sz="3200" spc="-1" strike="noStrike">
              <a:solidFill>
                <a:srgbClr val="000000"/>
              </a:solidFill>
              <a:latin typeface="Arial"/>
            </a:endParaRPr>
          </a:p>
        </p:txBody>
      </p:sp>
      <p:sp>
        <p:nvSpPr>
          <p:cNvPr id="177" name="PlaceHolder 2"/>
          <p:cNvSpPr>
            <a:spLocks noGrp="1"/>
          </p:cNvSpPr>
          <p:nvPr>
            <p:ph/>
          </p:nvPr>
        </p:nvSpPr>
        <p:spPr>
          <a:xfrm>
            <a:off x="833400" y="1069920"/>
            <a:ext cx="73134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Disk drives are addressed as large 1-dimensional arrays of </a:t>
            </a:r>
            <a:r>
              <a:rPr b="1" lang="en-US" sz="1800" spc="-1" strike="noStrike">
                <a:solidFill>
                  <a:srgbClr val="3366ff"/>
                </a:solidFill>
                <a:latin typeface="Helvetica Neue"/>
                <a:ea typeface="Helvetica Neue"/>
              </a:rPr>
              <a:t>logical blocks</a:t>
            </a:r>
            <a:r>
              <a:rPr b="0" lang="en-US" sz="1800" spc="-1" strike="noStrike">
                <a:solidFill>
                  <a:schemeClr val="dk1"/>
                </a:solidFill>
                <a:latin typeface="Helvetica Neue"/>
                <a:ea typeface="Helvetica Neue"/>
              </a:rPr>
              <a:t>, where the logical block is the smallest unit of transfer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Low-level formatting creates </a:t>
            </a:r>
            <a:r>
              <a:rPr b="1" lang="en-US" sz="1800" spc="-1" strike="noStrike">
                <a:solidFill>
                  <a:srgbClr val="3366ff"/>
                </a:solidFill>
                <a:latin typeface="Helvetica Neue"/>
                <a:ea typeface="Helvetica Neue"/>
              </a:rPr>
              <a:t>logical blocks </a:t>
            </a:r>
            <a:r>
              <a:rPr b="0" lang="en-US" sz="1800" spc="-1" strike="noStrike">
                <a:solidFill>
                  <a:schemeClr val="dk1"/>
                </a:solidFill>
                <a:latin typeface="Helvetica Neue"/>
                <a:ea typeface="Helvetica Neue"/>
              </a:rPr>
              <a:t>on physical media</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The 1-dimensional array of logical blocks is mapped into the sectors of the disk sequentially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Sector 0 is the first sector of the first track on the outermost cylinder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Mapping proceeds in order through that track, then the rest of the tracks in that cylinder, and then through the rest of the cylinders from outermost to innermost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Logical to physical address should be easy</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
            </a:pPr>
            <a:r>
              <a:rPr b="0" lang="en-US" sz="1800" spc="-1" strike="noStrike">
                <a:solidFill>
                  <a:schemeClr val="dk1"/>
                </a:solidFill>
                <a:latin typeface="Helvetica Neue"/>
                <a:ea typeface="Helvetica Neue"/>
              </a:rPr>
              <a:t>Except for bad sectors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
            </a:pPr>
            <a:r>
              <a:rPr b="0" lang="en-US" sz="1800" spc="-1" strike="noStrike">
                <a:solidFill>
                  <a:schemeClr val="dk1"/>
                </a:solidFill>
                <a:latin typeface="Helvetica Neue"/>
                <a:ea typeface="Helvetica Neue"/>
              </a:rPr>
              <a:t>Non-constant # of sectors per track via constant angular velocity</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85960" y="155520"/>
            <a:ext cx="78004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Disk Attachment</a:t>
            </a:r>
            <a:endParaRPr b="0" lang="en-US" sz="3200" spc="-1" strike="noStrike">
              <a:solidFill>
                <a:srgbClr val="000000"/>
              </a:solidFill>
              <a:latin typeface="Arial"/>
            </a:endParaRPr>
          </a:p>
        </p:txBody>
      </p:sp>
      <p:sp>
        <p:nvSpPr>
          <p:cNvPr id="179" name="PlaceHolder 2"/>
          <p:cNvSpPr>
            <a:spLocks noGrp="1"/>
          </p:cNvSpPr>
          <p:nvPr>
            <p:ph/>
          </p:nvPr>
        </p:nvSpPr>
        <p:spPr>
          <a:xfrm>
            <a:off x="604800" y="1033560"/>
            <a:ext cx="8151480" cy="480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Host-attached storage accessed through I/O ports talking to </a:t>
            </a:r>
            <a:r>
              <a:rPr b="1" lang="en-US" sz="1800" spc="-1" strike="noStrike">
                <a:solidFill>
                  <a:srgbClr val="3366ff"/>
                </a:solidFill>
                <a:latin typeface="Helvetica Neue"/>
                <a:ea typeface="Helvetica Neue"/>
              </a:rPr>
              <a:t>I/O busses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Several busses available, including </a:t>
            </a:r>
            <a:r>
              <a:rPr b="1" lang="en-US" sz="1800" spc="-1" strike="noStrike">
                <a:solidFill>
                  <a:srgbClr val="3366ff"/>
                </a:solidFill>
                <a:latin typeface="Helvetica Neue"/>
                <a:ea typeface="Helvetica Neue"/>
              </a:rPr>
              <a:t>advanced technology attachment</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ATA</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serial ATA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SATA</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eSATA</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serial attached SCSI</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SAS</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universal serial bus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USB</a:t>
            </a:r>
            <a:r>
              <a:rPr b="0" lang="en-US" sz="1800" spc="-1" strike="noStrike">
                <a:solidFill>
                  <a:schemeClr val="dk1"/>
                </a:solidFill>
                <a:latin typeface="Helvetica Neue"/>
                <a:ea typeface="Helvetica Neue"/>
              </a:rPr>
              <a:t>), and </a:t>
            </a:r>
            <a:r>
              <a:rPr b="1" lang="en-US" sz="1800" spc="-1" strike="noStrike">
                <a:solidFill>
                  <a:srgbClr val="3366ff"/>
                </a:solidFill>
                <a:latin typeface="Helvetica Neue"/>
                <a:ea typeface="Helvetica Neue"/>
              </a:rPr>
              <a:t>fibre channel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FC</a:t>
            </a:r>
            <a:r>
              <a:rPr b="0" lang="en-US" sz="1800" spc="-1" strike="noStrike">
                <a:solidFill>
                  <a:schemeClr val="dk1"/>
                </a:solidFill>
                <a:latin typeface="Helvetica Neue"/>
                <a:ea typeface="Helvetica Neue"/>
              </a:rPr>
              <a: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Most common is SATA</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Because NVM much faster than HDD, new fast interface for NVM called </a:t>
            </a:r>
            <a:r>
              <a:rPr b="1" lang="en-US" sz="1800" spc="-1" strike="noStrike">
                <a:solidFill>
                  <a:srgbClr val="3366ff"/>
                </a:solidFill>
                <a:latin typeface="Helvetica Neue"/>
                <a:ea typeface="Helvetica Neue"/>
              </a:rPr>
              <a:t>NVM express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NVMe</a:t>
            </a:r>
            <a:r>
              <a:rPr b="0" lang="en-US" sz="1800" spc="-1" strike="noStrike">
                <a:solidFill>
                  <a:schemeClr val="dk1"/>
                </a:solidFill>
                <a:latin typeface="Helvetica Neue"/>
                <a:ea typeface="Helvetica Neue"/>
              </a:rPr>
              <a:t>), connecting directly to PCI bus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Data transfers on a bus carried out by special electronic processors called </a:t>
            </a:r>
            <a:r>
              <a:rPr b="1" lang="en-US" sz="1800" spc="-1" strike="noStrike">
                <a:solidFill>
                  <a:srgbClr val="3366ff"/>
                </a:solidFill>
                <a:latin typeface="Helvetica Neue"/>
                <a:ea typeface="Helvetica Neue"/>
              </a:rPr>
              <a:t>controllers</a:t>
            </a:r>
            <a:r>
              <a:rPr b="0" lang="en-US" sz="1800" spc="-1" strike="noStrike">
                <a:solidFill>
                  <a:schemeClr val="dk1"/>
                </a:solidFill>
                <a:latin typeface="Helvetica Neue"/>
                <a:ea typeface="Helvetica Neue"/>
              </a:rPr>
              <a:t> (or </a:t>
            </a:r>
            <a:r>
              <a:rPr b="1" lang="en-US" sz="1800" spc="-1" strike="noStrike">
                <a:solidFill>
                  <a:srgbClr val="3366ff"/>
                </a:solidFill>
                <a:latin typeface="Helvetica Neue"/>
                <a:ea typeface="Helvetica Neue"/>
              </a:rPr>
              <a:t>host-bus adapters</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HBAs</a:t>
            </a:r>
            <a:r>
              <a:rPr b="0" lang="en-US" sz="1800" spc="-1" strike="noStrike">
                <a:solidFill>
                  <a:schemeClr val="dk1"/>
                </a:solidFill>
                <a:latin typeface="Helvetica Neue"/>
                <a:ea typeface="Helvetica Neue"/>
              </a:rPr>
              <a: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Host controller on the computer end of the bus, device controller on device end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Computer places command on host controller, using memory-mapped I/O ports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Host controller sends messages to device controller</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Data transferred via DMA between device and computer DRAM</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905040" y="155520"/>
            <a:ext cx="778140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Address Mapping</a:t>
            </a:r>
            <a:endParaRPr b="0" lang="en-US" sz="3200" spc="-1" strike="noStrike">
              <a:solidFill>
                <a:srgbClr val="000000"/>
              </a:solidFill>
              <a:latin typeface="Arial"/>
            </a:endParaRPr>
          </a:p>
        </p:txBody>
      </p:sp>
      <p:sp>
        <p:nvSpPr>
          <p:cNvPr id="181" name="PlaceHolder 2"/>
          <p:cNvSpPr>
            <a:spLocks noGrp="1"/>
          </p:cNvSpPr>
          <p:nvPr>
            <p:ph/>
          </p:nvPr>
        </p:nvSpPr>
        <p:spPr>
          <a:xfrm>
            <a:off x="833400" y="1069920"/>
            <a:ext cx="73134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Disk drives are addressed as large 1-dimensional arrays of </a:t>
            </a:r>
            <a:r>
              <a:rPr b="1" lang="en-US" sz="1800" spc="-1" strike="noStrike">
                <a:solidFill>
                  <a:srgbClr val="3366ff"/>
                </a:solidFill>
                <a:latin typeface="Helvetica Neue"/>
                <a:ea typeface="Helvetica Neue"/>
              </a:rPr>
              <a:t>logical blocks</a:t>
            </a:r>
            <a:r>
              <a:rPr b="0" lang="en-US" sz="1800" spc="-1" strike="noStrike">
                <a:solidFill>
                  <a:schemeClr val="dk1"/>
                </a:solidFill>
                <a:latin typeface="Helvetica Neue"/>
                <a:ea typeface="Helvetica Neue"/>
              </a:rPr>
              <a:t>, where the logical block is the smallest unit of transfer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Low-level formatting creates </a:t>
            </a:r>
            <a:r>
              <a:rPr b="1" lang="en-US" sz="1800" spc="-1" strike="noStrike">
                <a:solidFill>
                  <a:srgbClr val="3366ff"/>
                </a:solidFill>
                <a:latin typeface="Helvetica Neue"/>
                <a:ea typeface="Helvetica Neue"/>
              </a:rPr>
              <a:t>logical blocks </a:t>
            </a:r>
            <a:r>
              <a:rPr b="0" lang="en-US" sz="1800" spc="-1" strike="noStrike">
                <a:solidFill>
                  <a:schemeClr val="dk1"/>
                </a:solidFill>
                <a:latin typeface="Helvetica Neue"/>
                <a:ea typeface="Helvetica Neue"/>
              </a:rPr>
              <a:t>on physical media</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The 1-dimensional array of logical blocks is mapped into the sectors of the disk sequentially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Sector 0 is the first sector of the first track on the outermost cylinder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Mapping proceeds in order through that track, then the rest of the tracks in that cylinder, and then through the rest of the cylinders from outermost to innermost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Logical to physical address should be easy</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Except for bad sectors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Non-constant # of sectors per track via constant angular velocity</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168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HDD Scheduling</a:t>
            </a:r>
            <a:endParaRPr b="0" lang="en-US" sz="3200" spc="-1" strike="noStrike">
              <a:solidFill>
                <a:srgbClr val="000000"/>
              </a:solidFill>
              <a:latin typeface="Arial"/>
            </a:endParaRPr>
          </a:p>
        </p:txBody>
      </p:sp>
      <p:sp>
        <p:nvSpPr>
          <p:cNvPr id="183" name="PlaceHolder 2"/>
          <p:cNvSpPr>
            <a:spLocks noGrp="1"/>
          </p:cNvSpPr>
          <p:nvPr>
            <p:ph/>
          </p:nvPr>
        </p:nvSpPr>
        <p:spPr>
          <a:xfrm>
            <a:off x="888840" y="1123920"/>
            <a:ext cx="6945120" cy="514620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The operating system is responsible for using hardware efficiently — for the disk drives, this means having a fast access time and disk bandwidth</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Minimize seek time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Seek time ≈ seek distance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Disk </a:t>
            </a:r>
            <a:r>
              <a:rPr b="1" lang="en-US" sz="1800" spc="-1" strike="noStrike">
                <a:solidFill>
                  <a:srgbClr val="3366ff"/>
                </a:solidFill>
                <a:latin typeface="Helvetica Neue"/>
                <a:ea typeface="Helvetica Neue"/>
              </a:rPr>
              <a:t>bandwidth</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is the total number of bytes transferred, divided by the total time between the first request for service and the completion of the last transfer</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711360" y="141120"/>
            <a:ext cx="79750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Disk Scheduling (Cont.)</a:t>
            </a:r>
            <a:endParaRPr b="0" lang="en-US" sz="3200" spc="-1" strike="noStrike">
              <a:solidFill>
                <a:srgbClr val="000000"/>
              </a:solidFill>
              <a:latin typeface="Arial"/>
            </a:endParaRPr>
          </a:p>
        </p:txBody>
      </p:sp>
      <p:sp>
        <p:nvSpPr>
          <p:cNvPr id="185" name="PlaceHolder 2"/>
          <p:cNvSpPr>
            <a:spLocks noGrp="1"/>
          </p:cNvSpPr>
          <p:nvPr>
            <p:ph/>
          </p:nvPr>
        </p:nvSpPr>
        <p:spPr>
          <a:xfrm>
            <a:off x="888840" y="1023840"/>
            <a:ext cx="7394040" cy="478116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There are many sources of disk I/O request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OS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System processes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Users processes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I/O request includes input or output mode, disk address, memory address, number of sectors to transfer</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OS maintains queue of requests, per disk or device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Idle disk can immediately work on I/O request, busy disk means work must queue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Optimization algorithms only make sense when a queue exists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In the past, operating system responsible for queue management, disk drive head scheduling</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Now, built into the storage devices, controllers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Just provide LBAs, handle sorting of requests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Some of the algorithms they use described next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title"/>
          </p:nvPr>
        </p:nvSpPr>
        <p:spPr>
          <a:xfrm>
            <a:off x="711360" y="141120"/>
            <a:ext cx="79750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Disk Scheduling (Cont.)</a:t>
            </a:r>
            <a:endParaRPr b="0" lang="en-US" sz="3200" spc="-1" strike="noStrike">
              <a:solidFill>
                <a:srgbClr val="000000"/>
              </a:solidFill>
              <a:latin typeface="Arial"/>
            </a:endParaRPr>
          </a:p>
        </p:txBody>
      </p:sp>
      <p:sp>
        <p:nvSpPr>
          <p:cNvPr id="187" name="PlaceHolder 2"/>
          <p:cNvSpPr>
            <a:spLocks noGrp="1"/>
          </p:cNvSpPr>
          <p:nvPr>
            <p:ph/>
          </p:nvPr>
        </p:nvSpPr>
        <p:spPr>
          <a:xfrm>
            <a:off x="874800" y="1023840"/>
            <a:ext cx="7286400" cy="478116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Note that drive controllers have small buffers and can manage a queue of I/O requests (of varying “depth”)</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Several algorithms exist to schedule the servicing of disk I/O requests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The analysis is true for one or many platters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We illustrate scheduling algorithms with a request queue (0-199)</a:t>
            </a:r>
            <a:endParaRPr b="0" lang="en-US" sz="1800" spc="-1" strike="noStrike">
              <a:solidFill>
                <a:srgbClr val="000000"/>
              </a:solidFill>
              <a:latin typeface="Arial"/>
            </a:endParaRPr>
          </a:p>
          <a:p>
            <a:pPr marL="341280" indent="0">
              <a:lnSpc>
                <a:spcPct val="100000"/>
              </a:lnSpc>
              <a:spcBef>
                <a:spcPts val="629"/>
              </a:spcBef>
              <a:buNone/>
              <a:tabLst>
                <a:tab algn="l" pos="0"/>
              </a:tabLst>
            </a:pPr>
            <a:r>
              <a:rPr b="0" lang="en-US" sz="1800" spc="-1" strike="noStrike">
                <a:solidFill>
                  <a:schemeClr val="dk1"/>
                </a:solidFill>
                <a:latin typeface="Helvetica Neue"/>
                <a:ea typeface="Helvetica Neue"/>
              </a:rPr>
              <a:t>	</a:t>
            </a:r>
            <a:r>
              <a:rPr b="0" lang="en-US" sz="1800" spc="-1" strike="noStrike">
                <a:solidFill>
                  <a:schemeClr val="dk1"/>
                </a:solidFill>
                <a:latin typeface="Helvetica Neue"/>
                <a:ea typeface="Helvetica Neue"/>
              </a:rPr>
              <a:t>	</a:t>
            </a:r>
            <a:br>
              <a:rPr sz="1800"/>
            </a:br>
            <a:r>
              <a:rPr b="0" lang="en-US" sz="1800" spc="-1" strike="noStrike">
                <a:solidFill>
                  <a:schemeClr val="dk1"/>
                </a:solidFill>
                <a:latin typeface="Helvetica Neue"/>
                <a:ea typeface="Helvetica Neue"/>
              </a:rPr>
              <a:t>	</a:t>
            </a:r>
            <a:r>
              <a:rPr b="0" lang="en-US" sz="1800" spc="-1" strike="noStrike">
                <a:solidFill>
                  <a:schemeClr val="dk1"/>
                </a:solidFill>
                <a:latin typeface="Helvetica Neue"/>
                <a:ea typeface="Helvetica Neue"/>
              </a:rPr>
              <a:t>98, 183, 37, 122, 14, 124, 65, 67</a:t>
            </a:r>
            <a:endParaRPr b="0" lang="en-US" sz="1800" spc="-1" strike="noStrike">
              <a:solidFill>
                <a:srgbClr val="000000"/>
              </a:solidFill>
              <a:latin typeface="Arial"/>
            </a:endParaRPr>
          </a:p>
          <a:p>
            <a:pPr marL="341280" indent="0">
              <a:lnSpc>
                <a:spcPct val="100000"/>
              </a:lnSpc>
              <a:spcBef>
                <a:spcPts val="629"/>
              </a:spcBef>
              <a:buNone/>
              <a:tabLst>
                <a:tab algn="l" pos="0"/>
              </a:tabLst>
            </a:pPr>
            <a:r>
              <a:rPr b="0" lang="en-US" sz="1800" spc="-1" strike="noStrike">
                <a:solidFill>
                  <a:schemeClr val="dk1"/>
                </a:solidFill>
                <a:latin typeface="Helvetica Neue"/>
                <a:ea typeface="Helvetica Neue"/>
              </a:rPr>
              <a:t>	</a:t>
            </a:r>
            <a:r>
              <a:rPr b="0" lang="en-US" sz="1800" spc="-1" strike="noStrike">
                <a:solidFill>
                  <a:schemeClr val="dk1"/>
                </a:solidFill>
                <a:latin typeface="Helvetica Neue"/>
                <a:ea typeface="Helvetica Neue"/>
              </a:rPr>
              <a:t>Head pointer 53</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1022400" y="277920"/>
            <a:ext cx="76640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Chapter 11:  Mass-Storage Systems</a:t>
            </a:r>
            <a:endParaRPr b="0" lang="en-US" sz="3200" spc="-1" strike="noStrike">
              <a:solidFill>
                <a:srgbClr val="000000"/>
              </a:solidFill>
              <a:latin typeface="Arial"/>
            </a:endParaRPr>
          </a:p>
        </p:txBody>
      </p:sp>
      <p:sp>
        <p:nvSpPr>
          <p:cNvPr id="148" name="PlaceHolder 2"/>
          <p:cNvSpPr>
            <a:spLocks noGrp="1"/>
          </p:cNvSpPr>
          <p:nvPr>
            <p:ph/>
          </p:nvPr>
        </p:nvSpPr>
        <p:spPr>
          <a:xfrm>
            <a:off x="806400" y="1233360"/>
            <a:ext cx="822924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Overview of Mass Storage Structure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HDD Scheduling</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NVM Scheduling</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Error Detection and Correction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Storage Device Management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Swap-Space Management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Storage Attachment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RAID Structure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982800" y="155520"/>
            <a:ext cx="694980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FCFS</a:t>
            </a:r>
            <a:endParaRPr b="0" lang="en-US" sz="3200" spc="-1" strike="noStrike">
              <a:solidFill>
                <a:srgbClr val="000000"/>
              </a:solidFill>
              <a:latin typeface="Arial"/>
            </a:endParaRPr>
          </a:p>
        </p:txBody>
      </p:sp>
      <p:sp>
        <p:nvSpPr>
          <p:cNvPr id="189" name="Google Shape;204;p20"/>
          <p:cNvSpPr/>
          <p:nvPr/>
        </p:nvSpPr>
        <p:spPr>
          <a:xfrm>
            <a:off x="1143000" y="968400"/>
            <a:ext cx="5851080" cy="639360"/>
          </a:xfrm>
          <a:prstGeom prst="rect">
            <a:avLst/>
          </a:prstGeom>
          <a:noFill/>
          <a:ln w="0">
            <a:noFill/>
          </a:ln>
        </p:spPr>
        <p:style>
          <a:lnRef idx="0"/>
          <a:fillRef idx="0"/>
          <a:effectRef idx="0"/>
          <a:fontRef idx="minor"/>
        </p:style>
        <p:txBody>
          <a:bodyPr anchor="ctr">
            <a:spAutoFit/>
          </a:bodyPr>
          <a:p>
            <a:pPr algn="ctr">
              <a:lnSpc>
                <a:spcPct val="100000"/>
              </a:lnSpc>
              <a:tabLst>
                <a:tab algn="l" pos="0"/>
              </a:tabLst>
            </a:pPr>
            <a:r>
              <a:rPr b="0" lang="en-US" sz="1800" spc="-1" strike="noStrike">
                <a:solidFill>
                  <a:schemeClr val="dk1"/>
                </a:solidFill>
                <a:latin typeface="Helvetica Neue"/>
                <a:ea typeface="Helvetica Neue"/>
              </a:rPr>
              <a:t>Illustration shows total head movement of 640 cylinders</a:t>
            </a:r>
            <a:endParaRPr b="0" lang="en-US" sz="1800" spc="-1" strike="noStrike">
              <a:solidFill>
                <a:srgbClr val="000000"/>
              </a:solidFill>
              <a:latin typeface="Arial"/>
            </a:endParaRPr>
          </a:p>
        </p:txBody>
      </p:sp>
      <p:pic>
        <p:nvPicPr>
          <p:cNvPr id="190" name="Google Shape;205;p20" descr=""/>
          <p:cNvPicPr/>
          <p:nvPr/>
        </p:nvPicPr>
        <p:blipFill>
          <a:blip r:embed="rId1"/>
          <a:stretch/>
        </p:blipFill>
        <p:spPr>
          <a:xfrm>
            <a:off x="1220760" y="1633680"/>
            <a:ext cx="5839920" cy="4230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SSTF</a:t>
            </a:r>
            <a:endParaRPr b="0" lang="en-US" sz="3200" spc="-1" strike="noStrike">
              <a:solidFill>
                <a:srgbClr val="000000"/>
              </a:solidFill>
              <a:latin typeface="Arial"/>
            </a:endParaRPr>
          </a:p>
        </p:txBody>
      </p:sp>
      <p:sp>
        <p:nvSpPr>
          <p:cNvPr id="192" name="PlaceHolder 2"/>
          <p:cNvSpPr>
            <a:spLocks noGrp="1"/>
          </p:cNvSpPr>
          <p:nvPr>
            <p:ph/>
          </p:nvPr>
        </p:nvSpPr>
        <p:spPr>
          <a:xfrm>
            <a:off x="874800" y="1111320"/>
            <a:ext cx="708156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Shortest Seek Time First selects the request with the minimum seek time from the current head position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SSTF scheduling is a form of SJF scheduling; may cause starvation of some requests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Illustration shows total head movement of 236 cylinders</a:t>
            </a:r>
            <a:endParaRPr b="0" lang="en-US" sz="1800" spc="-1" strike="noStrike">
              <a:solidFill>
                <a:srgbClr val="000000"/>
              </a:solidFill>
              <a:latin typeface="Arial"/>
            </a:endParaRPr>
          </a:p>
        </p:txBody>
      </p:sp>
      <p:pic>
        <p:nvPicPr>
          <p:cNvPr id="193" name="Google Shape;213;g1e3f8f53db5_0_5" descr="12"/>
          <p:cNvPicPr/>
          <p:nvPr/>
        </p:nvPicPr>
        <p:blipFill>
          <a:blip r:embed="rId1"/>
          <a:stretch/>
        </p:blipFill>
        <p:spPr>
          <a:xfrm>
            <a:off x="1870200" y="2938320"/>
            <a:ext cx="4811400" cy="32428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55520"/>
            <a:ext cx="78404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SCAN</a:t>
            </a:r>
            <a:endParaRPr b="0" lang="en-US" sz="3200" spc="-1" strike="noStrike">
              <a:solidFill>
                <a:srgbClr val="000000"/>
              </a:solidFill>
              <a:latin typeface="Arial"/>
            </a:endParaRPr>
          </a:p>
        </p:txBody>
      </p:sp>
      <p:sp>
        <p:nvSpPr>
          <p:cNvPr id="195" name="PlaceHolder 2"/>
          <p:cNvSpPr>
            <a:spLocks noGrp="1"/>
          </p:cNvSpPr>
          <p:nvPr>
            <p:ph/>
          </p:nvPr>
        </p:nvSpPr>
        <p:spPr>
          <a:xfrm>
            <a:off x="860400" y="1150920"/>
            <a:ext cx="72054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The disk arm starts at one end of the disk, and moves toward the other end, servicing requests until it gets to the other end of the disk, where the head movement is reversed and servicing continues.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SCAN algorithm</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Sometimes called the </a:t>
            </a:r>
            <a:r>
              <a:rPr b="1" lang="en-US" sz="1800" spc="-1" strike="noStrike">
                <a:solidFill>
                  <a:srgbClr val="3366ff"/>
                </a:solidFill>
                <a:latin typeface="Helvetica Neue"/>
                <a:ea typeface="Helvetica Neue"/>
              </a:rPr>
              <a:t>elevator algorithm</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Illustration shows total head movement of </a:t>
            </a:r>
            <a:r>
              <a:rPr b="0" lang="en-US" sz="1800" spc="-1" strike="noStrike">
                <a:solidFill>
                  <a:srgbClr val="ff0000"/>
                </a:solidFill>
                <a:latin typeface="Helvetica Neue"/>
                <a:ea typeface="Helvetica Neue"/>
              </a:rPr>
              <a:t>236</a:t>
            </a:r>
            <a:r>
              <a:rPr b="0" lang="en-US" sz="1800" spc="-1" strike="noStrike">
                <a:solidFill>
                  <a:schemeClr val="dk1"/>
                </a:solidFill>
                <a:latin typeface="Helvetica Neue"/>
                <a:ea typeface="Helvetica Neue"/>
              </a:rPr>
              <a:t> cylinders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But note that if requests are uniformly dense, largest density at other end of disk and those wait the longest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195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SCAN (Cont.)</a:t>
            </a:r>
            <a:endParaRPr b="0" lang="en-US" sz="3200" spc="-1" strike="noStrike">
              <a:solidFill>
                <a:srgbClr val="000000"/>
              </a:solidFill>
              <a:latin typeface="Arial"/>
            </a:endParaRPr>
          </a:p>
        </p:txBody>
      </p:sp>
      <p:pic>
        <p:nvPicPr>
          <p:cNvPr id="197" name="Google Shape;227;p22" descr=""/>
          <p:cNvPicPr/>
          <p:nvPr/>
        </p:nvPicPr>
        <p:blipFill>
          <a:blip r:embed="rId1"/>
          <a:stretch/>
        </p:blipFill>
        <p:spPr>
          <a:xfrm>
            <a:off x="1746360" y="1236600"/>
            <a:ext cx="5981400" cy="451116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155520"/>
            <a:ext cx="78688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C-SCAN</a:t>
            </a:r>
            <a:endParaRPr b="0" lang="en-US" sz="3200" spc="-1" strike="noStrike">
              <a:solidFill>
                <a:srgbClr val="000000"/>
              </a:solidFill>
              <a:latin typeface="Arial"/>
            </a:endParaRPr>
          </a:p>
        </p:txBody>
      </p:sp>
      <p:sp>
        <p:nvSpPr>
          <p:cNvPr id="199" name="PlaceHolder 2"/>
          <p:cNvSpPr>
            <a:spLocks noGrp="1"/>
          </p:cNvSpPr>
          <p:nvPr>
            <p:ph/>
          </p:nvPr>
        </p:nvSpPr>
        <p:spPr>
          <a:xfrm>
            <a:off x="888840" y="1138320"/>
            <a:ext cx="704016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Provides a more uniform wait time than SCAN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The head moves from one end of the disk to the other, servicing requests as it goes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When it reaches the other end, however, it immediately returns to the beginning of the disk, without servicing any requests on the return trip</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Treats the cylinders as a circular list that wraps around from the last cylinder to the first one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Total number of cylinders?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1825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C-SCAN (Cont.)</a:t>
            </a:r>
            <a:endParaRPr b="0" lang="en-US" sz="3200" spc="-1" strike="noStrike">
              <a:solidFill>
                <a:srgbClr val="000000"/>
              </a:solidFill>
              <a:latin typeface="Arial"/>
            </a:endParaRPr>
          </a:p>
        </p:txBody>
      </p:sp>
      <p:pic>
        <p:nvPicPr>
          <p:cNvPr id="201" name="Google Shape;241;p24" descr=""/>
          <p:cNvPicPr/>
          <p:nvPr/>
        </p:nvPicPr>
        <p:blipFill>
          <a:blip r:embed="rId1"/>
          <a:srcRect l="705" t="3730" r="923" b="3730"/>
          <a:stretch/>
        </p:blipFill>
        <p:spPr>
          <a:xfrm>
            <a:off x="1638360" y="1265400"/>
            <a:ext cx="5802120" cy="40953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195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C-LOOK</a:t>
            </a:r>
            <a:endParaRPr b="0" lang="en-US" sz="3200" spc="-1" strike="noStrike">
              <a:solidFill>
                <a:srgbClr val="000000"/>
              </a:solidFill>
              <a:latin typeface="Arial"/>
            </a:endParaRPr>
          </a:p>
        </p:txBody>
      </p:sp>
      <p:sp>
        <p:nvSpPr>
          <p:cNvPr id="203" name="PlaceHolder 2"/>
          <p:cNvSpPr>
            <a:spLocks noGrp="1"/>
          </p:cNvSpPr>
          <p:nvPr>
            <p:ph/>
          </p:nvPr>
        </p:nvSpPr>
        <p:spPr>
          <a:xfrm>
            <a:off x="901800" y="1138320"/>
            <a:ext cx="6659280" cy="325728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LOOK a version of SCAN, C-LOOK a version of C-SCAN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Arm only goes as far as the last request in each direction, then reverses direction immediately, without first going all the way to the end of the disk </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Total number of cylinders?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798480" y="277920"/>
            <a:ext cx="788796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C-LOOK (Cont.)</a:t>
            </a:r>
            <a:endParaRPr b="0" lang="en-US" sz="3200" spc="-1" strike="noStrike">
              <a:solidFill>
                <a:srgbClr val="000000"/>
              </a:solidFill>
              <a:latin typeface="Arial"/>
            </a:endParaRPr>
          </a:p>
        </p:txBody>
      </p:sp>
      <p:pic>
        <p:nvPicPr>
          <p:cNvPr id="205" name="Google Shape;255;g1e3f8f53db5_0_108" descr="12"/>
          <p:cNvPicPr/>
          <p:nvPr/>
        </p:nvPicPr>
        <p:blipFill>
          <a:blip r:embed="rId1"/>
          <a:stretch/>
        </p:blipFill>
        <p:spPr>
          <a:xfrm>
            <a:off x="985680" y="1011240"/>
            <a:ext cx="7311600" cy="51400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1276200" y="150840"/>
            <a:ext cx="7711560" cy="576000"/>
          </a:xfrm>
          <a:prstGeom prst="rect">
            <a:avLst/>
          </a:prstGeom>
          <a:noFill/>
          <a:ln w="0">
            <a:noFill/>
          </a:ln>
        </p:spPr>
        <p:txBody>
          <a:bodyPr anchor="b">
            <a:noAutofit/>
          </a:bodyPr>
          <a:p>
            <a:pPr indent="0" algn="ctr">
              <a:lnSpc>
                <a:spcPct val="100000"/>
              </a:lnSpc>
              <a:buNone/>
              <a:tabLst>
                <a:tab algn="l" pos="0"/>
              </a:tabLst>
            </a:pPr>
            <a:r>
              <a:rPr b="1" lang="en-US" sz="3000" spc="-1" strike="noStrike">
                <a:solidFill>
                  <a:srgbClr val="006699"/>
                </a:solidFill>
                <a:latin typeface="Arial"/>
                <a:ea typeface="Arial"/>
              </a:rPr>
              <a:t>Selecting a Disk-Scheduling Algorithm</a:t>
            </a:r>
            <a:endParaRPr b="0" lang="en-US" sz="3000" spc="-1" strike="noStrike">
              <a:solidFill>
                <a:srgbClr val="000000"/>
              </a:solidFill>
              <a:latin typeface="Arial"/>
            </a:endParaRPr>
          </a:p>
        </p:txBody>
      </p:sp>
      <p:sp>
        <p:nvSpPr>
          <p:cNvPr id="207" name="PlaceHolder 2"/>
          <p:cNvSpPr>
            <a:spLocks noGrp="1"/>
          </p:cNvSpPr>
          <p:nvPr>
            <p:ph/>
          </p:nvPr>
        </p:nvSpPr>
        <p:spPr>
          <a:xfrm>
            <a:off x="584280" y="1081080"/>
            <a:ext cx="797508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600" spc="-1" strike="noStrike">
                <a:solidFill>
                  <a:schemeClr val="dk1"/>
                </a:solidFill>
                <a:latin typeface="Helvetica Neue"/>
                <a:ea typeface="Helvetica Neue"/>
              </a:rPr>
              <a:t>SSTF is common and has a natural appeal</a:t>
            </a:r>
            <a:endParaRPr b="0" lang="en-US" sz="1600" spc="-1" strike="noStrike">
              <a:solidFill>
                <a:srgbClr val="000000"/>
              </a:solidFill>
              <a:latin typeface="Arial"/>
            </a:endParaRPr>
          </a:p>
          <a:p>
            <a:pPr marL="341280" indent="-341280">
              <a:lnSpc>
                <a:spcPct val="100000"/>
              </a:lnSpc>
              <a:spcBef>
                <a:spcPts val="561"/>
              </a:spcBef>
              <a:buClr>
                <a:srgbClr val="993300"/>
              </a:buClr>
              <a:buFont typeface="Arial"/>
              <a:buChar char="●"/>
            </a:pPr>
            <a:r>
              <a:rPr b="0" lang="en-US" sz="1600" spc="-1" strike="noStrike">
                <a:solidFill>
                  <a:schemeClr val="dk1"/>
                </a:solidFill>
                <a:latin typeface="Helvetica Neue"/>
                <a:ea typeface="Helvetica Neue"/>
              </a:rPr>
              <a:t>SCAN and C-SCAN perform better for systems that place a heavy load on the disk</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Less starvation, but still possible</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600" spc="-1" strike="noStrike">
                <a:solidFill>
                  <a:schemeClr val="dk1"/>
                </a:solidFill>
                <a:latin typeface="Helvetica Neue"/>
                <a:ea typeface="Helvetica Neue"/>
              </a:rPr>
              <a:t>To avoid starvation Linux implements </a:t>
            </a:r>
            <a:r>
              <a:rPr b="1" lang="en-US" sz="1800" spc="-1" strike="noStrike">
                <a:solidFill>
                  <a:srgbClr val="3366ff"/>
                </a:solidFill>
                <a:latin typeface="Helvetica Neue"/>
                <a:ea typeface="Helvetica Neue"/>
              </a:rPr>
              <a:t>deadline</a:t>
            </a:r>
            <a:r>
              <a:rPr b="0" lang="en-US" sz="1600" spc="-1" strike="noStrike">
                <a:solidFill>
                  <a:schemeClr val="dk1"/>
                </a:solidFill>
                <a:latin typeface="Helvetica Neue"/>
                <a:ea typeface="Helvetica Neue"/>
              </a:rPr>
              <a:t> scheduler</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Maintains separate read and write queues, gives read priority</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DejaVu Sans"/>
              <a:buChar char="⚬"/>
            </a:pPr>
            <a:r>
              <a:rPr b="0" lang="en-US" sz="1600" spc="-1" strike="noStrike">
                <a:solidFill>
                  <a:schemeClr val="dk1"/>
                </a:solidFill>
                <a:latin typeface="Helvetica Neue"/>
                <a:ea typeface="Helvetica Neue"/>
              </a:rPr>
              <a:t>Because processes more likely to block on read than write</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Implements four queues: 2 x read and 2 x write</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DejaVu Sans"/>
              <a:buChar char="⚬"/>
            </a:pPr>
            <a:r>
              <a:rPr b="0" lang="en-US" sz="1600" spc="-1" strike="noStrike">
                <a:solidFill>
                  <a:schemeClr val="dk1"/>
                </a:solidFill>
                <a:latin typeface="Helvetica Neue"/>
                <a:ea typeface="Helvetica Neue"/>
              </a:rPr>
              <a:t> </a:t>
            </a:r>
            <a:r>
              <a:rPr b="0" lang="en-US" sz="1600" spc="-1" strike="noStrike">
                <a:solidFill>
                  <a:schemeClr val="dk1"/>
                </a:solidFill>
                <a:latin typeface="Helvetica Neue"/>
                <a:ea typeface="Helvetica Neue"/>
              </a:rPr>
              <a:t>1 read and 1 write queue sorted in LBA order, essentially implementing C-SCAN</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DejaVu Sans"/>
              <a:buChar char="⚬"/>
            </a:pPr>
            <a:r>
              <a:rPr b="0" lang="en-US" sz="1600" spc="-1" strike="noStrike">
                <a:solidFill>
                  <a:schemeClr val="dk1"/>
                </a:solidFill>
                <a:latin typeface="Helvetica Neue"/>
                <a:ea typeface="Helvetica Neue"/>
              </a:rPr>
              <a:t>1 read and 1 write queue sorted in FCFS order</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DejaVu Sans"/>
              <a:buChar char="⚬"/>
            </a:pPr>
            <a:r>
              <a:rPr b="0" lang="en-US" sz="1600" spc="-1" strike="noStrike">
                <a:solidFill>
                  <a:schemeClr val="dk1"/>
                </a:solidFill>
                <a:latin typeface="Helvetica Neue"/>
                <a:ea typeface="Helvetica Neue"/>
              </a:rPr>
              <a:t>All I/O requests sent in batch sorted in that queue’s order</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DejaVu Sans"/>
              <a:buChar char="⚬"/>
            </a:pPr>
            <a:r>
              <a:rPr b="0" lang="en-US" sz="1600" spc="-1" strike="noStrike">
                <a:solidFill>
                  <a:schemeClr val="dk1"/>
                </a:solidFill>
                <a:latin typeface="Helvetica Neue"/>
                <a:ea typeface="Helvetica Neue"/>
              </a:rPr>
              <a:t>After each batch, checks if any requests in FCFS older than configured age (default 500ms)</a:t>
            </a:r>
            <a:endParaRPr b="0" lang="en-US" sz="1600" spc="-1" strike="noStrike">
              <a:solidFill>
                <a:srgbClr val="000000"/>
              </a:solidFill>
              <a:latin typeface="Arial"/>
            </a:endParaRPr>
          </a:p>
          <a:p>
            <a:pPr lvl="3" marL="1728000" indent="-216000">
              <a:lnSpc>
                <a:spcPct val="100000"/>
              </a:lnSpc>
              <a:spcBef>
                <a:spcPts val="561"/>
              </a:spcBef>
              <a:buClr>
                <a:srgbClr val="000000"/>
              </a:buClr>
              <a:buSzPct val="75000"/>
              <a:buFont typeface="Symbol" charset="2"/>
              <a:buChar char=""/>
            </a:pPr>
            <a:r>
              <a:rPr b="0" lang="en-US" sz="1600" spc="-1" strike="noStrike">
                <a:solidFill>
                  <a:schemeClr val="dk1"/>
                </a:solidFill>
                <a:latin typeface="Helvetica Neue"/>
                <a:ea typeface="Helvetica Neue"/>
              </a:rPr>
              <a:t>If so, LBA queue containing that request is selected for next batch of I/O</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600" spc="-1" strike="noStrike">
                <a:solidFill>
                  <a:schemeClr val="dk1"/>
                </a:solidFill>
                <a:latin typeface="Helvetica Neue"/>
                <a:ea typeface="Helvetica Neue"/>
              </a:rPr>
              <a:t>In RHEL 7 also </a:t>
            </a:r>
            <a:r>
              <a:rPr b="1" lang="en-US" sz="1800" spc="-1" strike="noStrike">
                <a:solidFill>
                  <a:srgbClr val="3366ff"/>
                </a:solidFill>
                <a:latin typeface="Helvetica Neue"/>
                <a:ea typeface="Helvetica Neue"/>
              </a:rPr>
              <a:t>NOOP</a:t>
            </a:r>
            <a:r>
              <a:rPr b="0" lang="en-US" sz="1600" spc="-1" strike="noStrike">
                <a:solidFill>
                  <a:schemeClr val="dk1"/>
                </a:solidFill>
                <a:latin typeface="Helvetica Neue"/>
                <a:ea typeface="Helvetica Neue"/>
              </a:rPr>
              <a:t> and </a:t>
            </a:r>
            <a:r>
              <a:rPr b="1" lang="en-US" sz="1800" spc="-1" strike="noStrike">
                <a:solidFill>
                  <a:srgbClr val="3366ff"/>
                </a:solidFill>
                <a:latin typeface="Helvetica Neue"/>
                <a:ea typeface="Helvetica Neue"/>
              </a:rPr>
              <a:t>completely fair queueing</a:t>
            </a:r>
            <a:r>
              <a:rPr b="0" lang="en-US" sz="1600" spc="-1" strike="noStrike">
                <a:solidFill>
                  <a:schemeClr val="dk1"/>
                </a:solidFill>
                <a:latin typeface="Helvetica Neue"/>
                <a:ea typeface="Helvetica Neue"/>
              </a:rPr>
              <a:t> scheduler (</a:t>
            </a:r>
            <a:r>
              <a:rPr b="1" lang="en-US" sz="1800" spc="-1" strike="noStrike">
                <a:solidFill>
                  <a:srgbClr val="3366ff"/>
                </a:solidFill>
                <a:latin typeface="Helvetica Neue"/>
                <a:ea typeface="Helvetica Neue"/>
              </a:rPr>
              <a:t>CFQ</a:t>
            </a:r>
            <a:r>
              <a:rPr b="0" lang="en-US" sz="1600" spc="-1" strike="noStrike">
                <a:solidFill>
                  <a:schemeClr val="dk1"/>
                </a:solidFill>
                <a:latin typeface="Helvetica Neue"/>
                <a:ea typeface="Helvetica Neue"/>
              </a:rPr>
              <a:t>) also available, defaults vary by storage device</a:t>
            </a:r>
            <a:endParaRPr b="0" lang="en-US" sz="1600" spc="-1" strike="noStrike">
              <a:solidFill>
                <a:srgbClr val="000000"/>
              </a:solidFill>
              <a:latin typeface="Arial"/>
            </a:endParaRPr>
          </a:p>
          <a:p>
            <a:pPr marL="108432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1276200" y="150840"/>
            <a:ext cx="7711560" cy="576000"/>
          </a:xfrm>
          <a:prstGeom prst="rect">
            <a:avLst/>
          </a:prstGeom>
          <a:noFill/>
          <a:ln w="0">
            <a:noFill/>
          </a:ln>
        </p:spPr>
        <p:txBody>
          <a:bodyPr anchor="b">
            <a:noAutofit/>
          </a:bodyPr>
          <a:p>
            <a:pPr indent="0" algn="ctr">
              <a:lnSpc>
                <a:spcPct val="100000"/>
              </a:lnSpc>
              <a:buNone/>
              <a:tabLst>
                <a:tab algn="l" pos="0"/>
              </a:tabLst>
            </a:pPr>
            <a:r>
              <a:rPr b="1" lang="en-US" sz="3000" spc="-1" strike="noStrike">
                <a:solidFill>
                  <a:srgbClr val="006699"/>
                </a:solidFill>
                <a:latin typeface="Arial"/>
                <a:ea typeface="Arial"/>
              </a:rPr>
              <a:t>NVM Scheduling</a:t>
            </a:r>
            <a:endParaRPr b="0" lang="en-US" sz="3000" spc="-1" strike="noStrike">
              <a:solidFill>
                <a:srgbClr val="000000"/>
              </a:solidFill>
              <a:latin typeface="Arial"/>
            </a:endParaRPr>
          </a:p>
        </p:txBody>
      </p:sp>
      <p:sp>
        <p:nvSpPr>
          <p:cNvPr id="209" name="PlaceHolder 2"/>
          <p:cNvSpPr>
            <a:spLocks noGrp="1"/>
          </p:cNvSpPr>
          <p:nvPr>
            <p:ph/>
          </p:nvPr>
        </p:nvSpPr>
        <p:spPr>
          <a:xfrm>
            <a:off x="584280" y="1081080"/>
            <a:ext cx="797508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600" spc="-1" strike="noStrike">
                <a:solidFill>
                  <a:schemeClr val="dk1"/>
                </a:solidFill>
                <a:latin typeface="Helvetica Neue"/>
                <a:ea typeface="Helvetica Neue"/>
              </a:rPr>
              <a:t>No disk heads or rotational latency but still room for optimization</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600" spc="-1" strike="noStrike">
                <a:solidFill>
                  <a:schemeClr val="dk1"/>
                </a:solidFill>
                <a:latin typeface="Helvetica Neue"/>
                <a:ea typeface="Helvetica Neue"/>
              </a:rPr>
              <a:t>In RHEL 7 </a:t>
            </a:r>
            <a:r>
              <a:rPr b="1" lang="en-US" sz="1800" spc="-1" strike="noStrike">
                <a:solidFill>
                  <a:srgbClr val="3366ff"/>
                </a:solidFill>
                <a:latin typeface="Helvetica Neue"/>
                <a:ea typeface="Helvetica Neue"/>
              </a:rPr>
              <a:t>NOOP</a:t>
            </a:r>
            <a:r>
              <a:rPr b="0" lang="en-US" sz="1600" spc="-1" strike="noStrike">
                <a:solidFill>
                  <a:schemeClr val="dk1"/>
                </a:solidFill>
                <a:latin typeface="Helvetica Neue"/>
                <a:ea typeface="Helvetica Neue"/>
              </a:rPr>
              <a:t> (no scheduling) is used but adjacent LBA requests are combined</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NVM best at random I/O, HDD at sequential</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Throughput can be similar</a:t>
            </a:r>
            <a:endParaRPr b="0" lang="en-US" sz="16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Input/Output operations per second</a:t>
            </a:r>
            <a:r>
              <a:rPr b="0" lang="en-US" sz="16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IOPS</a:t>
            </a:r>
            <a:r>
              <a:rPr b="0" lang="en-US" sz="1600" spc="-1" strike="noStrike">
                <a:solidFill>
                  <a:schemeClr val="dk1"/>
                </a:solidFill>
                <a:latin typeface="Helvetica Neue"/>
                <a:ea typeface="Helvetica Neue"/>
              </a:rPr>
              <a:t>) much higher with NVM (hundreds of thousands vs hundreds)</a:t>
            </a:r>
            <a:endParaRPr b="0" lang="en-US" sz="16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600" spc="-1" strike="noStrike">
                <a:solidFill>
                  <a:schemeClr val="dk1"/>
                </a:solidFill>
                <a:latin typeface="Helvetica Neue"/>
                <a:ea typeface="Helvetica Neue"/>
              </a:rPr>
              <a:t>But </a:t>
            </a:r>
            <a:r>
              <a:rPr b="1" lang="en-US" sz="1800" spc="-1" strike="noStrike">
                <a:solidFill>
                  <a:srgbClr val="3366ff"/>
                </a:solidFill>
                <a:latin typeface="Helvetica Neue"/>
                <a:ea typeface="Helvetica Neue"/>
              </a:rPr>
              <a:t>write amplification </a:t>
            </a:r>
            <a:r>
              <a:rPr b="0" lang="en-US" sz="1600" spc="-1" strike="noStrike">
                <a:solidFill>
                  <a:schemeClr val="dk1"/>
                </a:solidFill>
                <a:latin typeface="Helvetica Neue"/>
                <a:ea typeface="Helvetica Neue"/>
              </a:rPr>
              <a:t>(one write, causing garbage collection and many read/writes) can decrease the performance advantage</a:t>
            </a:r>
            <a:endParaRPr b="0" lang="en-US" sz="1600" spc="-1" strike="noStrike">
              <a:solidFill>
                <a:srgbClr val="000000"/>
              </a:solidFill>
              <a:latin typeface="Arial"/>
            </a:endParaRPr>
          </a:p>
          <a:p>
            <a:pPr marL="108432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Objectives</a:t>
            </a:r>
            <a:endParaRPr b="0" lang="en-US" sz="3200" spc="-1" strike="noStrike">
              <a:solidFill>
                <a:srgbClr val="000000"/>
              </a:solidFill>
              <a:latin typeface="Arial"/>
            </a:endParaRPr>
          </a:p>
        </p:txBody>
      </p:sp>
      <p:sp>
        <p:nvSpPr>
          <p:cNvPr id="150" name="PlaceHolder 2"/>
          <p:cNvSpPr>
            <a:spLocks noGrp="1"/>
          </p:cNvSpPr>
          <p:nvPr>
            <p:ph/>
          </p:nvPr>
        </p:nvSpPr>
        <p:spPr>
          <a:xfrm>
            <a:off x="806400" y="1138320"/>
            <a:ext cx="713556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Describe the physical structure of secondary storage devices and the effect of a device’s structure on its uses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Explain the performance characteristics of mass-storage devices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Evaluate I/O scheduling algorithms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Discuss operating-system services provided for mass storage, including RAID</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1276200" y="150840"/>
            <a:ext cx="7711560" cy="576000"/>
          </a:xfrm>
          <a:prstGeom prst="rect">
            <a:avLst/>
          </a:prstGeom>
          <a:noFill/>
          <a:ln w="0">
            <a:noFill/>
          </a:ln>
        </p:spPr>
        <p:txBody>
          <a:bodyPr anchor="b">
            <a:noAutofit/>
          </a:bodyPr>
          <a:p>
            <a:pPr indent="0" algn="ctr">
              <a:lnSpc>
                <a:spcPct val="100000"/>
              </a:lnSpc>
              <a:buNone/>
              <a:tabLst>
                <a:tab algn="l" pos="0"/>
              </a:tabLst>
            </a:pPr>
            <a:r>
              <a:rPr b="1" lang="en-US" sz="3000" spc="-1" strike="noStrike">
                <a:solidFill>
                  <a:srgbClr val="006699"/>
                </a:solidFill>
                <a:latin typeface="Arial"/>
                <a:ea typeface="Arial"/>
              </a:rPr>
              <a:t>Error Detection and Correction</a:t>
            </a:r>
            <a:endParaRPr b="0" lang="en-US" sz="3000" spc="-1" strike="noStrike">
              <a:solidFill>
                <a:srgbClr val="000000"/>
              </a:solidFill>
              <a:latin typeface="Arial"/>
            </a:endParaRPr>
          </a:p>
        </p:txBody>
      </p:sp>
      <p:sp>
        <p:nvSpPr>
          <p:cNvPr id="211" name="PlaceHolder 2"/>
          <p:cNvSpPr>
            <a:spLocks noGrp="1"/>
          </p:cNvSpPr>
          <p:nvPr>
            <p:ph/>
          </p:nvPr>
        </p:nvSpPr>
        <p:spPr>
          <a:xfrm>
            <a:off x="584280" y="1081080"/>
            <a:ext cx="797508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600" spc="-1" strike="noStrike">
                <a:solidFill>
                  <a:schemeClr val="dk1"/>
                </a:solidFill>
                <a:latin typeface="Helvetica Neue"/>
                <a:ea typeface="Helvetica Neue"/>
              </a:rPr>
              <a:t>Fundamental aspect of many parts of computing (memory, networking, storage)</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Error detection </a:t>
            </a:r>
            <a:r>
              <a:rPr b="0" lang="en-US" sz="1600" spc="-1" strike="noStrike">
                <a:solidFill>
                  <a:schemeClr val="dk1"/>
                </a:solidFill>
                <a:latin typeface="Helvetica Neue"/>
                <a:ea typeface="Helvetica Neue"/>
              </a:rPr>
              <a:t>determines if there a problem has occurred (for example a bit flipping)</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If detected, can halt the operation</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Detection frequently done via parity bit</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600" spc="-1" strike="noStrike">
                <a:solidFill>
                  <a:schemeClr val="dk1"/>
                </a:solidFill>
                <a:latin typeface="Helvetica Neue"/>
                <a:ea typeface="Helvetica Neue"/>
              </a:rPr>
              <a:t>Parity one form of </a:t>
            </a:r>
            <a:r>
              <a:rPr b="1" lang="en-US" sz="1800" spc="-1" strike="noStrike">
                <a:solidFill>
                  <a:srgbClr val="3366ff"/>
                </a:solidFill>
                <a:latin typeface="Helvetica Neue"/>
                <a:ea typeface="Helvetica Neue"/>
              </a:rPr>
              <a:t>checksum</a:t>
            </a:r>
            <a:r>
              <a:rPr b="0" lang="en-US" sz="1600" spc="-1" strike="noStrike">
                <a:solidFill>
                  <a:schemeClr val="dk1"/>
                </a:solidFill>
                <a:latin typeface="Helvetica Neue"/>
                <a:ea typeface="Helvetica Neue"/>
              </a:rPr>
              <a:t> – uses modular arithmetic to compute, store, compare values of fixed-length words</a:t>
            </a:r>
            <a:endParaRPr b="0" lang="en-US" sz="16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600" spc="-1" strike="noStrike">
                <a:solidFill>
                  <a:schemeClr val="dk1"/>
                </a:solidFill>
                <a:latin typeface="Helvetica Neue"/>
                <a:ea typeface="Helvetica Neue"/>
              </a:rPr>
              <a:t>Another error-detection method common in networking is </a:t>
            </a:r>
            <a:r>
              <a:rPr b="1" lang="en-US" sz="1800" spc="-1" strike="noStrike">
                <a:solidFill>
                  <a:srgbClr val="3366ff"/>
                </a:solidFill>
                <a:latin typeface="Helvetica Neue"/>
                <a:ea typeface="Helvetica Neue"/>
              </a:rPr>
              <a:t>cyclic redundancy check</a:t>
            </a:r>
            <a:r>
              <a:rPr b="0" lang="en-US" sz="16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CRC</a:t>
            </a:r>
            <a:r>
              <a:rPr b="0" lang="en-US" sz="1600" spc="-1" strike="noStrike">
                <a:solidFill>
                  <a:schemeClr val="dk1"/>
                </a:solidFill>
                <a:latin typeface="Helvetica Neue"/>
                <a:ea typeface="Helvetica Neue"/>
              </a:rPr>
              <a:t>) which uses hash function to detect multiple-bit errors</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Error-correction code </a:t>
            </a:r>
            <a:r>
              <a:rPr b="0" lang="en-US" sz="16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ECC</a:t>
            </a:r>
            <a:r>
              <a:rPr b="0" lang="en-US" sz="1600" spc="-1" strike="noStrike">
                <a:solidFill>
                  <a:schemeClr val="dk1"/>
                </a:solidFill>
                <a:latin typeface="Helvetica Neue"/>
                <a:ea typeface="Helvetica Neue"/>
              </a:rPr>
              <a:t>) not only detects, but can correct some errors</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Soft errors correctable, hard errors detected but not corrected</a:t>
            </a:r>
            <a:endParaRPr b="0" lang="en-US" sz="1600" spc="-1" strike="noStrike">
              <a:solidFill>
                <a:srgbClr val="000000"/>
              </a:solidFill>
              <a:latin typeface="Arial"/>
            </a:endParaRPr>
          </a:p>
          <a:p>
            <a:pPr marL="74124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a:p>
            <a:pPr marL="341280" indent="0">
              <a:lnSpc>
                <a:spcPct val="100000"/>
              </a:lnSpc>
              <a:spcBef>
                <a:spcPts val="561"/>
              </a:spcBef>
              <a:buNone/>
              <a:tabLst>
                <a:tab algn="l" pos="0"/>
              </a:tabLst>
            </a:pP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690480" y="214200"/>
            <a:ext cx="799596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Device Management</a:t>
            </a:r>
            <a:endParaRPr b="0" lang="en-US" sz="3200" spc="-1" strike="noStrike">
              <a:solidFill>
                <a:srgbClr val="000000"/>
              </a:solidFill>
              <a:latin typeface="Arial"/>
            </a:endParaRPr>
          </a:p>
        </p:txBody>
      </p:sp>
      <p:sp>
        <p:nvSpPr>
          <p:cNvPr id="213" name="PlaceHolder 2"/>
          <p:cNvSpPr>
            <a:spLocks noGrp="1"/>
          </p:cNvSpPr>
          <p:nvPr>
            <p:ph/>
          </p:nvPr>
        </p:nvSpPr>
        <p:spPr>
          <a:xfrm>
            <a:off x="844560" y="1157400"/>
            <a:ext cx="7245000" cy="4530240"/>
          </a:xfrm>
          <a:prstGeom prst="rect">
            <a:avLst/>
          </a:prstGeom>
          <a:noFill/>
          <a:ln w="0">
            <a:noFill/>
          </a:ln>
        </p:spPr>
        <p:txBody>
          <a:bodyPr anchor="t">
            <a:noAutofit/>
          </a:bodyPr>
          <a:p>
            <a:pPr marL="341280" indent="-341280">
              <a:lnSpc>
                <a:spcPct val="100000"/>
              </a:lnSpc>
              <a:buClr>
                <a:srgbClr val="993300"/>
              </a:buClr>
              <a:buFont typeface="Arial"/>
              <a:buChar char="●"/>
            </a:pPr>
            <a:r>
              <a:rPr b="1" lang="en-US" sz="1600" spc="-1" strike="noStrike">
                <a:solidFill>
                  <a:srgbClr val="3366ff"/>
                </a:solidFill>
                <a:latin typeface="Helvetica Neue"/>
                <a:ea typeface="Helvetica Neue"/>
              </a:rPr>
              <a:t>Low-level formatting</a:t>
            </a:r>
            <a:r>
              <a:rPr b="0" lang="en-US" sz="1600" spc="-1" strike="noStrike">
                <a:solidFill>
                  <a:schemeClr val="dk1"/>
                </a:solidFill>
                <a:latin typeface="Helvetica Neue"/>
                <a:ea typeface="Helvetica Neue"/>
              </a:rPr>
              <a:t>, or </a:t>
            </a:r>
            <a:r>
              <a:rPr b="1" lang="en-US" sz="1600" spc="-1" strike="noStrike">
                <a:solidFill>
                  <a:srgbClr val="3366ff"/>
                </a:solidFill>
                <a:latin typeface="Helvetica Neue"/>
                <a:ea typeface="Helvetica Neue"/>
              </a:rPr>
              <a:t>physical formatting</a:t>
            </a:r>
            <a:r>
              <a:rPr b="0" lang="en-US" sz="1600" spc="-1" strike="noStrike">
                <a:solidFill>
                  <a:srgbClr val="3366ff"/>
                </a:solidFill>
                <a:latin typeface="Helvetica Neue"/>
                <a:ea typeface="Helvetica Neue"/>
              </a:rPr>
              <a:t> </a:t>
            </a:r>
            <a:r>
              <a:rPr b="0" lang="en-US" sz="1600" spc="-1" strike="noStrike">
                <a:solidFill>
                  <a:schemeClr val="dk1"/>
                </a:solidFill>
                <a:latin typeface="Helvetica Neue"/>
                <a:ea typeface="Helvetica Neue"/>
              </a:rPr>
              <a:t>— Dividing a disk into sectors that the disk controller can read and write</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Each sector can hold header information, plus data, plus error correction code (</a:t>
            </a:r>
            <a:r>
              <a:rPr b="1" lang="en-US" sz="1600" spc="-1" strike="noStrike">
                <a:solidFill>
                  <a:srgbClr val="3366ff"/>
                </a:solidFill>
                <a:latin typeface="Helvetica Neue"/>
                <a:ea typeface="Helvetica Neue"/>
              </a:rPr>
              <a:t>ECC</a:t>
            </a:r>
            <a:r>
              <a:rPr b="0" lang="en-US" sz="1600" spc="-1" strike="noStrike">
                <a:solidFill>
                  <a:schemeClr val="dk1"/>
                </a:solidFill>
                <a:latin typeface="Helvetica Neue"/>
                <a:ea typeface="Helvetica Neue"/>
              </a:rPr>
              <a:t>)</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Usually 512 bytes of data but can be selectable</a:t>
            </a:r>
            <a:endParaRPr b="0" lang="en-US" sz="1600" spc="-1" strike="noStrike">
              <a:solidFill>
                <a:srgbClr val="000000"/>
              </a:solidFill>
              <a:latin typeface="Arial"/>
            </a:endParaRPr>
          </a:p>
          <a:p>
            <a:pPr marL="341280" indent="-341280">
              <a:lnSpc>
                <a:spcPct val="100000"/>
              </a:lnSpc>
              <a:spcBef>
                <a:spcPts val="561"/>
              </a:spcBef>
              <a:buClr>
                <a:srgbClr val="993300"/>
              </a:buClr>
              <a:buFont typeface="Arial"/>
              <a:buChar char="●"/>
            </a:pPr>
            <a:r>
              <a:rPr b="0" lang="en-US" sz="1600" spc="-1" strike="noStrike">
                <a:solidFill>
                  <a:schemeClr val="dk1"/>
                </a:solidFill>
                <a:latin typeface="Helvetica Neue"/>
                <a:ea typeface="Helvetica Neue"/>
              </a:rPr>
              <a:t>To use a disk to hold files, the operating system still needs to record its own data structures on the disk</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1" lang="en-US" sz="1600" spc="-1" strike="noStrike">
                <a:solidFill>
                  <a:srgbClr val="3366ff"/>
                </a:solidFill>
                <a:latin typeface="Helvetica Neue"/>
                <a:ea typeface="Helvetica Neue"/>
              </a:rPr>
              <a:t>Partition</a:t>
            </a:r>
            <a:r>
              <a:rPr b="0" lang="en-US" sz="1600" spc="-1" strike="noStrike">
                <a:solidFill>
                  <a:schemeClr val="dk1"/>
                </a:solidFill>
                <a:latin typeface="Helvetica Neue"/>
                <a:ea typeface="Helvetica Neue"/>
              </a:rPr>
              <a:t> the disk into one or more groups of cylinders, each treated as a logical disk</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1" lang="en-US" sz="1600" spc="-1" strike="noStrike">
                <a:solidFill>
                  <a:srgbClr val="3366ff"/>
                </a:solidFill>
                <a:latin typeface="Helvetica Neue"/>
                <a:ea typeface="Helvetica Neue"/>
              </a:rPr>
              <a:t>Logical formatting</a:t>
            </a:r>
            <a:r>
              <a:rPr b="0" lang="en-US" sz="1600" spc="-1" strike="noStrike">
                <a:solidFill>
                  <a:srgbClr val="3366ff"/>
                </a:solidFill>
                <a:latin typeface="Helvetica Neue"/>
                <a:ea typeface="Helvetica Neue"/>
              </a:rPr>
              <a:t> </a:t>
            </a:r>
            <a:r>
              <a:rPr b="0" lang="en-US" sz="1600" spc="-1" strike="noStrike">
                <a:solidFill>
                  <a:schemeClr val="dk1"/>
                </a:solidFill>
                <a:latin typeface="Helvetica Neue"/>
                <a:ea typeface="Helvetica Neue"/>
              </a:rPr>
              <a:t>or “making a file system”</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To increase efficiency most file systems group blocks into </a:t>
            </a:r>
            <a:r>
              <a:rPr b="1" lang="en-US" sz="1600" spc="-1" strike="noStrike">
                <a:solidFill>
                  <a:srgbClr val="3366ff"/>
                </a:solidFill>
                <a:latin typeface="Helvetica Neue"/>
                <a:ea typeface="Helvetica Neue"/>
              </a:rPr>
              <a:t>clusters</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Arimo"/>
              <a:buChar char="4"/>
            </a:pPr>
            <a:r>
              <a:rPr b="0" lang="en-US" sz="1600" spc="-1" strike="noStrike">
                <a:solidFill>
                  <a:schemeClr val="dk1"/>
                </a:solidFill>
                <a:latin typeface="Helvetica Neue"/>
                <a:ea typeface="Helvetica Neue"/>
              </a:rPr>
              <a:t>Disk I/O done in blocks</a:t>
            </a:r>
            <a:endParaRPr b="0" lang="en-US" sz="1600" spc="-1" strike="noStrike">
              <a:solidFill>
                <a:srgbClr val="000000"/>
              </a:solidFill>
              <a:latin typeface="Arial"/>
            </a:endParaRPr>
          </a:p>
          <a:p>
            <a:pPr lvl="2" marL="1084320" indent="-227160">
              <a:lnSpc>
                <a:spcPct val="100000"/>
              </a:lnSpc>
              <a:spcBef>
                <a:spcPts val="561"/>
              </a:spcBef>
              <a:buClr>
                <a:srgbClr val="009900"/>
              </a:buClr>
              <a:buFont typeface="Arimo"/>
              <a:buChar char="4"/>
            </a:pPr>
            <a:r>
              <a:rPr b="0" lang="en-US" sz="1600" spc="-1" strike="noStrike">
                <a:solidFill>
                  <a:schemeClr val="dk1"/>
                </a:solidFill>
                <a:latin typeface="Helvetica Neue"/>
                <a:ea typeface="Helvetica Neue"/>
              </a:rPr>
              <a:t>File I/O done in clusters</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16668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Device Management (cont.)</a:t>
            </a:r>
            <a:endParaRPr b="0" lang="en-US" sz="3200" spc="-1" strike="noStrike">
              <a:solidFill>
                <a:srgbClr val="000000"/>
              </a:solidFill>
              <a:latin typeface="Arial"/>
            </a:endParaRPr>
          </a:p>
        </p:txBody>
      </p:sp>
      <p:sp>
        <p:nvSpPr>
          <p:cNvPr id="215" name="PlaceHolder 2"/>
          <p:cNvSpPr>
            <a:spLocks noGrp="1"/>
          </p:cNvSpPr>
          <p:nvPr>
            <p:ph/>
          </p:nvPr>
        </p:nvSpPr>
        <p:spPr>
          <a:xfrm>
            <a:off x="885960" y="1108080"/>
            <a:ext cx="7422840" cy="4866840"/>
          </a:xfrm>
          <a:prstGeom prst="rect">
            <a:avLst/>
          </a:prstGeom>
          <a:noFill/>
          <a:ln w="0">
            <a:noFill/>
          </a:ln>
        </p:spPr>
        <p:txBody>
          <a:bodyPr anchor="t">
            <a:noAutofit/>
          </a:bodyPr>
          <a:p>
            <a:pPr marL="341280" indent="-341280">
              <a:lnSpc>
                <a:spcPct val="100000"/>
              </a:lnSpc>
              <a:buClr>
                <a:srgbClr val="993300"/>
              </a:buClr>
              <a:buFont typeface="Arial"/>
              <a:buChar char="●"/>
            </a:pPr>
            <a:r>
              <a:rPr b="1" lang="en-US" sz="1800" spc="-1" strike="noStrike">
                <a:solidFill>
                  <a:srgbClr val="3366ff"/>
                </a:solidFill>
                <a:latin typeface="Helvetica Neue"/>
                <a:ea typeface="Helvetica Neue"/>
              </a:rPr>
              <a:t>Root partition </a:t>
            </a:r>
            <a:r>
              <a:rPr b="0" lang="en-US" sz="1800" spc="-1" strike="noStrike">
                <a:solidFill>
                  <a:schemeClr val="dk1"/>
                </a:solidFill>
                <a:latin typeface="Helvetica Neue"/>
                <a:ea typeface="Helvetica Neue"/>
              </a:rPr>
              <a:t>contains the OS, other partitions can hold other Oses, other file systems, or be raw</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Mounted</a:t>
            </a:r>
            <a:r>
              <a:rPr b="0" lang="en-US" sz="1800" spc="-1" strike="noStrike">
                <a:solidFill>
                  <a:schemeClr val="dk1"/>
                </a:solidFill>
                <a:latin typeface="Helvetica Neue"/>
                <a:ea typeface="Helvetica Neue"/>
              </a:rPr>
              <a:t> at boot time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Other partitions can mount automatically or manually</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At mount time, file system consistency checked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Is all metadata correct?</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If not, fix it, try again</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If yes, add to mount table, allow access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Boot block can point to boot volume or boot loader set of blocks that contain enough code to know how to load the kernel from the file system</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Or a boot management program for multi-os booting</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690480" y="214200"/>
            <a:ext cx="799596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Device Storage Management (Cont.)</a:t>
            </a:r>
            <a:endParaRPr b="0" lang="en-US" sz="3200" spc="-1" strike="noStrike">
              <a:solidFill>
                <a:srgbClr val="000000"/>
              </a:solidFill>
              <a:latin typeface="Arial"/>
            </a:endParaRPr>
          </a:p>
        </p:txBody>
      </p:sp>
      <p:sp>
        <p:nvSpPr>
          <p:cNvPr id="217" name="PlaceHolder 2"/>
          <p:cNvSpPr>
            <a:spLocks noGrp="1"/>
          </p:cNvSpPr>
          <p:nvPr>
            <p:ph/>
          </p:nvPr>
        </p:nvSpPr>
        <p:spPr>
          <a:xfrm>
            <a:off x="831960" y="928800"/>
            <a:ext cx="3998520" cy="4692240"/>
          </a:xfrm>
          <a:prstGeom prst="rect">
            <a:avLst/>
          </a:prstGeom>
          <a:noFill/>
          <a:ln w="0">
            <a:noFill/>
          </a:ln>
        </p:spPr>
        <p:txBody>
          <a:bodyPr anchor="t">
            <a:noAutofit/>
          </a:bodyPr>
          <a:p>
            <a:pPr marL="341280" indent="0">
              <a:lnSpc>
                <a:spcPct val="100000"/>
              </a:lnSpc>
              <a:buNone/>
              <a:tabLst>
                <a:tab algn="l" pos="0"/>
              </a:tabLst>
            </a:pPr>
            <a:endParaRPr b="0" lang="en-US" sz="14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Raw disk access for apps that want to do their own block management, keep OS out of the way (databases for example)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Boot block initializes system</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tabLst>
                <a:tab algn="l" pos="0"/>
              </a:tabLst>
            </a:pPr>
            <a:r>
              <a:rPr b="0" lang="en-US" sz="1800" spc="-1" strike="noStrike">
                <a:solidFill>
                  <a:schemeClr val="dk1"/>
                </a:solidFill>
                <a:latin typeface="Helvetica Neue"/>
                <a:ea typeface="Helvetica Neue"/>
              </a:rPr>
              <a:t>The bootstrap is stored in ROM, firmware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tabLst>
                <a:tab algn="l" pos="0"/>
              </a:tabLst>
            </a:pPr>
            <a:r>
              <a:rPr b="1" lang="en-US" sz="1800" spc="-1" strike="noStrike">
                <a:solidFill>
                  <a:srgbClr val="3366ff"/>
                </a:solidFill>
                <a:latin typeface="Helvetica Neue"/>
                <a:ea typeface="Helvetica Neue"/>
              </a:rPr>
              <a:t>Bootstrap loader</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program stored in boot blocks of boot partition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Methods such as </a:t>
            </a:r>
            <a:r>
              <a:rPr b="1" lang="en-US" sz="1800" spc="-1" strike="noStrike">
                <a:solidFill>
                  <a:srgbClr val="3366ff"/>
                </a:solidFill>
                <a:latin typeface="Helvetica Neue"/>
                <a:ea typeface="Helvetica Neue"/>
              </a:rPr>
              <a:t>sector sparing</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used to handle bad blocks</a:t>
            </a:r>
            <a:endParaRPr b="0" lang="en-US" sz="1800" spc="-1" strike="noStrike">
              <a:solidFill>
                <a:srgbClr val="000000"/>
              </a:solidFill>
              <a:latin typeface="Arial"/>
            </a:endParaRPr>
          </a:p>
        </p:txBody>
      </p:sp>
      <p:pic>
        <p:nvPicPr>
          <p:cNvPr id="218" name="Google Shape;297;p30" descr=""/>
          <p:cNvPicPr/>
          <p:nvPr/>
        </p:nvPicPr>
        <p:blipFill>
          <a:blip r:embed="rId1"/>
          <a:stretch/>
        </p:blipFill>
        <p:spPr>
          <a:xfrm>
            <a:off x="5321160" y="2109960"/>
            <a:ext cx="3138120" cy="2349000"/>
          </a:xfrm>
          <a:prstGeom prst="rect">
            <a:avLst/>
          </a:prstGeom>
          <a:ln w="0">
            <a:noFill/>
          </a:ln>
        </p:spPr>
      </p:pic>
      <p:sp>
        <p:nvSpPr>
          <p:cNvPr id="219" name="Google Shape;298;p30"/>
          <p:cNvSpPr/>
          <p:nvPr/>
        </p:nvSpPr>
        <p:spPr>
          <a:xfrm>
            <a:off x="5462640" y="4583160"/>
            <a:ext cx="3363480" cy="6397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1800" spc="-1" strike="noStrike">
                <a:solidFill>
                  <a:schemeClr val="dk1"/>
                </a:solidFill>
                <a:latin typeface="Verdana"/>
                <a:ea typeface="Verdana"/>
              </a:rPr>
              <a:t>Booting from secondary storage in Windows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16668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Swap-Space Management</a:t>
            </a:r>
            <a:endParaRPr b="0" lang="en-US" sz="3200" spc="-1" strike="noStrike">
              <a:solidFill>
                <a:srgbClr val="000000"/>
              </a:solidFill>
              <a:latin typeface="Arial"/>
            </a:endParaRPr>
          </a:p>
        </p:txBody>
      </p:sp>
      <p:sp>
        <p:nvSpPr>
          <p:cNvPr id="221" name="PlaceHolder 2"/>
          <p:cNvSpPr>
            <a:spLocks noGrp="1"/>
          </p:cNvSpPr>
          <p:nvPr>
            <p:ph/>
          </p:nvPr>
        </p:nvSpPr>
        <p:spPr>
          <a:xfrm>
            <a:off x="434880" y="1041480"/>
            <a:ext cx="8251560" cy="48668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Used for moving entire processes (swapping), or pages (paging), from DRAM to secondary storage when DRAM not large enough for all processes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Operating system provides </a:t>
            </a:r>
            <a:r>
              <a:rPr b="1" lang="en-US" sz="1800" spc="-1" strike="noStrike">
                <a:solidFill>
                  <a:srgbClr val="3366ff"/>
                </a:solidFill>
                <a:latin typeface="Helvetica Neue"/>
                <a:ea typeface="Helvetica Neue"/>
              </a:rPr>
              <a:t>swap space management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Secondary storage slower than DRAM, so important to optimize performance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Usually multiple swap spaces possible – decreasing I/O load on any given device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Best to have dedicated devices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Can be in raw partition or a file within a file system (for convenience of adding)</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Data structures for swapping on Linux systems:</a:t>
            </a:r>
            <a:endParaRPr b="0" lang="en-US" sz="1800" spc="-1" strike="noStrike">
              <a:solidFill>
                <a:srgbClr val="000000"/>
              </a:solidFill>
              <a:latin typeface="Arial"/>
            </a:endParaRPr>
          </a:p>
        </p:txBody>
      </p:sp>
      <p:pic>
        <p:nvPicPr>
          <p:cNvPr id="222" name="Google Shape;305;p31" descr=""/>
          <p:cNvPicPr/>
          <p:nvPr/>
        </p:nvPicPr>
        <p:blipFill>
          <a:blip r:embed="rId1"/>
          <a:stretch/>
        </p:blipFill>
        <p:spPr>
          <a:xfrm>
            <a:off x="2058840" y="4745160"/>
            <a:ext cx="4487400" cy="163152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Attachment</a:t>
            </a:r>
            <a:endParaRPr b="0" lang="en-US" sz="3200" spc="-1" strike="noStrike">
              <a:solidFill>
                <a:srgbClr val="000000"/>
              </a:solidFill>
              <a:latin typeface="Arial"/>
            </a:endParaRPr>
          </a:p>
        </p:txBody>
      </p:sp>
      <p:sp>
        <p:nvSpPr>
          <p:cNvPr id="224" name="PlaceHolder 2"/>
          <p:cNvSpPr>
            <a:spLocks noGrp="1"/>
          </p:cNvSpPr>
          <p:nvPr>
            <p:ph/>
          </p:nvPr>
        </p:nvSpPr>
        <p:spPr>
          <a:xfrm>
            <a:off x="833400" y="1123920"/>
            <a:ext cx="71496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Computers access storage in three ways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host-attached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network-attached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cloud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Host attached access through local I/O ports, using one of several technologies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To attach many devices, use storage busses such as USB, firewire, thunderbolt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High-end systems use </a:t>
            </a:r>
            <a:r>
              <a:rPr b="1" lang="en-US" sz="1800" spc="-1" strike="noStrike">
                <a:solidFill>
                  <a:srgbClr val="3366ff"/>
                </a:solidFill>
                <a:latin typeface="Helvetica Neue"/>
                <a:ea typeface="Helvetica Neue"/>
              </a:rPr>
              <a:t>fibre channel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FC</a:t>
            </a:r>
            <a:r>
              <a:rPr b="0" lang="en-US" sz="1800" spc="-1" strike="noStrike">
                <a:solidFill>
                  <a:schemeClr val="dk1"/>
                </a:solidFill>
                <a:latin typeface="Helvetica Neue"/>
                <a:ea typeface="Helvetica Neue"/>
              </a:rPr>
              <a:t>)</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High-speed serial architecture using fibre or copper cables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DejaVu Sans"/>
              <a:buChar char="⚬"/>
            </a:pPr>
            <a:r>
              <a:rPr b="0" lang="en-US" sz="1800" spc="-1" strike="noStrike">
                <a:solidFill>
                  <a:schemeClr val="dk1"/>
                </a:solidFill>
                <a:latin typeface="Helvetica Neue"/>
                <a:ea typeface="Helvetica Neue"/>
              </a:rPr>
              <a:t>Multiple hosts and storage devices can connect to the FC fabric</a:t>
            </a:r>
            <a:endParaRPr b="0" lang="en-US" sz="1800" spc="-1" strike="noStrike">
              <a:solidFill>
                <a:srgbClr val="000000"/>
              </a:solidFill>
              <a:latin typeface="Arial"/>
            </a:endParaRPr>
          </a:p>
          <a:p>
            <a:pPr marL="74124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982800" y="141120"/>
            <a:ext cx="77036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Network-Attached Storage</a:t>
            </a:r>
            <a:endParaRPr b="0" lang="en-US" sz="3200" spc="-1" strike="noStrike">
              <a:solidFill>
                <a:srgbClr val="000000"/>
              </a:solidFill>
              <a:latin typeface="Arial"/>
            </a:endParaRPr>
          </a:p>
        </p:txBody>
      </p:sp>
      <p:sp>
        <p:nvSpPr>
          <p:cNvPr id="226" name="PlaceHolder 2"/>
          <p:cNvSpPr>
            <a:spLocks noGrp="1"/>
          </p:cNvSpPr>
          <p:nvPr>
            <p:ph/>
          </p:nvPr>
        </p:nvSpPr>
        <p:spPr>
          <a:xfrm>
            <a:off x="874800" y="1055520"/>
            <a:ext cx="704016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Network-attached storage (</a:t>
            </a:r>
            <a:r>
              <a:rPr b="1" lang="en-US" sz="1800" spc="-1" strike="noStrike">
                <a:solidFill>
                  <a:srgbClr val="3366ff"/>
                </a:solidFill>
                <a:latin typeface="Helvetica Neue"/>
                <a:ea typeface="Helvetica Neue"/>
              </a:rPr>
              <a:t>NAS</a:t>
            </a:r>
            <a:r>
              <a:rPr b="0" lang="en-US" sz="1800" spc="-1" strike="noStrike">
                <a:solidFill>
                  <a:schemeClr val="dk1"/>
                </a:solidFill>
                <a:latin typeface="Helvetica Neue"/>
                <a:ea typeface="Helvetica Neue"/>
              </a:rPr>
              <a:t>) is storage made available over a network rather than over a local connection (such as a bus)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Remotely attaching to file systems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NFS and CIFS are common protocols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Implemented via remote procedure calls (RPCs) between host and storage over typically TCP or UDP on IP network</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iSCSI</a:t>
            </a:r>
            <a:r>
              <a:rPr b="0" lang="en-US" sz="1800" spc="-1" strike="noStrike">
                <a:solidFill>
                  <a:schemeClr val="dk1"/>
                </a:solidFill>
                <a:latin typeface="Helvetica Neue"/>
                <a:ea typeface="Helvetica Neue"/>
              </a:rPr>
              <a:t> protocol uses IP network to carry the SCSI protocol</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Remotely attaching to devices (blocks)</a:t>
            </a:r>
            <a:endParaRPr b="0" lang="en-US" sz="1800" spc="-1" strike="noStrike">
              <a:solidFill>
                <a:srgbClr val="000000"/>
              </a:solidFill>
              <a:latin typeface="Arial"/>
            </a:endParaRPr>
          </a:p>
        </p:txBody>
      </p:sp>
      <p:pic>
        <p:nvPicPr>
          <p:cNvPr id="227" name="Google Shape;319;p33" descr=""/>
          <p:cNvPicPr/>
          <p:nvPr/>
        </p:nvPicPr>
        <p:blipFill>
          <a:blip r:embed="rId1"/>
          <a:stretch/>
        </p:blipFill>
        <p:spPr>
          <a:xfrm>
            <a:off x="1801800" y="3986280"/>
            <a:ext cx="4804920" cy="20300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Cloud Storage</a:t>
            </a:r>
            <a:endParaRPr b="0" lang="en-US" sz="3200" spc="-1" strike="noStrike">
              <a:solidFill>
                <a:srgbClr val="000000"/>
              </a:solidFill>
              <a:latin typeface="Arial"/>
            </a:endParaRPr>
          </a:p>
        </p:txBody>
      </p:sp>
      <p:sp>
        <p:nvSpPr>
          <p:cNvPr id="229" name="PlaceHolder 2"/>
          <p:cNvSpPr>
            <a:spLocks noGrp="1"/>
          </p:cNvSpPr>
          <p:nvPr>
            <p:ph/>
          </p:nvPr>
        </p:nvSpPr>
        <p:spPr>
          <a:xfrm>
            <a:off x="833400" y="1123920"/>
            <a:ext cx="71496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Similar to NAS, provides access to storage across a network</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Unlike NAS, accessed over the Internet or a WAN to remote data center</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NAS presented as just another file system, while cloud storage is API based, with programs using the APIs to provide access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Examples include Dropbox, Amazon S3, Microsoft OneDrive, Apple iCloud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Use APIs because of latency and failure scenarios (NAS protocols wouldn’t work well)</a:t>
            </a:r>
            <a:endParaRPr b="0" lang="en-US" sz="1800" spc="-1" strike="noStrike">
              <a:solidFill>
                <a:srgbClr val="000000"/>
              </a:solidFill>
              <a:latin typeface="Arial"/>
            </a:endParaRPr>
          </a:p>
          <a:p>
            <a:pPr marL="74124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Array</a:t>
            </a:r>
            <a:endParaRPr b="0" lang="en-US" sz="3200" spc="-1" strike="noStrike">
              <a:solidFill>
                <a:srgbClr val="000000"/>
              </a:solidFill>
              <a:latin typeface="Arial"/>
            </a:endParaRPr>
          </a:p>
        </p:txBody>
      </p:sp>
      <p:sp>
        <p:nvSpPr>
          <p:cNvPr id="231" name="PlaceHolder 2"/>
          <p:cNvSpPr>
            <a:spLocks noGrp="1"/>
          </p:cNvSpPr>
          <p:nvPr>
            <p:ph/>
          </p:nvPr>
        </p:nvSpPr>
        <p:spPr>
          <a:xfrm>
            <a:off x="833400" y="1123920"/>
            <a:ext cx="71496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Can just attach disks, or arrays of disks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Avoids the NAS drawback of using network bandwidth</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Storage Array has controller(s), provides features to attached host(s)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Ports to connect hosts to array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Memory, controlling software (sometimes NVRAM, etc)</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A few to thousands of disks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RAID, hot spares, hot swap (discussed later)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Shared storage -&gt; more efficiency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Features found in some file systems</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Snaphots, clones, thin provisioning, replication, deduplication, etc</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738360" y="155520"/>
            <a:ext cx="79480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Area Network</a:t>
            </a:r>
            <a:endParaRPr b="0" lang="en-US" sz="3200" spc="-1" strike="noStrike">
              <a:solidFill>
                <a:srgbClr val="000000"/>
              </a:solidFill>
              <a:latin typeface="Arial"/>
            </a:endParaRPr>
          </a:p>
        </p:txBody>
      </p:sp>
      <p:sp>
        <p:nvSpPr>
          <p:cNvPr id="233" name="PlaceHolder 2"/>
          <p:cNvSpPr>
            <a:spLocks noGrp="1"/>
          </p:cNvSpPr>
          <p:nvPr>
            <p:ph/>
          </p:nvPr>
        </p:nvSpPr>
        <p:spPr>
          <a:xfrm>
            <a:off x="806400" y="1233360"/>
            <a:ext cx="773244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Common in large storage environments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Multiple hosts attached to multiple storage arrays – flexible</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pic>
        <p:nvPicPr>
          <p:cNvPr id="234" name="Google Shape;339;p36" descr="10_03.pdf"/>
          <p:cNvPicPr/>
          <p:nvPr/>
        </p:nvPicPr>
        <p:blipFill>
          <a:blip r:embed="rId1"/>
          <a:stretch/>
        </p:blipFill>
        <p:spPr>
          <a:xfrm>
            <a:off x="1574640" y="2292480"/>
            <a:ext cx="5614560" cy="29048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1154160" y="168120"/>
            <a:ext cx="768312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Overview of Mass Storage Structure</a:t>
            </a:r>
            <a:endParaRPr b="0" lang="en-US" sz="3200" spc="-1" strike="noStrike">
              <a:solidFill>
                <a:srgbClr val="000000"/>
              </a:solidFill>
              <a:latin typeface="Arial"/>
            </a:endParaRPr>
          </a:p>
        </p:txBody>
      </p:sp>
      <p:sp>
        <p:nvSpPr>
          <p:cNvPr id="152" name="PlaceHolder 2"/>
          <p:cNvSpPr>
            <a:spLocks noGrp="1"/>
          </p:cNvSpPr>
          <p:nvPr>
            <p:ph/>
          </p:nvPr>
        </p:nvSpPr>
        <p:spPr>
          <a:xfrm>
            <a:off x="865080" y="1096920"/>
            <a:ext cx="7995960" cy="52700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Bulk of secondary storage for modern computers is </a:t>
            </a:r>
            <a:r>
              <a:rPr b="1" lang="en-US" sz="1800" spc="-1" strike="noStrike">
                <a:solidFill>
                  <a:srgbClr val="3366ff"/>
                </a:solidFill>
                <a:latin typeface="Helvetica Neue"/>
                <a:ea typeface="Helvetica Neue"/>
              </a:rPr>
              <a:t>hard disk drives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HDDs</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and</a:t>
            </a:r>
            <a:r>
              <a:rPr b="1" lang="en-US" sz="1800" spc="-1" strike="noStrike">
                <a:solidFill>
                  <a:srgbClr val="3366ff"/>
                </a:solidFill>
                <a:latin typeface="Helvetica Neue"/>
                <a:ea typeface="Helvetica Neue"/>
              </a:rPr>
              <a:t> nonvolatile memory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NVM</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devices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HDDs </a:t>
            </a:r>
            <a:r>
              <a:rPr b="0" lang="en-US" sz="1800" spc="-1" strike="noStrike">
                <a:solidFill>
                  <a:schemeClr val="dk1"/>
                </a:solidFill>
                <a:latin typeface="Helvetica Neue"/>
                <a:ea typeface="Helvetica Neue"/>
              </a:rPr>
              <a:t>spin platters of magnetically-coated material under moving read-write heads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Drives rotate at 60 to 250 times per second</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Transfer rate</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is rate at which data flow between drive and computer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Positioning time</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random-access time</a:t>
            </a:r>
            <a:r>
              <a:rPr b="0" lang="en-US" sz="1800" spc="-1" strike="noStrike">
                <a:solidFill>
                  <a:schemeClr val="dk1"/>
                </a:solidFill>
                <a:latin typeface="Helvetica Neue"/>
                <a:ea typeface="Helvetica Neue"/>
              </a:rPr>
              <a:t>) is time to move disk arm to desired cylinder (</a:t>
            </a:r>
            <a:r>
              <a:rPr b="1" lang="en-US" sz="1800" spc="-1" strike="noStrike">
                <a:solidFill>
                  <a:srgbClr val="3366ff"/>
                </a:solidFill>
                <a:latin typeface="Helvetica Neue"/>
                <a:ea typeface="Helvetica Neue"/>
              </a:rPr>
              <a:t>seek time</a:t>
            </a:r>
            <a:r>
              <a:rPr b="0" lang="en-US" sz="1800" spc="-1" strike="noStrike">
                <a:solidFill>
                  <a:schemeClr val="dk1"/>
                </a:solidFill>
                <a:latin typeface="Helvetica Neue"/>
                <a:ea typeface="Helvetica Neue"/>
              </a:rPr>
              <a:t>) and time for desired sector to rotate under the disk head (</a:t>
            </a:r>
            <a:r>
              <a:rPr b="1" lang="en-US" sz="1800" spc="-1" strike="noStrike">
                <a:solidFill>
                  <a:srgbClr val="3366ff"/>
                </a:solidFill>
                <a:latin typeface="Helvetica Neue"/>
                <a:ea typeface="Helvetica Neue"/>
              </a:rPr>
              <a:t>rotational latency</a:t>
            </a:r>
            <a:r>
              <a:rPr b="0" lang="en-US" sz="1800" spc="-1" strike="noStrike">
                <a:solidFill>
                  <a:schemeClr val="dk1"/>
                </a:solidFill>
                <a:latin typeface="Helvetica Neue"/>
                <a:ea typeface="Helvetica Neue"/>
              </a:rPr>
              <a:t>)</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Head crash</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results from disk head making contact with the disk surface  -- That’s bad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Disks can be removable</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1825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Storage Area Network (Cont.)</a:t>
            </a:r>
            <a:endParaRPr b="0" lang="en-US" sz="3200" spc="-1" strike="noStrike">
              <a:solidFill>
                <a:srgbClr val="000000"/>
              </a:solidFill>
              <a:latin typeface="Arial"/>
            </a:endParaRPr>
          </a:p>
        </p:txBody>
      </p:sp>
      <p:sp>
        <p:nvSpPr>
          <p:cNvPr id="236" name="PlaceHolder 2"/>
          <p:cNvSpPr>
            <a:spLocks noGrp="1"/>
          </p:cNvSpPr>
          <p:nvPr>
            <p:ph/>
          </p:nvPr>
        </p:nvSpPr>
        <p:spPr>
          <a:xfrm>
            <a:off x="806400" y="1233360"/>
            <a:ext cx="4258800" cy="500508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SAN is one or more storage arrays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Connected to one or more Fibre Channel switches or </a:t>
            </a:r>
            <a:r>
              <a:rPr b="1" lang="en-US" sz="1800" spc="-1" strike="noStrike">
                <a:solidFill>
                  <a:srgbClr val="3366ff"/>
                </a:solidFill>
                <a:latin typeface="Helvetica Neue"/>
                <a:ea typeface="Helvetica Neue"/>
              </a:rPr>
              <a:t>InfiniBand</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IB</a:t>
            </a:r>
            <a:r>
              <a:rPr b="0" lang="en-US" sz="1800" spc="-1" strike="noStrike">
                <a:solidFill>
                  <a:schemeClr val="dk1"/>
                </a:solidFill>
                <a:latin typeface="Helvetica Neue"/>
                <a:ea typeface="Helvetica Neue"/>
              </a:rPr>
              <a:t>) network</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Hosts also attach to the switches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Storage made available via </a:t>
            </a:r>
            <a:r>
              <a:rPr b="1" lang="en-US" sz="1800" spc="-1" strike="noStrike">
                <a:solidFill>
                  <a:srgbClr val="3366ff"/>
                </a:solidFill>
                <a:latin typeface="Helvetica Neue"/>
                <a:ea typeface="Helvetica Neue"/>
              </a:rPr>
              <a:t>LUN Masking </a:t>
            </a:r>
            <a:r>
              <a:rPr b="0" lang="en-US" sz="1800" spc="-1" strike="noStrike">
                <a:solidFill>
                  <a:schemeClr val="dk1"/>
                </a:solidFill>
                <a:latin typeface="Helvetica Neue"/>
                <a:ea typeface="Helvetica Neue"/>
              </a:rPr>
              <a:t>from specific arrays to specific servers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Easy to add or remove storage, add new host and allocate it storage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Why have separate storage networks and communications networks?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Consider iSCSI, FCOE</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pic>
        <p:nvPicPr>
          <p:cNvPr id="237" name="Google Shape;346;p37" descr=""/>
          <p:cNvPicPr/>
          <p:nvPr/>
        </p:nvPicPr>
        <p:blipFill>
          <a:blip r:embed="rId1"/>
          <a:stretch/>
        </p:blipFill>
        <p:spPr>
          <a:xfrm>
            <a:off x="5126040" y="2457360"/>
            <a:ext cx="3452400" cy="2304720"/>
          </a:xfrm>
          <a:prstGeom prst="rect">
            <a:avLst/>
          </a:prstGeom>
          <a:ln w="0">
            <a:noFill/>
          </a:ln>
        </p:spPr>
      </p:pic>
      <p:sp>
        <p:nvSpPr>
          <p:cNvPr id="238" name="Google Shape;347;p37"/>
          <p:cNvSpPr/>
          <p:nvPr/>
        </p:nvSpPr>
        <p:spPr>
          <a:xfrm>
            <a:off x="5705640" y="4818240"/>
            <a:ext cx="2579400" cy="36540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1800" spc="-1" strike="noStrike">
                <a:solidFill>
                  <a:schemeClr val="dk1"/>
                </a:solidFill>
                <a:latin typeface="Verdana"/>
                <a:ea typeface="Verdana"/>
              </a:rPr>
              <a:t>A Storage Array</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701640" y="239760"/>
            <a:ext cx="776088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RAID Structure</a:t>
            </a:r>
            <a:endParaRPr b="0" lang="en-US" sz="3200" spc="-1" strike="noStrike">
              <a:solidFill>
                <a:srgbClr val="000000"/>
              </a:solidFill>
              <a:latin typeface="Arial"/>
            </a:endParaRPr>
          </a:p>
        </p:txBody>
      </p:sp>
      <p:sp>
        <p:nvSpPr>
          <p:cNvPr id="240" name="PlaceHolder 2"/>
          <p:cNvSpPr>
            <a:spLocks noGrp="1"/>
          </p:cNvSpPr>
          <p:nvPr>
            <p:ph/>
          </p:nvPr>
        </p:nvSpPr>
        <p:spPr>
          <a:xfrm>
            <a:off x="806400" y="1233360"/>
            <a:ext cx="7486200" cy="4530240"/>
          </a:xfrm>
          <a:prstGeom prst="rect">
            <a:avLst/>
          </a:prstGeom>
          <a:noFill/>
          <a:ln w="0">
            <a:noFill/>
          </a:ln>
        </p:spPr>
        <p:txBody>
          <a:bodyPr anchor="t">
            <a:noAutofit/>
          </a:bodyPr>
          <a:p>
            <a:pPr marL="341280" indent="-341280">
              <a:lnSpc>
                <a:spcPct val="100000"/>
              </a:lnSpc>
              <a:buClr>
                <a:srgbClr val="993300"/>
              </a:buClr>
              <a:buFont typeface="Arial"/>
              <a:buChar char="●"/>
            </a:pPr>
            <a:r>
              <a:rPr b="1" lang="en-US" sz="1800" spc="-1" strike="noStrike">
                <a:solidFill>
                  <a:srgbClr val="3366ff"/>
                </a:solidFill>
                <a:latin typeface="Helvetica Neue"/>
                <a:ea typeface="Helvetica Neue"/>
              </a:rPr>
              <a:t>RAID</a:t>
            </a:r>
            <a:r>
              <a:rPr b="0" lang="en-US" sz="1800" spc="-1" strike="noStrike">
                <a:solidFill>
                  <a:schemeClr val="dk1"/>
                </a:solidFill>
                <a:latin typeface="Helvetica Neue"/>
                <a:ea typeface="Helvetica Neue"/>
              </a:rPr>
              <a:t> – </a:t>
            </a:r>
            <a:r>
              <a:rPr b="1" lang="en-US" sz="1800" spc="-1" strike="noStrike">
                <a:solidFill>
                  <a:srgbClr val="3366ff"/>
                </a:solidFill>
                <a:latin typeface="Helvetica Neue"/>
                <a:ea typeface="Helvetica Neue"/>
              </a:rPr>
              <a:t>redundant array of inexpensive disks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multiple disk drives provides reliability via </a:t>
            </a:r>
            <a:r>
              <a:rPr b="1" lang="en-US" sz="1800" spc="-1" strike="noStrike">
                <a:solidFill>
                  <a:srgbClr val="3366ff"/>
                </a:solidFill>
                <a:latin typeface="Helvetica Neue"/>
                <a:ea typeface="Helvetica Neue"/>
              </a:rPr>
              <a:t>redundancy</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Increases the </a:t>
            </a:r>
            <a:r>
              <a:rPr b="1" lang="en-US" sz="1800" spc="-1" strike="noStrike">
                <a:solidFill>
                  <a:srgbClr val="3366ff"/>
                </a:solidFill>
                <a:latin typeface="Helvetica Neue"/>
                <a:ea typeface="Helvetica Neue"/>
              </a:rPr>
              <a:t>mean time to failure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Mean time to repair – </a:t>
            </a:r>
            <a:r>
              <a:rPr b="0" lang="en-US" sz="1800" spc="-1" strike="noStrike">
                <a:solidFill>
                  <a:schemeClr val="dk1"/>
                </a:solidFill>
                <a:latin typeface="Helvetica Neue"/>
                <a:ea typeface="Helvetica Neue"/>
              </a:rPr>
              <a:t>exposure time when another failure could cause data loss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Mean time to data loss </a:t>
            </a:r>
            <a:r>
              <a:rPr b="0" lang="en-US" sz="1800" spc="-1" strike="noStrike">
                <a:solidFill>
                  <a:schemeClr val="dk1"/>
                </a:solidFill>
                <a:latin typeface="Helvetica Neue"/>
                <a:ea typeface="Helvetica Neue"/>
              </a:rPr>
              <a:t>based on above factors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If mirrored disks fail independently, consider disk with 1300,000 </a:t>
            </a:r>
            <a:r>
              <a:rPr b="1" lang="en-US" sz="1800" spc="-1" strike="noStrike">
                <a:solidFill>
                  <a:srgbClr val="3366ff"/>
                </a:solidFill>
                <a:latin typeface="Helvetica Neue"/>
                <a:ea typeface="Helvetica Neue"/>
              </a:rPr>
              <a:t>mean time to failure </a:t>
            </a:r>
            <a:r>
              <a:rPr b="0" lang="en-US" sz="1800" spc="-1" strike="noStrike">
                <a:solidFill>
                  <a:schemeClr val="dk1"/>
                </a:solidFill>
                <a:latin typeface="Helvetica Neue"/>
                <a:ea typeface="Helvetica Neue"/>
              </a:rPr>
              <a:t>and 10 hour mean time to repair</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Mean time to data loss is 100, 000</a:t>
            </a:r>
            <a:r>
              <a:rPr b="0" lang="en-US" sz="1800" spc="-1" strike="noStrike" baseline="30000">
                <a:solidFill>
                  <a:schemeClr val="dk1"/>
                </a:solidFill>
                <a:latin typeface="Helvetica Neue"/>
                <a:ea typeface="Helvetica Neue"/>
              </a:rPr>
              <a:t>2</a:t>
            </a:r>
            <a:r>
              <a:rPr b="0" lang="en-US" sz="1800" spc="-1" strike="noStrike">
                <a:solidFill>
                  <a:schemeClr val="dk1"/>
                </a:solidFill>
                <a:latin typeface="Helvetica Neue"/>
                <a:ea typeface="Helvetica Neue"/>
              </a:rPr>
              <a:t> / (2 ∗ 10) = 500 ∗ 10</a:t>
            </a:r>
            <a:r>
              <a:rPr b="0" lang="en-US" sz="1800" spc="-1" strike="noStrike" baseline="30000">
                <a:solidFill>
                  <a:schemeClr val="dk1"/>
                </a:solidFill>
                <a:latin typeface="Helvetica Neue"/>
                <a:ea typeface="Helvetica Neue"/>
              </a:rPr>
              <a:t>6</a:t>
            </a:r>
            <a:r>
              <a:rPr b="0" lang="en-US" sz="1800" spc="-1" strike="noStrike">
                <a:solidFill>
                  <a:schemeClr val="dk1"/>
                </a:solidFill>
                <a:latin typeface="Helvetica Neue"/>
                <a:ea typeface="Helvetica Neue"/>
              </a:rPr>
              <a:t> hours, or 57,000 years! </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Frequently combined with </a:t>
            </a:r>
            <a:r>
              <a:rPr b="1" lang="en-US" sz="1800" spc="-1" strike="noStrike">
                <a:solidFill>
                  <a:srgbClr val="3366ff"/>
                </a:solidFill>
                <a:latin typeface="Helvetica Neue"/>
                <a:ea typeface="Helvetica Neue"/>
              </a:rPr>
              <a:t>NVRAM</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to improve write performance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Several improvements in disk-use techniques involve the use of multiple disks working cooperatively</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8900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RAID (Cont.)</a:t>
            </a:r>
            <a:endParaRPr b="0" lang="en-US" sz="3200" spc="-1" strike="noStrike">
              <a:solidFill>
                <a:srgbClr val="000000"/>
              </a:solidFill>
              <a:latin typeface="Arial"/>
            </a:endParaRPr>
          </a:p>
        </p:txBody>
      </p:sp>
      <p:sp>
        <p:nvSpPr>
          <p:cNvPr id="242" name="PlaceHolder 2"/>
          <p:cNvSpPr>
            <a:spLocks noGrp="1"/>
          </p:cNvSpPr>
          <p:nvPr>
            <p:ph/>
          </p:nvPr>
        </p:nvSpPr>
        <p:spPr>
          <a:xfrm>
            <a:off x="844560" y="865080"/>
            <a:ext cx="7156080" cy="5074920"/>
          </a:xfrm>
          <a:prstGeom prst="rect">
            <a:avLst/>
          </a:prstGeom>
          <a:noFill/>
          <a:ln w="0">
            <a:noFill/>
          </a:ln>
        </p:spPr>
        <p:txBody>
          <a:bodyPr anchor="t">
            <a:noAutofit/>
          </a:bodyPr>
          <a:p>
            <a:pPr marL="341280" indent="0">
              <a:lnSpc>
                <a:spcPct val="100000"/>
              </a:lnSpc>
              <a:buNone/>
              <a:tabLst>
                <a:tab algn="l" pos="0"/>
              </a:tabLst>
            </a:pPr>
            <a:endParaRPr b="0" lang="en-US" sz="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Disk </a:t>
            </a:r>
            <a:r>
              <a:rPr b="1" lang="en-US" sz="1800" spc="-1" strike="noStrike">
                <a:solidFill>
                  <a:srgbClr val="3366ff"/>
                </a:solidFill>
                <a:latin typeface="Helvetica Neue"/>
                <a:ea typeface="Helvetica Neue"/>
              </a:rPr>
              <a:t>striping</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uses a group of disks as one storage unit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RAID is arranged into six different levels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RAID schemes improve performance and improve the reliability of the storage system by storing redundant data</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tabLst>
                <a:tab algn="l" pos="0"/>
              </a:tabLst>
            </a:pPr>
            <a:r>
              <a:rPr b="1" lang="en-US" sz="1800" spc="-1" strike="noStrike">
                <a:solidFill>
                  <a:srgbClr val="3366ff"/>
                </a:solidFill>
                <a:latin typeface="Helvetica Neue"/>
                <a:ea typeface="Helvetica Neue"/>
              </a:rPr>
              <a:t>Mirroring </a:t>
            </a:r>
            <a:r>
              <a:rPr b="0" lang="en-US" sz="1800" spc="-1" strike="noStrike">
                <a:solidFill>
                  <a:schemeClr val="dk1"/>
                </a:solidFill>
                <a:latin typeface="Helvetica Neue"/>
                <a:ea typeface="Helvetica Neue"/>
              </a:rPr>
              <a:t>or </a:t>
            </a:r>
            <a:r>
              <a:rPr b="1" lang="en-US" sz="1800" spc="-1" strike="noStrike">
                <a:solidFill>
                  <a:srgbClr val="3366ff"/>
                </a:solidFill>
                <a:latin typeface="Helvetica Neue"/>
                <a:ea typeface="Helvetica Neue"/>
              </a:rPr>
              <a:t>shadowing</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RAID 1</a:t>
            </a:r>
            <a:r>
              <a:rPr b="0" lang="en-US" sz="1800" spc="-1" strike="noStrike">
                <a:solidFill>
                  <a:srgbClr val="000000"/>
                </a:solidFill>
                <a:latin typeface="Helvetica Neue"/>
                <a:ea typeface="Helvetica Neue"/>
              </a:rPr>
              <a:t>)</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keeps duplicate of each disk</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tabLst>
                <a:tab algn="l" pos="0"/>
              </a:tabLst>
            </a:pPr>
            <a:r>
              <a:rPr b="0" lang="en-US" sz="1800" spc="-1" strike="noStrike">
                <a:solidFill>
                  <a:schemeClr val="dk1"/>
                </a:solidFill>
                <a:latin typeface="Helvetica Neue"/>
                <a:ea typeface="Helvetica Neue"/>
              </a:rPr>
              <a:t>Striped mirrors (</a:t>
            </a:r>
            <a:r>
              <a:rPr b="1" lang="en-US" sz="1800" spc="-1" strike="noStrike">
                <a:solidFill>
                  <a:srgbClr val="3366ff"/>
                </a:solidFill>
                <a:latin typeface="Helvetica Neue"/>
                <a:ea typeface="Helvetica Neue"/>
              </a:rPr>
              <a:t>RAID 1+0</a:t>
            </a:r>
            <a:r>
              <a:rPr b="0" lang="en-US" sz="1800" spc="-1" strike="noStrike">
                <a:solidFill>
                  <a:schemeClr val="dk1"/>
                </a:solidFill>
                <a:latin typeface="Helvetica Neue"/>
                <a:ea typeface="Helvetica Neue"/>
              </a:rPr>
              <a:t>) or mirrored stripes (</a:t>
            </a:r>
            <a:r>
              <a:rPr b="1" lang="en-US" sz="1800" spc="-1" strike="noStrike">
                <a:solidFill>
                  <a:srgbClr val="3366ff"/>
                </a:solidFill>
                <a:latin typeface="Helvetica Neue"/>
                <a:ea typeface="Helvetica Neue"/>
              </a:rPr>
              <a:t>RAID 0+1</a:t>
            </a:r>
            <a:r>
              <a:rPr b="0" lang="en-US" sz="1800" spc="-1" strike="noStrike">
                <a:solidFill>
                  <a:schemeClr val="dk1"/>
                </a:solidFill>
                <a:latin typeface="Helvetica Neue"/>
                <a:ea typeface="Helvetica Neue"/>
              </a:rPr>
              <a:t>) provides high performance and high reliability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tabLst>
                <a:tab algn="l" pos="0"/>
              </a:tabLst>
            </a:pPr>
            <a:r>
              <a:rPr b="1" lang="en-US" sz="1800" spc="-1" strike="noStrike">
                <a:solidFill>
                  <a:srgbClr val="3366ff"/>
                </a:solidFill>
                <a:latin typeface="Helvetica Neue"/>
                <a:ea typeface="Helvetica Neue"/>
              </a:rPr>
              <a:t>Block interleaved parity</a:t>
            </a:r>
            <a:r>
              <a:rPr b="0" lang="en-US" sz="1800" spc="-1" strike="noStrike">
                <a:solidFill>
                  <a:srgbClr val="3366ff"/>
                </a:solidFill>
                <a:latin typeface="Helvetica Neue"/>
                <a:ea typeface="Helvetica Neue"/>
              </a:rPr>
              <a:t> </a:t>
            </a:r>
            <a:r>
              <a:rPr b="0" lang="en-US" sz="1800" spc="-1" strike="noStrike">
                <a:solidFill>
                  <a:srgbClr val="000000"/>
                </a:solidFill>
                <a:latin typeface="Helvetica Neue"/>
                <a:ea typeface="Helvetica Neue"/>
              </a:rPr>
              <a:t>(</a:t>
            </a:r>
            <a:r>
              <a:rPr b="1" lang="en-US" sz="1800" spc="-1" strike="noStrike">
                <a:solidFill>
                  <a:srgbClr val="3366ff"/>
                </a:solidFill>
                <a:latin typeface="Helvetica Neue"/>
                <a:ea typeface="Helvetica Neue"/>
              </a:rPr>
              <a:t>RAID 4, 5, 6</a:t>
            </a:r>
            <a:r>
              <a:rPr b="0" lang="en-US" sz="1800" spc="-1" strike="noStrike">
                <a:solidFill>
                  <a:srgbClr val="000000"/>
                </a:solidFill>
                <a:latin typeface="Helvetica Neue"/>
                <a:ea typeface="Helvetica Neue"/>
              </a:rPr>
              <a:t>)</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uses much less redundancy</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RAID within a storage array can still fail if the array fails, so automatic   </a:t>
            </a:r>
            <a:r>
              <a:rPr b="1" lang="en-US" sz="1800" spc="-1" strike="noStrike">
                <a:solidFill>
                  <a:srgbClr val="3366ff"/>
                </a:solidFill>
                <a:latin typeface="Helvetica Neue"/>
                <a:ea typeface="Helvetica Neue"/>
              </a:rPr>
              <a:t>replication</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of the data between arrays is common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tabLst>
                <a:tab algn="l" pos="0"/>
              </a:tabLst>
            </a:pPr>
            <a:r>
              <a:rPr b="0" lang="en-US" sz="1800" spc="-1" strike="noStrike">
                <a:solidFill>
                  <a:schemeClr val="dk1"/>
                </a:solidFill>
                <a:latin typeface="Helvetica Neue"/>
                <a:ea typeface="Helvetica Neue"/>
              </a:rPr>
              <a:t>Frequently, a small number of </a:t>
            </a:r>
            <a:r>
              <a:rPr b="1" lang="en-US" sz="1800" spc="-1" strike="noStrike">
                <a:solidFill>
                  <a:srgbClr val="3366ff"/>
                </a:solidFill>
                <a:latin typeface="Helvetica Neue"/>
                <a:ea typeface="Helvetica Neue"/>
              </a:rPr>
              <a:t>hot-spare</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disks are left unallocated, automatically replacing a failed disk and having data rebuilt onto them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79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RAID Levels</a:t>
            </a:r>
            <a:endParaRPr b="0" lang="en-US" sz="3200" spc="-1" strike="noStrike">
              <a:solidFill>
                <a:srgbClr val="000000"/>
              </a:solidFill>
              <a:latin typeface="Arial"/>
            </a:endParaRPr>
          </a:p>
        </p:txBody>
      </p:sp>
      <p:pic>
        <p:nvPicPr>
          <p:cNvPr id="244" name="Google Shape;368;p40" descr=""/>
          <p:cNvPicPr/>
          <p:nvPr/>
        </p:nvPicPr>
        <p:blipFill>
          <a:blip r:embed="rId1"/>
          <a:stretch/>
        </p:blipFill>
        <p:spPr>
          <a:xfrm>
            <a:off x="3000240" y="1127160"/>
            <a:ext cx="3482640" cy="524304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79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RAID (0 + 1) and (1 + 0)</a:t>
            </a:r>
            <a:endParaRPr b="0" lang="en-US" sz="3200" spc="-1" strike="noStrike">
              <a:solidFill>
                <a:srgbClr val="000000"/>
              </a:solidFill>
              <a:latin typeface="Arial"/>
            </a:endParaRPr>
          </a:p>
        </p:txBody>
      </p:sp>
      <p:pic>
        <p:nvPicPr>
          <p:cNvPr id="246" name="Google Shape;375;p41" descr=""/>
          <p:cNvPicPr/>
          <p:nvPr/>
        </p:nvPicPr>
        <p:blipFill>
          <a:blip r:embed="rId1"/>
          <a:stretch/>
        </p:blipFill>
        <p:spPr>
          <a:xfrm>
            <a:off x="2827440" y="1503360"/>
            <a:ext cx="3627000" cy="412560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18900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Other Features</a:t>
            </a:r>
            <a:endParaRPr b="0" lang="en-US" sz="3200" spc="-1" strike="noStrike">
              <a:solidFill>
                <a:srgbClr val="000000"/>
              </a:solidFill>
              <a:latin typeface="Arial"/>
            </a:endParaRPr>
          </a:p>
        </p:txBody>
      </p:sp>
      <p:sp>
        <p:nvSpPr>
          <p:cNvPr id="248" name="PlaceHolder 2"/>
          <p:cNvSpPr>
            <a:spLocks noGrp="1"/>
          </p:cNvSpPr>
          <p:nvPr>
            <p:ph/>
          </p:nvPr>
        </p:nvSpPr>
        <p:spPr>
          <a:xfrm>
            <a:off x="844560" y="1144440"/>
            <a:ext cx="711792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Regardless of where RAID implemented, other useful features can be added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1" lang="en-US" sz="1800" spc="-1" strike="noStrike">
                <a:solidFill>
                  <a:srgbClr val="3366ff"/>
                </a:solidFill>
                <a:latin typeface="Helvetica Neue"/>
                <a:ea typeface="Helvetica Neue"/>
              </a:rPr>
              <a:t>Snapshot</a:t>
            </a:r>
            <a:r>
              <a:rPr b="0" lang="en-US" sz="1800" spc="-1" strike="noStrike">
                <a:solidFill>
                  <a:schemeClr val="dk1"/>
                </a:solidFill>
                <a:latin typeface="Helvetica Neue"/>
                <a:ea typeface="Helvetica Neue"/>
              </a:rPr>
              <a:t> is a view of file system before a set of changes take place (i.e. at a point in time)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More in Ch 12</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Replication is automatic duplication of writes between separate sites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For redundancy and disaster recovery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Can be synchronous or asynchronous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Hot spare disk is unused, automatically used by RAID production if a disk fails to replace the failed disk and rebuild the RAID set if possible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Decreases mean time to repair</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7604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Extensions</a:t>
            </a:r>
            <a:endParaRPr b="0" lang="en-US" sz="3200" spc="-1" strike="noStrike">
              <a:solidFill>
                <a:srgbClr val="000000"/>
              </a:solidFill>
              <a:latin typeface="Arial"/>
            </a:endParaRPr>
          </a:p>
        </p:txBody>
      </p:sp>
      <p:sp>
        <p:nvSpPr>
          <p:cNvPr id="250" name="PlaceHolder 2"/>
          <p:cNvSpPr>
            <a:spLocks noGrp="1"/>
          </p:cNvSpPr>
          <p:nvPr>
            <p:ph/>
          </p:nvPr>
        </p:nvSpPr>
        <p:spPr>
          <a:xfrm>
            <a:off x="806400" y="1157400"/>
            <a:ext cx="4808160" cy="515268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RAID alone does not prevent or detect data corruption or other errors, just disk failures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Solaris ZFS adds </a:t>
            </a:r>
            <a:r>
              <a:rPr b="1" lang="en-US" sz="1800" spc="-1" strike="noStrike">
                <a:solidFill>
                  <a:srgbClr val="3366ff"/>
                </a:solidFill>
                <a:latin typeface="Helvetica Neue"/>
                <a:ea typeface="Helvetica Neue"/>
              </a:rPr>
              <a:t>checksums</a:t>
            </a:r>
            <a:r>
              <a:rPr b="0" lang="en-US" sz="1800" spc="-1" strike="noStrike">
                <a:solidFill>
                  <a:srgbClr val="3366ff"/>
                </a:solidFill>
                <a:latin typeface="Helvetica Neue"/>
                <a:ea typeface="Helvetica Neue"/>
              </a:rPr>
              <a:t> </a:t>
            </a:r>
            <a:r>
              <a:rPr b="0" lang="en-US" sz="1800" spc="-1" strike="noStrike">
                <a:solidFill>
                  <a:schemeClr val="dk1"/>
                </a:solidFill>
                <a:latin typeface="Helvetica Neue"/>
                <a:ea typeface="Helvetica Neue"/>
              </a:rPr>
              <a:t>of all data and metadata</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Checksums kept with pointer to object, to detect if object is the right one and whether it changed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Can detect and correct data and metadata corruption</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ZFS also removes volumes, partitions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Disks allocated in </a:t>
            </a:r>
            <a:r>
              <a:rPr b="1" lang="en-US" sz="1800" spc="-1" strike="noStrike">
                <a:solidFill>
                  <a:srgbClr val="3366ff"/>
                </a:solidFill>
                <a:latin typeface="Helvetica Neue"/>
                <a:ea typeface="Helvetica Neue"/>
              </a:rPr>
              <a:t>pools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Filesystems with a pool share that pool, use and release space like </a:t>
            </a:r>
            <a:r>
              <a:rPr b="1" lang="en-US" sz="1800" spc="-1" strike="noStrike">
                <a:solidFill>
                  <a:schemeClr val="dk1"/>
                </a:solidFill>
                <a:latin typeface="Courier New"/>
                <a:ea typeface="Courier New"/>
              </a:rPr>
              <a:t>malloc()</a:t>
            </a:r>
            <a:r>
              <a:rPr b="0" lang="en-US" sz="1800" spc="-1" strike="noStrike">
                <a:solidFill>
                  <a:schemeClr val="dk1"/>
                </a:solidFill>
                <a:latin typeface="Helvetica Neue"/>
                <a:ea typeface="Helvetica Neue"/>
              </a:rPr>
              <a:t> and </a:t>
            </a:r>
            <a:r>
              <a:rPr b="1" lang="en-US" sz="1800" spc="-1" strike="noStrike">
                <a:solidFill>
                  <a:schemeClr val="dk1"/>
                </a:solidFill>
                <a:latin typeface="Courier New"/>
                <a:ea typeface="Courier New"/>
              </a:rPr>
              <a:t>free()</a:t>
            </a:r>
            <a:r>
              <a:rPr b="0" lang="en-US" sz="1800" spc="-1" strike="noStrike">
                <a:solidFill>
                  <a:schemeClr val="dk1"/>
                </a:solidFill>
                <a:latin typeface="Helvetica Neue"/>
                <a:ea typeface="Helvetica Neue"/>
              </a:rPr>
              <a:t> memory allocate / release calls</a:t>
            </a:r>
            <a:endParaRPr b="0" lang="en-US" sz="1800" spc="-1" strike="noStrike">
              <a:solidFill>
                <a:srgbClr val="000000"/>
              </a:solidFill>
              <a:latin typeface="Arial"/>
            </a:endParaRPr>
          </a:p>
          <a:p>
            <a:pPr marL="74124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pic>
        <p:nvPicPr>
          <p:cNvPr id="251" name="Google Shape;388;p43" descr="10_13.pdf"/>
          <p:cNvPicPr/>
          <p:nvPr/>
        </p:nvPicPr>
        <p:blipFill>
          <a:blip r:embed="rId1"/>
          <a:stretch/>
        </p:blipFill>
        <p:spPr>
          <a:xfrm>
            <a:off x="5783400" y="2346480"/>
            <a:ext cx="2815920" cy="2534760"/>
          </a:xfrm>
          <a:prstGeom prst="rect">
            <a:avLst/>
          </a:prstGeom>
          <a:ln w="0">
            <a:noFill/>
          </a:ln>
        </p:spPr>
      </p:pic>
      <p:sp>
        <p:nvSpPr>
          <p:cNvPr id="252" name="Google Shape;389;p43"/>
          <p:cNvSpPr/>
          <p:nvPr/>
        </p:nvSpPr>
        <p:spPr>
          <a:xfrm>
            <a:off x="6338880" y="5021280"/>
            <a:ext cx="3079440" cy="6397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1800" spc="-1" strike="noStrike">
                <a:solidFill>
                  <a:schemeClr val="dk1"/>
                </a:solidFill>
                <a:latin typeface="Verdana"/>
                <a:ea typeface="Verdana"/>
              </a:rPr>
              <a:t>ZFS checksums all metadata and data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797040" y="163440"/>
            <a:ext cx="788940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Traditional and Pooled Storage</a:t>
            </a:r>
            <a:endParaRPr b="0" lang="en-US" sz="3200" spc="-1" strike="noStrike">
              <a:solidFill>
                <a:srgbClr val="000000"/>
              </a:solidFill>
              <a:latin typeface="Arial"/>
            </a:endParaRPr>
          </a:p>
        </p:txBody>
      </p:sp>
      <p:pic>
        <p:nvPicPr>
          <p:cNvPr id="254" name="Google Shape;395;p44" descr="10_14.pdf"/>
          <p:cNvPicPr/>
          <p:nvPr/>
        </p:nvPicPr>
        <p:blipFill>
          <a:blip r:embed="rId1"/>
          <a:stretch/>
        </p:blipFill>
        <p:spPr>
          <a:xfrm>
            <a:off x="3008160" y="1244520"/>
            <a:ext cx="2990520" cy="466200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954000" y="201600"/>
            <a:ext cx="7732440" cy="576000"/>
          </a:xfrm>
          <a:prstGeom prst="rect">
            <a:avLst/>
          </a:prstGeom>
          <a:noFill/>
          <a:ln w="0">
            <a:noFill/>
          </a:ln>
        </p:spPr>
        <p:txBody>
          <a:bodyPr anchor="b">
            <a:noAutofit/>
          </a:bodyPr>
          <a:p>
            <a:pPr indent="0" algn="ctr">
              <a:lnSpc>
                <a:spcPct val="100000"/>
              </a:lnSpc>
              <a:buNone/>
              <a:tabLst>
                <a:tab algn="l" pos="0"/>
              </a:tabLst>
            </a:pPr>
            <a:r>
              <a:rPr b="1" lang="en-US" sz="2800" spc="-1" strike="noStrike">
                <a:solidFill>
                  <a:srgbClr val="006699"/>
                </a:solidFill>
                <a:latin typeface="Arial"/>
                <a:ea typeface="Arial"/>
              </a:rPr>
              <a:t>Object Storage</a:t>
            </a:r>
            <a:endParaRPr b="0" lang="en-US" sz="2800" spc="-1" strike="noStrike">
              <a:solidFill>
                <a:srgbClr val="000000"/>
              </a:solidFill>
              <a:latin typeface="Arial"/>
            </a:endParaRPr>
          </a:p>
        </p:txBody>
      </p:sp>
      <p:sp>
        <p:nvSpPr>
          <p:cNvPr id="256" name="PlaceHolder 2"/>
          <p:cNvSpPr>
            <a:spLocks noGrp="1"/>
          </p:cNvSpPr>
          <p:nvPr>
            <p:ph/>
          </p:nvPr>
        </p:nvSpPr>
        <p:spPr>
          <a:xfrm>
            <a:off x="933480" y="1157400"/>
            <a:ext cx="721944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600" spc="-1" strike="noStrike">
                <a:solidFill>
                  <a:schemeClr val="dk1"/>
                </a:solidFill>
                <a:latin typeface="Helvetica Neue"/>
                <a:ea typeface="Helvetica Neue"/>
              </a:rPr>
              <a:t>General-purpose computing, file systems not sufficient for very large scale</a:t>
            </a:r>
            <a:endParaRPr b="0" lang="en-US" sz="1600" spc="-1" strike="noStrike">
              <a:solidFill>
                <a:srgbClr val="000000"/>
              </a:solidFill>
              <a:latin typeface="Arial"/>
            </a:endParaRPr>
          </a:p>
          <a:p>
            <a:pPr marL="341280" indent="-341280">
              <a:lnSpc>
                <a:spcPct val="100000"/>
              </a:lnSpc>
              <a:spcBef>
                <a:spcPts val="561"/>
              </a:spcBef>
              <a:buClr>
                <a:srgbClr val="993300"/>
              </a:buClr>
              <a:buFont typeface="Arial"/>
              <a:buChar char="●"/>
            </a:pPr>
            <a:r>
              <a:rPr b="0" lang="en-US" sz="1600" spc="-1" strike="noStrike">
                <a:solidFill>
                  <a:schemeClr val="dk1"/>
                </a:solidFill>
                <a:latin typeface="Helvetica Neue"/>
                <a:ea typeface="Helvetica Neue"/>
              </a:rPr>
              <a:t>Another approach – start with a storage pool and place objects in it</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Object just a container of data</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No way to navigate the pool to find objects (no directory structures, few services</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Computer-oriented, not user-oriented</a:t>
            </a:r>
            <a:endParaRPr b="0" lang="en-US" sz="1600" spc="-1" strike="noStrike">
              <a:solidFill>
                <a:srgbClr val="000000"/>
              </a:solidFill>
              <a:latin typeface="Arial"/>
            </a:endParaRPr>
          </a:p>
          <a:p>
            <a:pPr marL="341280" indent="-341280">
              <a:lnSpc>
                <a:spcPct val="100000"/>
              </a:lnSpc>
              <a:spcBef>
                <a:spcPts val="561"/>
              </a:spcBef>
              <a:buClr>
                <a:srgbClr val="993300"/>
              </a:buClr>
              <a:buFont typeface="Arial"/>
              <a:buChar char="●"/>
            </a:pPr>
            <a:r>
              <a:rPr b="0" lang="en-US" sz="1600" spc="-1" strike="noStrike">
                <a:solidFill>
                  <a:schemeClr val="dk1"/>
                </a:solidFill>
                <a:latin typeface="Helvetica Neue"/>
                <a:ea typeface="Helvetica Neue"/>
              </a:rPr>
              <a:t>Typical sequence</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Create an object within the pool, receive an object ID</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Access object via that ID</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Delete object via that ID</a:t>
            </a:r>
            <a:endParaRPr b="0" lang="en-US" sz="16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600" spc="-1" strike="noStrike">
                <a:solidFill>
                  <a:schemeClr val="dk1"/>
                </a:solidFill>
                <a:latin typeface="Helvetica Neue"/>
                <a:ea typeface="Helvetica Neue"/>
              </a:rPr>
              <a:t>Object storage management software like </a:t>
            </a:r>
            <a:r>
              <a:rPr b="1" lang="en-US" sz="1800" spc="-1" strike="noStrike">
                <a:solidFill>
                  <a:srgbClr val="3366ff"/>
                </a:solidFill>
                <a:latin typeface="Helvetica Neue"/>
                <a:ea typeface="Helvetica Neue"/>
              </a:rPr>
              <a:t>Hadoop file system </a:t>
            </a:r>
            <a:r>
              <a:rPr b="0" lang="en-US" sz="16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HDFS</a:t>
            </a:r>
            <a:r>
              <a:rPr b="0" lang="en-US" sz="1600" spc="-1" strike="noStrike">
                <a:solidFill>
                  <a:schemeClr val="dk1"/>
                </a:solidFill>
                <a:latin typeface="Helvetica Neue"/>
                <a:ea typeface="Helvetica Neue"/>
              </a:rPr>
              <a:t>) and </a:t>
            </a:r>
            <a:r>
              <a:rPr b="1" lang="en-US" sz="1800" spc="-1" strike="noStrike">
                <a:solidFill>
                  <a:srgbClr val="3366ff"/>
                </a:solidFill>
                <a:latin typeface="Helvetica Neue"/>
                <a:ea typeface="Helvetica Neue"/>
              </a:rPr>
              <a:t>Ceph</a:t>
            </a:r>
            <a:r>
              <a:rPr b="0" lang="en-US" sz="1600" spc="-1" strike="noStrike">
                <a:solidFill>
                  <a:schemeClr val="dk1"/>
                </a:solidFill>
                <a:latin typeface="Helvetica Neue"/>
                <a:ea typeface="Helvetica Neue"/>
              </a:rPr>
              <a:t> determine where to store objects, manages protection</a:t>
            </a:r>
            <a:endParaRPr b="0" lang="en-US" sz="1600" spc="-1" strike="noStrike">
              <a:solidFill>
                <a:srgbClr val="000000"/>
              </a:solidFill>
              <a:latin typeface="Arial"/>
            </a:endParaRPr>
          </a:p>
          <a:p>
            <a:pPr lvl="1" marL="741240" indent="-284040">
              <a:lnSpc>
                <a:spcPct val="100000"/>
              </a:lnSpc>
              <a:spcBef>
                <a:spcPts val="561"/>
              </a:spcBef>
              <a:buClr>
                <a:srgbClr val="cc6600"/>
              </a:buClr>
              <a:buFont typeface="Arial"/>
              <a:buChar char="●"/>
            </a:pPr>
            <a:r>
              <a:rPr b="0" lang="en-US" sz="1600" spc="-1" strike="noStrike">
                <a:solidFill>
                  <a:schemeClr val="dk1"/>
                </a:solidFill>
                <a:latin typeface="Helvetica Neue"/>
                <a:ea typeface="Helvetica Neue"/>
              </a:rPr>
              <a:t>Typically by storing N copies, across N systems, in the object storage cluster</a:t>
            </a:r>
            <a:endParaRPr b="0" lang="en-US" sz="16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Horizontally scalable</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1" lang="en-US" sz="1800" spc="-1" strike="noStrike">
                <a:solidFill>
                  <a:srgbClr val="3366ff"/>
                </a:solidFill>
                <a:latin typeface="Helvetica Neue"/>
                <a:ea typeface="Helvetica Neue"/>
              </a:rPr>
              <a:t>Content addressable</a:t>
            </a:r>
            <a:r>
              <a:rPr b="0" lang="en-US" sz="16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unstructured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85800" y="685800"/>
            <a:ext cx="7772040" cy="2126880"/>
          </a:xfrm>
          <a:prstGeom prst="rect">
            <a:avLst/>
          </a:prstGeom>
          <a:noFill/>
          <a:ln w="0">
            <a:noFill/>
          </a:ln>
        </p:spPr>
        <p:txBody>
          <a:bodyPr anchor="b">
            <a:noAutofit/>
          </a:bodyPr>
          <a:p>
            <a:pPr indent="0" algn="ctr">
              <a:lnSpc>
                <a:spcPct val="100000"/>
              </a:lnSpc>
              <a:buNone/>
              <a:tabLst>
                <a:tab algn="l" pos="0"/>
              </a:tabLst>
            </a:pPr>
            <a:r>
              <a:rPr b="1" lang="en-US" sz="4300" spc="-1" strike="noStrike">
                <a:solidFill>
                  <a:srgbClr val="006699"/>
                </a:solidFill>
                <a:latin typeface="Arial"/>
                <a:ea typeface="Arial"/>
              </a:rPr>
              <a:t>End of Chapter 11</a:t>
            </a:r>
            <a:endParaRPr b="0" lang="en-US" sz="4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1158840" y="182520"/>
            <a:ext cx="752760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Moving-head Disk Mechanism</a:t>
            </a:r>
            <a:endParaRPr b="0" lang="en-US" sz="3200" spc="-1" strike="noStrike">
              <a:solidFill>
                <a:srgbClr val="000000"/>
              </a:solidFill>
              <a:latin typeface="Arial"/>
            </a:endParaRPr>
          </a:p>
        </p:txBody>
      </p:sp>
      <p:pic>
        <p:nvPicPr>
          <p:cNvPr id="154" name="Google Shape;100;p5" descr="10_01.pdf"/>
          <p:cNvPicPr/>
          <p:nvPr/>
        </p:nvPicPr>
        <p:blipFill>
          <a:blip r:embed="rId1"/>
          <a:stretch/>
        </p:blipFill>
        <p:spPr>
          <a:xfrm>
            <a:off x="2252520" y="1200240"/>
            <a:ext cx="5157360" cy="4200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12708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Hard Disk Drives</a:t>
            </a:r>
            <a:endParaRPr b="0" lang="en-US" sz="3200" spc="-1" strike="noStrike">
              <a:solidFill>
                <a:srgbClr val="000000"/>
              </a:solidFill>
              <a:latin typeface="Arial"/>
            </a:endParaRPr>
          </a:p>
        </p:txBody>
      </p:sp>
      <p:sp>
        <p:nvSpPr>
          <p:cNvPr id="156" name="PlaceHolder 2"/>
          <p:cNvSpPr>
            <a:spLocks noGrp="1"/>
          </p:cNvSpPr>
          <p:nvPr>
            <p:ph/>
          </p:nvPr>
        </p:nvSpPr>
        <p:spPr>
          <a:xfrm>
            <a:off x="792000" y="1028880"/>
            <a:ext cx="4615920" cy="4935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Platters range from .85” to 14” (historically)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Commonly 3.5”, 2.5”, and 1.8”</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Range from 30GB to 3TB per drive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Performance </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Transfer Rate – theoretical – 6 Gb/sec</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Effective Transfer Rate – real – 1Gb/sec</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Seek time from 3ms to 12ms – 9ms common for desktop drives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Average seek time measured or calculated based on 1/3 of tracks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Latency based on spindle speed</a:t>
            </a:r>
            <a:endParaRPr b="0" lang="en-US" sz="1800" spc="-1" strike="noStrike">
              <a:solidFill>
                <a:srgbClr val="000000"/>
              </a:solidFill>
              <a:latin typeface="Arial"/>
            </a:endParaRPr>
          </a:p>
          <a:p>
            <a:pPr lvl="2" marL="1084320" indent="-227160">
              <a:lnSpc>
                <a:spcPct val="100000"/>
              </a:lnSpc>
              <a:spcBef>
                <a:spcPts val="629"/>
              </a:spcBef>
              <a:buClr>
                <a:srgbClr val="009900"/>
              </a:buClr>
              <a:buFont typeface="Arimo"/>
              <a:buChar char="4"/>
            </a:pPr>
            <a:r>
              <a:rPr b="0" lang="en-US" sz="1800" spc="-1" strike="noStrike">
                <a:solidFill>
                  <a:schemeClr val="dk1"/>
                </a:solidFill>
                <a:latin typeface="Helvetica Neue"/>
                <a:ea typeface="Helvetica Neue"/>
              </a:rPr>
              <a:t>1 / (RPM / 60) = 60 / RPM</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Average latency = ½ latency</a:t>
            </a:r>
            <a:endParaRPr b="0" lang="en-US" sz="1800" spc="-1" strike="noStrike">
              <a:solidFill>
                <a:srgbClr val="000000"/>
              </a:solidFill>
              <a:latin typeface="Arial"/>
            </a:endParaRPr>
          </a:p>
          <a:p>
            <a:pPr marL="74124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pic>
        <p:nvPicPr>
          <p:cNvPr id="157" name="Google Shape;107;p6" descr=""/>
          <p:cNvPicPr/>
          <p:nvPr/>
        </p:nvPicPr>
        <p:blipFill>
          <a:blip r:embed="rId1"/>
          <a:stretch/>
        </p:blipFill>
        <p:spPr>
          <a:xfrm>
            <a:off x="5043600" y="1301760"/>
            <a:ext cx="3792240" cy="25254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195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Hard Disk Performance</a:t>
            </a:r>
            <a:endParaRPr b="0" lang="en-US" sz="3200" spc="-1" strike="noStrike">
              <a:solidFill>
                <a:srgbClr val="000000"/>
              </a:solidFill>
              <a:latin typeface="Arial"/>
            </a:endParaRPr>
          </a:p>
        </p:txBody>
      </p:sp>
      <p:sp>
        <p:nvSpPr>
          <p:cNvPr id="159" name="PlaceHolder 2"/>
          <p:cNvSpPr>
            <a:spLocks noGrp="1"/>
          </p:cNvSpPr>
          <p:nvPr>
            <p:ph/>
          </p:nvPr>
        </p:nvSpPr>
        <p:spPr>
          <a:xfrm>
            <a:off x="847800" y="1082520"/>
            <a:ext cx="7191000" cy="5059080"/>
          </a:xfrm>
          <a:prstGeom prst="rect">
            <a:avLst/>
          </a:prstGeom>
          <a:noFill/>
          <a:ln w="0">
            <a:noFill/>
          </a:ln>
        </p:spPr>
        <p:txBody>
          <a:bodyPr anchor="t">
            <a:noAutofit/>
          </a:bodyPr>
          <a:p>
            <a:pPr marL="341280" indent="-341280">
              <a:lnSpc>
                <a:spcPct val="100000"/>
              </a:lnSpc>
              <a:buClr>
                <a:srgbClr val="993300"/>
              </a:buClr>
              <a:buFont typeface="Arial"/>
              <a:buChar char="●"/>
            </a:pPr>
            <a:r>
              <a:rPr b="1" lang="en-US" sz="1800" spc="-1" strike="noStrike">
                <a:solidFill>
                  <a:srgbClr val="3366ff"/>
                </a:solidFill>
                <a:latin typeface="Helvetica Neue"/>
                <a:ea typeface="Helvetica Neue"/>
              </a:rPr>
              <a:t>Access Latency </a:t>
            </a:r>
            <a:r>
              <a:rPr b="0" lang="en-US" sz="1800" spc="-1" strike="noStrike">
                <a:solidFill>
                  <a:schemeClr val="dk1"/>
                </a:solidFill>
                <a:latin typeface="Helvetica Neue"/>
                <a:ea typeface="Helvetica Neue"/>
              </a:rPr>
              <a:t>= </a:t>
            </a:r>
            <a:r>
              <a:rPr b="1" lang="en-US" sz="1800" spc="-1" strike="noStrike">
                <a:solidFill>
                  <a:srgbClr val="3366ff"/>
                </a:solidFill>
                <a:latin typeface="Helvetica Neue"/>
                <a:ea typeface="Helvetica Neue"/>
              </a:rPr>
              <a:t>Average access time </a:t>
            </a:r>
            <a:r>
              <a:rPr b="0" lang="en-US" sz="1800" spc="-1" strike="noStrike">
                <a:solidFill>
                  <a:schemeClr val="dk1"/>
                </a:solidFill>
                <a:latin typeface="Helvetica Neue"/>
                <a:ea typeface="Helvetica Neue"/>
              </a:rPr>
              <a:t>= average seek time + average latency</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For fastest disk 3ms + 2ms = 5ms</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For slow disk 9ms + 5.56ms = 14.56ms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Average I/O time = average access time + (amount to transfer / transfer rate) + controller overhead</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For example to transfer a 4KB block on a 7200 RPM disk with a 5ms average seek time, 1Gb/sec transfer rate with a .1ms controller overhead =</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5ms + 4.17ms + 0.1ms + transfer time =</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Transfer time = 4KB / 1Gb/s * 8Gb / GB * 1GB / 1024</a:t>
            </a:r>
            <a:r>
              <a:rPr b="0" lang="en-US" sz="1800" spc="-1" strike="noStrike" baseline="30000">
                <a:solidFill>
                  <a:schemeClr val="dk1"/>
                </a:solidFill>
                <a:latin typeface="Helvetica Neue"/>
                <a:ea typeface="Helvetica Neue"/>
              </a:rPr>
              <a:t>2</a:t>
            </a:r>
            <a:r>
              <a:rPr b="0" lang="en-US" sz="1800" spc="-1" strike="noStrike">
                <a:solidFill>
                  <a:schemeClr val="dk1"/>
                </a:solidFill>
                <a:latin typeface="Helvetica Neue"/>
                <a:ea typeface="Helvetica Neue"/>
              </a:rPr>
              <a:t>KB = 32 / (1024</a:t>
            </a:r>
            <a:r>
              <a:rPr b="0" lang="en-US" sz="1800" spc="-1" strike="noStrike" baseline="30000">
                <a:solidFill>
                  <a:schemeClr val="dk1"/>
                </a:solidFill>
                <a:latin typeface="Helvetica Neue"/>
                <a:ea typeface="Helvetica Neue"/>
              </a:rPr>
              <a:t>2</a:t>
            </a:r>
            <a:r>
              <a:rPr b="0" lang="en-US" sz="1800" spc="-1" strike="noStrike">
                <a:solidFill>
                  <a:schemeClr val="dk1"/>
                </a:solidFill>
                <a:latin typeface="Helvetica Neue"/>
                <a:ea typeface="Helvetica Neue"/>
              </a:rPr>
              <a:t>) = 0.031 ms </a:t>
            </a:r>
            <a:endParaRPr b="0" lang="en-US" sz="1800" spc="-1" strike="noStrike">
              <a:solidFill>
                <a:srgbClr val="000000"/>
              </a:solidFill>
              <a:latin typeface="Arial"/>
            </a:endParaRPr>
          </a:p>
          <a:p>
            <a:pPr lvl="1" marL="741240" indent="-284040">
              <a:lnSpc>
                <a:spcPct val="100000"/>
              </a:lnSpc>
              <a:spcBef>
                <a:spcPts val="629"/>
              </a:spcBef>
              <a:buClr>
                <a:srgbClr val="cc6600"/>
              </a:buClr>
              <a:buFont typeface="Arial"/>
              <a:buChar char="●"/>
            </a:pPr>
            <a:r>
              <a:rPr b="0" lang="en-US" sz="1800" spc="-1" strike="noStrike">
                <a:solidFill>
                  <a:schemeClr val="dk1"/>
                </a:solidFill>
                <a:latin typeface="Helvetica Neue"/>
                <a:ea typeface="Helvetica Neue"/>
              </a:rPr>
              <a:t>Average I/O time for 4KB block = 9.27ms + .031ms = 9.301ms</a:t>
            </a: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a:p>
            <a:pPr marL="341280" indent="0">
              <a:lnSpc>
                <a:spcPct val="100000"/>
              </a:lnSpc>
              <a:spcBef>
                <a:spcPts val="629"/>
              </a:spcBef>
              <a:buNone/>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757080" y="141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The First Commercial Disk Drive</a:t>
            </a:r>
            <a:endParaRPr b="0" lang="en-US" sz="3200" spc="-1" strike="noStrike">
              <a:solidFill>
                <a:srgbClr val="000000"/>
              </a:solidFill>
              <a:latin typeface="Arial"/>
            </a:endParaRPr>
          </a:p>
        </p:txBody>
      </p:sp>
      <p:pic>
        <p:nvPicPr>
          <p:cNvPr id="161" name="Google Shape;119;p8" descr=""/>
          <p:cNvPicPr/>
          <p:nvPr/>
        </p:nvPicPr>
        <p:blipFill>
          <a:blip r:embed="rId1"/>
          <a:stretch/>
        </p:blipFill>
        <p:spPr>
          <a:xfrm>
            <a:off x="1828800" y="1214280"/>
            <a:ext cx="3481200" cy="4385880"/>
          </a:xfrm>
          <a:prstGeom prst="rect">
            <a:avLst/>
          </a:prstGeom>
          <a:ln w="0">
            <a:noFill/>
          </a:ln>
        </p:spPr>
      </p:pic>
      <p:sp>
        <p:nvSpPr>
          <p:cNvPr id="162" name="Google Shape;120;p8"/>
          <p:cNvSpPr/>
          <p:nvPr/>
        </p:nvSpPr>
        <p:spPr>
          <a:xfrm>
            <a:off x="5594400" y="1698480"/>
            <a:ext cx="3328560" cy="255996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0" lang="en-US" sz="1800" spc="-1" strike="noStrike">
                <a:solidFill>
                  <a:schemeClr val="dk1"/>
                </a:solidFill>
                <a:latin typeface="Verdana"/>
                <a:ea typeface="Verdana"/>
              </a:rPr>
              <a:t>1956</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Verdana"/>
                <a:ea typeface="Verdana"/>
              </a:rPr>
              <a:t>IBM RAMDAC computer included the IBM Model 350 disk storage system</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Verdana"/>
                <a:ea typeface="Verdana"/>
              </a:rPr>
              <a:t>5M (7 bit) characters</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Verdana"/>
                <a:ea typeface="Verdana"/>
              </a:rPr>
              <a:t>50 x 24” platters</a:t>
            </a:r>
            <a:endParaRPr b="0" lang="en-US" sz="1800" spc="-1" strike="noStrike">
              <a:solidFill>
                <a:srgbClr val="000000"/>
              </a:solidFill>
              <a:latin typeface="Arial"/>
            </a:endParaRPr>
          </a:p>
          <a:p>
            <a:pPr>
              <a:lnSpc>
                <a:spcPct val="100000"/>
              </a:lnSpc>
              <a:tabLst>
                <a:tab algn="l" pos="0"/>
              </a:tabLst>
            </a:pPr>
            <a:r>
              <a:rPr b="0" lang="en-US" sz="1800" spc="-1" strike="noStrike">
                <a:solidFill>
                  <a:schemeClr val="dk1"/>
                </a:solidFill>
                <a:latin typeface="Verdana"/>
                <a:ea typeface="Verdana"/>
              </a:rPr>
              <a:t>Access time = &lt; 1 second</a:t>
            </a:r>
            <a:endParaRPr b="0" lang="en-US" sz="1800" spc="-1" strike="noStrike">
              <a:solidFill>
                <a:srgbClr val="000000"/>
              </a:solidFill>
              <a:latin typeface="Arial"/>
            </a:endParaRPr>
          </a:p>
          <a:p>
            <a:pPr>
              <a:lnSpc>
                <a:spcPct val="100000"/>
              </a:lnSpc>
              <a:tabLst>
                <a:tab algn="l" pos="0"/>
              </a:tabLst>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95120"/>
            <a:ext cx="8229240" cy="576000"/>
          </a:xfrm>
          <a:prstGeom prst="rect">
            <a:avLst/>
          </a:prstGeom>
          <a:noFill/>
          <a:ln w="0">
            <a:noFill/>
          </a:ln>
        </p:spPr>
        <p:txBody>
          <a:bodyPr anchor="b">
            <a:noAutofit/>
          </a:bodyPr>
          <a:p>
            <a:pPr indent="0" algn="ctr">
              <a:lnSpc>
                <a:spcPct val="100000"/>
              </a:lnSpc>
              <a:buNone/>
              <a:tabLst>
                <a:tab algn="l" pos="0"/>
              </a:tabLst>
            </a:pPr>
            <a:r>
              <a:rPr b="1" lang="en-US" sz="3200" spc="-1" strike="noStrike">
                <a:solidFill>
                  <a:srgbClr val="006699"/>
                </a:solidFill>
                <a:latin typeface="Arial"/>
                <a:ea typeface="Arial"/>
              </a:rPr>
              <a:t>Nonvolatile Memory Devices</a:t>
            </a:r>
            <a:endParaRPr b="0" lang="en-US" sz="3200" spc="-1" strike="noStrike">
              <a:solidFill>
                <a:srgbClr val="000000"/>
              </a:solidFill>
              <a:latin typeface="Arial"/>
            </a:endParaRPr>
          </a:p>
        </p:txBody>
      </p:sp>
      <p:sp>
        <p:nvSpPr>
          <p:cNvPr id="164" name="PlaceHolder 2"/>
          <p:cNvSpPr>
            <a:spLocks noGrp="1"/>
          </p:cNvSpPr>
          <p:nvPr>
            <p:ph/>
          </p:nvPr>
        </p:nvSpPr>
        <p:spPr>
          <a:xfrm>
            <a:off x="860400" y="1111320"/>
            <a:ext cx="7191000" cy="4530240"/>
          </a:xfrm>
          <a:prstGeom prst="rect">
            <a:avLst/>
          </a:prstGeom>
          <a:noFill/>
          <a:ln w="0">
            <a:noFill/>
          </a:ln>
        </p:spPr>
        <p:txBody>
          <a:bodyPr anchor="t">
            <a:noAutofit/>
          </a:bodyPr>
          <a:p>
            <a:pPr marL="341280" indent="-341280">
              <a:lnSpc>
                <a:spcPct val="100000"/>
              </a:lnSpc>
              <a:buClr>
                <a:srgbClr val="993300"/>
              </a:buClr>
              <a:buFont typeface="Arial"/>
              <a:buChar char="●"/>
            </a:pPr>
            <a:r>
              <a:rPr b="0" lang="en-US" sz="1800" spc="-1" strike="noStrike">
                <a:solidFill>
                  <a:schemeClr val="dk1"/>
                </a:solidFill>
                <a:latin typeface="Helvetica Neue"/>
                <a:ea typeface="Helvetica Neue"/>
              </a:rPr>
              <a:t>If disk-drive like, then called </a:t>
            </a:r>
            <a:r>
              <a:rPr b="1" lang="en-US" sz="1800" spc="-1" strike="noStrike">
                <a:solidFill>
                  <a:srgbClr val="3366ff"/>
                </a:solidFill>
                <a:latin typeface="Helvetica Neue"/>
                <a:ea typeface="Helvetica Neue"/>
              </a:rPr>
              <a:t>solid-state disks </a:t>
            </a:r>
            <a:r>
              <a:rPr b="0" lang="en-US" sz="1800" spc="-1" strike="noStrike">
                <a:solidFill>
                  <a:schemeClr val="dk1"/>
                </a:solidFill>
                <a:latin typeface="Helvetica Neue"/>
                <a:ea typeface="Helvetica Neue"/>
              </a:rPr>
              <a:t>(</a:t>
            </a:r>
            <a:r>
              <a:rPr b="1" lang="en-US" sz="1800" spc="-1" strike="noStrike">
                <a:solidFill>
                  <a:srgbClr val="3366ff"/>
                </a:solidFill>
                <a:latin typeface="Helvetica Neue"/>
                <a:ea typeface="Helvetica Neue"/>
              </a:rPr>
              <a:t>SSD</a:t>
            </a:r>
            <a:r>
              <a:rPr b="0" lang="en-US" sz="1800" spc="-1" strike="noStrike">
                <a:solidFill>
                  <a:schemeClr val="dk1"/>
                </a:solidFill>
                <a:latin typeface="Helvetica Neue"/>
                <a:ea typeface="Helvetica Neue"/>
              </a:rPr>
              <a:t>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Other forms include </a:t>
            </a:r>
            <a:r>
              <a:rPr b="1" lang="en-US" sz="1800" spc="-1" strike="noStrike">
                <a:solidFill>
                  <a:srgbClr val="3366ff"/>
                </a:solidFill>
                <a:latin typeface="Helvetica Neue"/>
                <a:ea typeface="Helvetica Neue"/>
              </a:rPr>
              <a:t>USB drives</a:t>
            </a:r>
            <a:r>
              <a:rPr b="0" lang="en-US" sz="1800" spc="-1" strike="noStrike">
                <a:solidFill>
                  <a:schemeClr val="dk1"/>
                </a:solidFill>
                <a:latin typeface="Helvetica Neue"/>
                <a:ea typeface="Helvetica Neue"/>
              </a:rPr>
              <a:t> (thumb drive, flash drive), DRAM disk replacements, surface-mounted on motherboards, and main storage in devices like smartphones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Can be more reliable than HDDs</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More expensive per MB</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Maybe have shorter life span – need careful management</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Less capacity</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But much faster</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Busses can be too slow -&gt; connect directly to PCI for example</a:t>
            </a:r>
            <a:endParaRPr b="0" lang="en-US" sz="1800" spc="-1" strike="noStrike">
              <a:solidFill>
                <a:srgbClr val="000000"/>
              </a:solidFill>
              <a:latin typeface="Arial"/>
            </a:endParaRPr>
          </a:p>
          <a:p>
            <a:pPr marL="341280" indent="-341280">
              <a:lnSpc>
                <a:spcPct val="100000"/>
              </a:lnSpc>
              <a:spcBef>
                <a:spcPts val="629"/>
              </a:spcBef>
              <a:buClr>
                <a:srgbClr val="993300"/>
              </a:buClr>
              <a:buFont typeface="Arial"/>
              <a:buChar char="●"/>
            </a:pPr>
            <a:r>
              <a:rPr b="0" lang="en-US" sz="1800" spc="-1" strike="noStrike">
                <a:solidFill>
                  <a:schemeClr val="dk1"/>
                </a:solidFill>
                <a:latin typeface="Helvetica Neue"/>
                <a:ea typeface="Helvetica Neue"/>
              </a:rPr>
              <a:t>No moving parts, so no seek time or rotational latency</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1_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LibreOffice/7.5.3.2$Linux_X86_64 LibreOffice_project/50$Build-2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2011-01-13T23:43:38Z</dcterms:created>
  <dc:creator>Lucent End User</dc:creator>
  <dc:description/>
  <dc:language>en-US</dc:language>
  <cp:lastModifiedBy/>
  <dcterms:modified xsi:type="dcterms:W3CDTF">2023-06-14T13:36:26Z</dcterms:modified>
  <cp:revision>1</cp:revision>
  <dc:subject/>
  <dc:title/>
</cp:coreProperties>
</file>